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3"/>
  </p:notesMasterIdLst>
  <p:handoutMasterIdLst>
    <p:handoutMasterId r:id="rId14"/>
  </p:handoutMasterIdLst>
  <p:sldIdLst>
    <p:sldId id="256" r:id="rId5"/>
    <p:sldId id="258" r:id="rId6"/>
    <p:sldId id="264" r:id="rId7"/>
    <p:sldId id="275" r:id="rId8"/>
    <p:sldId id="276" r:id="rId9"/>
    <p:sldId id="277" r:id="rId10"/>
    <p:sldId id="278"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033" autoAdjust="0"/>
  </p:normalViewPr>
  <p:slideViewPr>
    <p:cSldViewPr snapToGrid="0" snapToObjects="1">
      <p:cViewPr varScale="1">
        <p:scale>
          <a:sx n="85" d="100"/>
          <a:sy n="85" d="100"/>
        </p:scale>
        <p:origin x="798" y="90"/>
      </p:cViewPr>
      <p:guideLst>
        <p:guide orient="horz" pos="2160"/>
        <p:guide pos="3840"/>
      </p:guideLst>
    </p:cSldViewPr>
  </p:slideViewPr>
  <p:notesTextViewPr>
    <p:cViewPr>
      <p:scale>
        <a:sx n="1" d="1"/>
        <a:sy n="1" d="1"/>
      </p:scale>
      <p:origin x="0" y="0"/>
    </p:cViewPr>
  </p:notesTextViewPr>
  <p:notesViewPr>
    <p:cSldViewPr snapToGrid="0" snapToObjects="1">
      <p:cViewPr>
        <p:scale>
          <a:sx n="66" d="100"/>
          <a:sy n="66" d="100"/>
        </p:scale>
        <p:origin x="3330" y="1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EF0912-B83A-42C6-BB23-7A690E7AC3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B3D5DC4-1380-4B24-BDBD-DA7EA6CBC5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7B97B-9619-4AC8-82FF-73C4D5713A4E}" type="datetimeFigureOut">
              <a:rPr lang="en-US" smtClean="0"/>
              <a:t>6/21/2019</a:t>
            </a:fld>
            <a:endParaRPr lang="en-US" dirty="0"/>
          </a:p>
        </p:txBody>
      </p:sp>
      <p:sp>
        <p:nvSpPr>
          <p:cNvPr id="4" name="Footer Placeholder 3">
            <a:extLst>
              <a:ext uri="{FF2B5EF4-FFF2-40B4-BE49-F238E27FC236}">
                <a16:creationId xmlns:a16="http://schemas.microsoft.com/office/drawing/2014/main" id="{123334A9-4ADD-4E49-92B8-B060BCE554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E3E284-A085-4213-BAFF-1E760A903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EF27E8-CC73-4BD4-BE7E-584FE3DD710D}" type="slidenum">
              <a:rPr lang="en-US" smtClean="0"/>
              <a:t>‹#›</a:t>
            </a:fld>
            <a:endParaRPr lang="en-US" dirty="0"/>
          </a:p>
        </p:txBody>
      </p:sp>
    </p:spTree>
    <p:extLst>
      <p:ext uri="{BB962C8B-B14F-4D97-AF65-F5344CB8AC3E}">
        <p14:creationId xmlns:p14="http://schemas.microsoft.com/office/powerpoint/2010/main" val="382764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B5C6-863E-4100-B40A-8ADE734BFBC6}" type="datetimeFigureOut">
              <a:rPr lang="en-US" smtClean="0"/>
              <a:t>6/21/2019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5B5E6-9E00-4F32-96FF-298B8A177D37}" type="slidenum">
              <a:rPr lang="en-US" smtClean="0"/>
              <a:t>‹#›</a:t>
            </a:fld>
            <a:endParaRPr lang="en-US" dirty="0"/>
          </a:p>
        </p:txBody>
      </p:sp>
    </p:spTree>
    <p:extLst>
      <p:ext uri="{BB962C8B-B14F-4D97-AF65-F5344CB8AC3E}">
        <p14:creationId xmlns:p14="http://schemas.microsoft.com/office/powerpoint/2010/main" val="87763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t>1</a:t>
            </a:fld>
            <a:endParaRPr lang="en-US" dirty="0"/>
          </a:p>
        </p:txBody>
      </p:sp>
    </p:spTree>
    <p:extLst>
      <p:ext uri="{BB962C8B-B14F-4D97-AF65-F5344CB8AC3E}">
        <p14:creationId xmlns:p14="http://schemas.microsoft.com/office/powerpoint/2010/main" val="387990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t>2</a:t>
            </a:fld>
            <a:endParaRPr lang="en-US" dirty="0"/>
          </a:p>
        </p:txBody>
      </p:sp>
    </p:spTree>
    <p:extLst>
      <p:ext uri="{BB962C8B-B14F-4D97-AF65-F5344CB8AC3E}">
        <p14:creationId xmlns:p14="http://schemas.microsoft.com/office/powerpoint/2010/main" val="3590342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t>3</a:t>
            </a:fld>
            <a:endParaRPr lang="en-US" dirty="0"/>
          </a:p>
        </p:txBody>
      </p:sp>
    </p:spTree>
    <p:extLst>
      <p:ext uri="{BB962C8B-B14F-4D97-AF65-F5344CB8AC3E}">
        <p14:creationId xmlns:p14="http://schemas.microsoft.com/office/powerpoint/2010/main" val="14240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t>8</a:t>
            </a:fld>
            <a:endParaRPr lang="en-US" dirty="0"/>
          </a:p>
        </p:txBody>
      </p:sp>
    </p:spTree>
    <p:extLst>
      <p:ext uri="{BB962C8B-B14F-4D97-AF65-F5344CB8AC3E}">
        <p14:creationId xmlns:p14="http://schemas.microsoft.com/office/powerpoint/2010/main" val="31812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6/21/2019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6/21/2019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7" descr="A sunset over a fire&#10;&#10;Description generated with high confidence">
            <a:extLst>
              <a:ext uri="{FF2B5EF4-FFF2-40B4-BE49-F238E27FC236}">
                <a16:creationId xmlns:a16="http://schemas.microsoft.com/office/drawing/2014/main" id="{F19D426D-94B8-45F9-9538-FE9A653EC19C}"/>
              </a:ext>
            </a:extLst>
          </p:cNvPr>
          <p:cNvPicPr>
            <a:picLocks noChangeAspect="1"/>
          </p:cNvPicPr>
          <p:nvPr/>
        </p:nvPicPr>
        <p:blipFill rotWithShape="1">
          <a:blip r:embed="rId4"/>
          <a:srcRect t="25000"/>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D5DC997E-91E8-45E5-B29D-7BB363396F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Freeform 5">
            <a:extLst>
              <a:ext uri="{FF2B5EF4-FFF2-40B4-BE49-F238E27FC236}">
                <a16:creationId xmlns:a16="http://schemas.microsoft.com/office/drawing/2014/main" id="{29E3F1F7-82C5-44BF-9A2E-4F4DA1D59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FE24DEC4-3935-490A-9B9A-82FDAFBE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646333" y="4851399"/>
            <a:ext cx="4513792" cy="914401"/>
          </a:xfrm>
        </p:spPr>
        <p:txBody>
          <a:bodyPr>
            <a:normAutofit/>
          </a:bodyPr>
          <a:lstStyle/>
          <a:p>
            <a:r>
              <a:rPr lang="en-US"/>
              <a:t>Ibm smart bridge project</a:t>
            </a:r>
          </a:p>
        </p:txBody>
      </p:sp>
      <p:sp>
        <p:nvSpPr>
          <p:cNvPr id="6" name="Title 5">
            <a:extLst>
              <a:ext uri="{FF2B5EF4-FFF2-40B4-BE49-F238E27FC236}">
                <a16:creationId xmlns:a16="http://schemas.microsoft.com/office/drawing/2014/main" id="{E036BCB3-DF7A-4A24-871A-3CC8C79B7D96}"/>
              </a:ext>
            </a:extLst>
          </p:cNvPr>
          <p:cNvSpPr>
            <a:spLocks noGrp="1"/>
          </p:cNvSpPr>
          <p:nvPr>
            <p:ph type="ctrTitle"/>
          </p:nvPr>
        </p:nvSpPr>
        <p:spPr>
          <a:xfrm>
            <a:off x="6646333" y="2032000"/>
            <a:ext cx="4513792" cy="2819398"/>
          </a:xfrm>
        </p:spPr>
        <p:txBody>
          <a:bodyPr>
            <a:normAutofit/>
          </a:bodyPr>
          <a:lstStyle/>
          <a:p>
            <a:r>
              <a:rPr lang="en-US">
                <a:cs typeface="Calibri Light"/>
              </a:rPr>
              <a:t>Forest fires </a:t>
            </a:r>
            <a:r>
              <a:rPr lang="en-US" dirty="0">
                <a:cs typeface="Calibri Light"/>
              </a:rPr>
              <a:t>         </a:t>
            </a:r>
            <a:endParaRPr lang="en-US" dirty="0"/>
          </a:p>
        </p:txBody>
      </p:sp>
      <p:grpSp>
        <p:nvGrpSpPr>
          <p:cNvPr id="18" name="Group 17">
            <a:extLst>
              <a:ext uri="{FF2B5EF4-FFF2-40B4-BE49-F238E27FC236}">
                <a16:creationId xmlns:a16="http://schemas.microsoft.com/office/drawing/2014/main" id="{4C153385-0067-47AC-A00C-A183959AAF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4BA0F6A4-EC3D-4375-8369-A49E776215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8CC9D2-5AE5-4D4A-991A-63FAD7FC05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562A48-04C8-4BB7-BFCF-B7AA157E0C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31643E-A75C-42ED-B1F2-3EFC38081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0D0823-7666-43E4-BABF-0FF80EAB3C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7EFD38-C60C-47FB-9ED6-95F9ADE505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E6389FC-4D09-4711-8354-194B1FA58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A9DCEE3-0437-406A-982D-C4FCDBF5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DC2FB4E-25B6-4288-9678-80F0A5A29D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45991C-A12F-4FF2-BCB7-EE206CDE4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CFDFAA-1BD3-44D8-B9BA-666D12A7AA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BCED90-9A4B-4ACD-BEC9-6D36A10D3F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F2C3D01-DEF7-4329-A23A-C52039B361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93DAEB-4AE2-4D1C-A5AD-31F3BBCF65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459156-1128-46A2-80D8-3CC3CF8A12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FC30E3E-7FEE-47C8-988E-6CDBC4E8AE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514B95-2033-41DE-B4DA-5859CFA3A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10192DC-9396-44CC-9EC7-CA64103CC6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A3434C-163A-474C-9A1E-C0575F8341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1EC8EF0-1030-4EE1-A9D2-41318351F4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C2D3842-C6C1-4129-AB5F-FDE8EF93DF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AABE55-A01B-4E66-AE60-FD6965DA8C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D5443D6-B8B7-40A0-A7C2-B9CBD29DCF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91C6E73-4505-42EF-B2C2-0B50FFC5C9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28D720D-6D18-40FA-826B-38A5C856DB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27EE5E0-C500-4B7A-B0DD-48FAA6F6FA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5E42D86-C838-4F07-BC43-C2DD34772C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B9C60C-0A6E-4D4A-A0F0-E84D2AEB6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9DA465-8E22-44EF-B531-94C2D662D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89C6E86-D7FC-40AD-AEBF-AF5C27934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DA234AE-AF17-458E-AA17-53BE56D83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60918D-5E0F-45A9-9FD0-89C5CA6272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B037C6-E924-48EF-A4F4-790C510A01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0141FE-DC47-4AA9-90E7-103F5151F0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07470D1-2E5F-4183-BF28-44DCBBD2AF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FDEC70A-D277-486F-A1CC-85AEB68879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13BAA4-A9CB-4A59-9834-7D1310C90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B1BE7AF-CF4C-49EF-ACE0-5883791ED4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2C78C90-96A9-4ECC-9766-72AB4F0E2F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10ABB31-0D18-4DCB-B062-564E7536F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7194C73-387B-4358-B0BA-ECA1E857C0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CD1E86B-7922-4B39-A82F-256496F93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B8A26D4-67E3-4523-B093-084F26D01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65D1457-3E82-4A4F-97DC-15CD6DFFC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D2E2B16-7FF9-4A07-8BDA-C4BF36A675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7D2EB84-4F9A-4C93-99C8-696BF21B17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4E3C0B3-2D77-447B-9E45-0105136194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228495-2087-440A-94A3-4A5DDF9E7C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FF25DC1-A788-4DAF-99B2-B961B12DFC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E50650-AC5D-4F3D-B199-B6F4B76228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CE8F62-78D6-49C0-A23B-5EB2ED97E8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203418E-8DE8-4DD9-8605-5198B3939C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4435AE3-219D-4D75-B571-053BE7B96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9C1BDBB-87E1-4859-BEAB-508988BC28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91A7E33-C441-4FD9-80D5-1F1FCBAD4F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21C4928-A592-4D20-A610-B17CF33CC5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E21C953-1D10-493B-9600-F4583FEA3D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9B176B6-0CAB-4B72-9AE3-0ED9C43147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A2D07DA-64DF-4558-A731-76395C4248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995C63-8837-4236-85A5-47F4619814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C568555-5771-4448-ACF6-C46680422F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65886C-2A54-451E-846F-D601007391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B6E7526-C1A6-4B3D-80BB-CD1035662E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4A816D2-51DD-4010-A8AB-ACCA64727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BDE9860-8624-4A18-963D-0D7B72F5F9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2F8B616-93E7-4D70-BB6D-AFEEB6ABDF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865103C-E649-4090-9F77-FA1450BBF9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30B127E-DDF0-43D6-BCF0-A34A129F2A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63DEC76-6D7C-4EC9-9479-9BA303084C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1046006-1F08-48FC-8C33-1FBCD746B5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12BC848-F852-4821-BD39-74F23CB245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40B830F-4B37-432C-9692-37355683EC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28E0FD5-DAEC-4B0C-B621-AF398EADBE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B8132E2-62A8-4DE4-A739-1E92E44CB6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188611A-1619-4045-8F90-A26CEF90F7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955B63-217E-4A90-A91D-BF4C1CEB58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D0A22D7-81E4-45C0-AA4A-F7FE2D2EE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D7859E1-230D-4E63-BE0C-CE9C28F9CC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6000" dirty="0">
                <a:cs typeface="Calibri Light"/>
              </a:rPr>
              <a:t>Team members</a:t>
            </a:r>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20" name="Content Placeholder 19">
            <a:extLst>
              <a:ext uri="{FF2B5EF4-FFF2-40B4-BE49-F238E27FC236}">
                <a16:creationId xmlns:a16="http://schemas.microsoft.com/office/drawing/2014/main" id="{C88B5B3C-4613-4805-BDCF-F63CE132E8C5}"/>
              </a:ext>
            </a:extLst>
          </p:cNvPr>
          <p:cNvSpPr>
            <a:spLocks noGrp="1"/>
          </p:cNvSpPr>
          <p:nvPr>
            <p:ph idx="1"/>
          </p:nvPr>
        </p:nvSpPr>
        <p:spPr/>
        <p:txBody>
          <a:bodyPr>
            <a:normAutofit/>
          </a:bodyPr>
          <a:lstStyle/>
          <a:p>
            <a:pPr marL="0" indent="0">
              <a:buNone/>
            </a:pPr>
            <a:r>
              <a:rPr lang="en-US" sz="6600" dirty="0">
                <a:cs typeface="Calibri"/>
              </a:rPr>
              <a:t>TEAM CAPTAN AMERICA</a:t>
            </a:r>
          </a:p>
          <a:p>
            <a:pPr marL="0" indent="0">
              <a:buNone/>
            </a:pPr>
            <a:r>
              <a:rPr lang="en-US" sz="2400" dirty="0">
                <a:cs typeface="Calibri"/>
              </a:rPr>
              <a:t>1] MANASWINI</a:t>
            </a:r>
          </a:p>
          <a:p>
            <a:pPr marL="0" indent="0">
              <a:buNone/>
            </a:pPr>
            <a:r>
              <a:rPr lang="en-US" sz="2400" dirty="0">
                <a:cs typeface="Calibri"/>
              </a:rPr>
              <a:t>2] TEJESH</a:t>
            </a:r>
          </a:p>
          <a:p>
            <a:pPr marL="0" indent="0">
              <a:buNone/>
            </a:pPr>
            <a:r>
              <a:rPr lang="en-US" sz="2400" dirty="0">
                <a:cs typeface="Calibri"/>
              </a:rPr>
              <a:t>3] SREEKAR</a:t>
            </a:r>
          </a:p>
          <a:p>
            <a:pPr marL="0" indent="0">
              <a:buNone/>
            </a:pPr>
            <a:r>
              <a:rPr lang="en-US" sz="2400" dirty="0">
                <a:cs typeface="Calibri"/>
              </a:rPr>
              <a:t>4] SINDHU</a:t>
            </a:r>
          </a:p>
          <a:p>
            <a:pPr marL="0" indent="0">
              <a:buNone/>
            </a:pPr>
            <a:r>
              <a:rPr lang="en-US" sz="2400" dirty="0">
                <a:cs typeface="Calibri"/>
              </a:rPr>
              <a:t>5] KARISHMA</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947680"/>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cs typeface="Calibri Light"/>
              </a:rPr>
              <a:t>INTRODUCTION</a:t>
            </a:r>
            <a:endParaRPr lang="en-US" dirty="0"/>
          </a:p>
        </p:txBody>
      </p:sp>
      <p:sp>
        <p:nvSpPr>
          <p:cNvPr id="21" name="Content Placeholder 20">
            <a:extLst>
              <a:ext uri="{FF2B5EF4-FFF2-40B4-BE49-F238E27FC236}">
                <a16:creationId xmlns:a16="http://schemas.microsoft.com/office/drawing/2014/main" id="{862001EC-C727-4850-AEDC-7A77A13778AC}"/>
              </a:ext>
            </a:extLst>
          </p:cNvPr>
          <p:cNvSpPr>
            <a:spLocks noGrp="1"/>
          </p:cNvSpPr>
          <p:nvPr>
            <p:ph sz="half" idx="2"/>
          </p:nvPr>
        </p:nvSpPr>
        <p:spPr>
          <a:xfrm>
            <a:off x="2184424" y="2142067"/>
            <a:ext cx="8632803" cy="4238604"/>
          </a:xfrm>
        </p:spPr>
        <p:txBody>
          <a:bodyPr vert="horz" lIns="91440" tIns="45720" rIns="91440" bIns="45720" rtlCol="0" anchor="ctr">
            <a:noAutofit/>
          </a:bodyPr>
          <a:lstStyle/>
          <a:p>
            <a:r>
              <a:rPr lang="en-US" sz="2000" dirty="0">
                <a:ea typeface="+mn-lt"/>
                <a:cs typeface="+mn-lt"/>
              </a:rPr>
              <a:t>In India, about 55 per cent of the forest area, which is predominantly covered by deciduous forests, is prone to fires every year causing loss of about Rs. 440 crores (approximately 104 million dollars). It is estimated that proportion of forest areas, prone to forest fires annually ranges from 33 per cent in some of the states to over 90 per cent in other (FSI 1987). Despite the natural fires, the major sources of forest fires in India are anthropogenic, which include shifting cultivation practices, controlled burning, deforestation, fire wood burning and others.</a:t>
            </a:r>
            <a:endParaRPr lang="en-US" sz="2000" dirty="0">
              <a:cs typeface="Calibri"/>
            </a:endParaRPr>
          </a:p>
          <a:p>
            <a:pPr marL="0" indent="0">
              <a:buNone/>
            </a:pPr>
            <a:endParaRPr lang="en-US" sz="2000" dirty="0">
              <a:cs typeface="Calibri"/>
            </a:endParaRPr>
          </a:p>
          <a:p>
            <a:endParaRPr lang="en-US" dirty="0">
              <a:cs typeface="Calibri"/>
            </a:endParaRPr>
          </a:p>
        </p:txBody>
      </p:sp>
    </p:spTree>
    <p:extLst>
      <p:ext uri="{BB962C8B-B14F-4D97-AF65-F5344CB8AC3E}">
        <p14:creationId xmlns:p14="http://schemas.microsoft.com/office/powerpoint/2010/main" val="197482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5191-D539-4EDD-8580-D4614F7AF559}"/>
              </a:ext>
            </a:extLst>
          </p:cNvPr>
          <p:cNvSpPr>
            <a:spLocks noGrp="1"/>
          </p:cNvSpPr>
          <p:nvPr>
            <p:ph type="title"/>
          </p:nvPr>
        </p:nvSpPr>
        <p:spPr>
          <a:xfrm>
            <a:off x="685801" y="77638"/>
            <a:ext cx="10131425" cy="1988229"/>
          </a:xfrm>
        </p:spPr>
        <p:txBody>
          <a:bodyPr/>
          <a:lstStyle/>
          <a:p>
            <a:r>
              <a:rPr lang="en-US" dirty="0">
                <a:cs typeface="Calibri Light"/>
              </a:rPr>
              <a:t>                      ATTRIBUTE INFORMATION</a:t>
            </a:r>
            <a:endParaRPr lang="en-US" dirty="0"/>
          </a:p>
        </p:txBody>
      </p:sp>
      <p:sp>
        <p:nvSpPr>
          <p:cNvPr id="3" name="Content Placeholder 2">
            <a:extLst>
              <a:ext uri="{FF2B5EF4-FFF2-40B4-BE49-F238E27FC236}">
                <a16:creationId xmlns:a16="http://schemas.microsoft.com/office/drawing/2014/main" id="{33570189-C366-4B64-B968-F4D2797A6B78}"/>
              </a:ext>
            </a:extLst>
          </p:cNvPr>
          <p:cNvSpPr>
            <a:spLocks noGrp="1"/>
          </p:cNvSpPr>
          <p:nvPr>
            <p:ph idx="1"/>
          </p:nvPr>
        </p:nvSpPr>
        <p:spPr>
          <a:xfrm>
            <a:off x="254482" y="1667615"/>
            <a:ext cx="10562744" cy="5374415"/>
          </a:xfrm>
        </p:spPr>
        <p:txBody>
          <a:bodyPr>
            <a:normAutofit lnSpcReduction="10000"/>
          </a:bodyPr>
          <a:lstStyle/>
          <a:p>
            <a:r>
              <a:rPr lang="en-US" dirty="0">
                <a:ea typeface="+mn-lt"/>
                <a:cs typeface="+mn-lt"/>
              </a:rPr>
              <a:t>X - x-axis spatial coordinate within the </a:t>
            </a:r>
            <a:r>
              <a:rPr lang="en-US" dirty="0" err="1">
                <a:ea typeface="+mn-lt"/>
                <a:cs typeface="+mn-lt"/>
              </a:rPr>
              <a:t>Montesinho</a:t>
            </a:r>
            <a:r>
              <a:rPr lang="en-US" dirty="0">
                <a:ea typeface="+mn-lt"/>
                <a:cs typeface="+mn-lt"/>
              </a:rPr>
              <a:t> park map: 1 to 9</a:t>
            </a:r>
            <a:endParaRPr lang="en-US" dirty="0">
              <a:cs typeface="Calibri" panose="020F0502020204030204"/>
            </a:endParaRPr>
          </a:p>
          <a:p>
            <a:r>
              <a:rPr lang="en-US" dirty="0">
                <a:ea typeface="+mn-lt"/>
                <a:cs typeface="+mn-lt"/>
              </a:rPr>
              <a:t>Y - y-axis spatial coordinate within the </a:t>
            </a:r>
            <a:r>
              <a:rPr lang="en-US" dirty="0" err="1">
                <a:ea typeface="+mn-lt"/>
                <a:cs typeface="+mn-lt"/>
              </a:rPr>
              <a:t>Montesinho</a:t>
            </a:r>
            <a:r>
              <a:rPr lang="en-US" dirty="0">
                <a:ea typeface="+mn-lt"/>
                <a:cs typeface="+mn-lt"/>
              </a:rPr>
              <a:t> park map: 2 to 9</a:t>
            </a:r>
            <a:endParaRPr lang="en-US" dirty="0"/>
          </a:p>
          <a:p>
            <a:r>
              <a:rPr lang="en-US" dirty="0">
                <a:ea typeface="+mn-lt"/>
                <a:cs typeface="+mn-lt"/>
              </a:rPr>
              <a:t>month - month of the year: "</a:t>
            </a:r>
            <a:r>
              <a:rPr lang="en-US" dirty="0" err="1">
                <a:ea typeface="+mn-lt"/>
                <a:cs typeface="+mn-lt"/>
              </a:rPr>
              <a:t>jan</a:t>
            </a:r>
            <a:r>
              <a:rPr lang="en-US" dirty="0">
                <a:ea typeface="+mn-lt"/>
                <a:cs typeface="+mn-lt"/>
              </a:rPr>
              <a:t>" to "</a:t>
            </a:r>
            <a:r>
              <a:rPr lang="en-US" dirty="0" err="1">
                <a:ea typeface="+mn-lt"/>
                <a:cs typeface="+mn-lt"/>
              </a:rPr>
              <a:t>dec</a:t>
            </a:r>
            <a:r>
              <a:rPr lang="en-US" dirty="0">
                <a:ea typeface="+mn-lt"/>
                <a:cs typeface="+mn-lt"/>
              </a:rPr>
              <a:t>"</a:t>
            </a:r>
            <a:endParaRPr lang="en-US" dirty="0"/>
          </a:p>
          <a:p>
            <a:r>
              <a:rPr lang="en-US" dirty="0">
                <a:ea typeface="+mn-lt"/>
                <a:cs typeface="+mn-lt"/>
              </a:rPr>
              <a:t>day - day of the week: "mon" to "sun"</a:t>
            </a:r>
            <a:endParaRPr lang="en-US" dirty="0"/>
          </a:p>
          <a:p>
            <a:r>
              <a:rPr lang="en-US" dirty="0">
                <a:ea typeface="+mn-lt"/>
                <a:cs typeface="+mn-lt"/>
              </a:rPr>
              <a:t>FFMC - FFMC index from the FWI system: 18.7 to 96.20</a:t>
            </a:r>
            <a:endParaRPr lang="en-US" dirty="0"/>
          </a:p>
          <a:p>
            <a:r>
              <a:rPr lang="en-US" dirty="0">
                <a:ea typeface="+mn-lt"/>
                <a:cs typeface="+mn-lt"/>
              </a:rPr>
              <a:t>DMC - DMC index from the FWI system: 1.1 to 291.3</a:t>
            </a:r>
            <a:endParaRPr lang="en-US" dirty="0"/>
          </a:p>
          <a:p>
            <a:r>
              <a:rPr lang="en-US" dirty="0">
                <a:ea typeface="+mn-lt"/>
                <a:cs typeface="+mn-lt"/>
              </a:rPr>
              <a:t>DC - DC index from the FWI system: 7.9 to 860.6</a:t>
            </a:r>
            <a:endParaRPr lang="en-US" dirty="0"/>
          </a:p>
          <a:p>
            <a:r>
              <a:rPr lang="en-US" dirty="0">
                <a:ea typeface="+mn-lt"/>
                <a:cs typeface="+mn-lt"/>
              </a:rPr>
              <a:t>ISI - ISI index from the FWI system: 0.0 to 56.10</a:t>
            </a:r>
            <a:endParaRPr lang="en-US" dirty="0"/>
          </a:p>
          <a:p>
            <a:r>
              <a:rPr lang="en-US" dirty="0">
                <a:ea typeface="+mn-lt"/>
                <a:cs typeface="+mn-lt"/>
              </a:rPr>
              <a:t>temp - temperature in Celsius degrees: 2.2 to 33.30</a:t>
            </a:r>
            <a:endParaRPr lang="en-US" dirty="0"/>
          </a:p>
          <a:p>
            <a:r>
              <a:rPr lang="en-US" dirty="0">
                <a:ea typeface="+mn-lt"/>
                <a:cs typeface="+mn-lt"/>
              </a:rPr>
              <a:t>RH - relative humidity in %: 15.0 to 100</a:t>
            </a:r>
            <a:endParaRPr lang="en-US" dirty="0"/>
          </a:p>
          <a:p>
            <a:r>
              <a:rPr lang="en-US" dirty="0">
                <a:ea typeface="+mn-lt"/>
                <a:cs typeface="+mn-lt"/>
              </a:rPr>
              <a:t>wind - wind speed in km/h: 0.40 to 9.40</a:t>
            </a:r>
            <a:endParaRPr lang="en-US" dirty="0"/>
          </a:p>
          <a:p>
            <a:r>
              <a:rPr lang="en-US" dirty="0">
                <a:ea typeface="+mn-lt"/>
                <a:cs typeface="+mn-lt"/>
              </a:rPr>
              <a:t>rain - outside rain in mm/m2 : 0.0 to 6.4</a:t>
            </a:r>
            <a:endParaRPr lang="en-US" dirty="0"/>
          </a:p>
          <a:p>
            <a:r>
              <a:rPr lang="en-US" dirty="0">
                <a:ea typeface="+mn-lt"/>
                <a:cs typeface="+mn-lt"/>
              </a:rPr>
              <a:t>area - the burned area of the forest (in ha): 0.00 to 1090.84 (this output variable is very skewed towards 0.0, thus it may make sense to model with the logarithm transform).</a:t>
            </a:r>
            <a:endParaRPr lang="en-US" dirty="0"/>
          </a:p>
          <a:p>
            <a:endParaRPr lang="en-US" dirty="0">
              <a:cs typeface="Calibri"/>
            </a:endParaRPr>
          </a:p>
        </p:txBody>
      </p:sp>
    </p:spTree>
    <p:extLst>
      <p:ext uri="{BB962C8B-B14F-4D97-AF65-F5344CB8AC3E}">
        <p14:creationId xmlns:p14="http://schemas.microsoft.com/office/powerpoint/2010/main" val="95910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D596-35BC-4D09-BE71-D734F4D2FAFE}"/>
              </a:ext>
            </a:extLst>
          </p:cNvPr>
          <p:cNvSpPr>
            <a:spLocks noGrp="1"/>
          </p:cNvSpPr>
          <p:nvPr>
            <p:ph type="title"/>
          </p:nvPr>
        </p:nvSpPr>
        <p:spPr>
          <a:xfrm>
            <a:off x="685801" y="207034"/>
            <a:ext cx="10131425" cy="1858833"/>
          </a:xfrm>
        </p:spPr>
        <p:txBody>
          <a:bodyPr/>
          <a:lstStyle/>
          <a:p>
            <a:r>
              <a:rPr lang="en-US" dirty="0">
                <a:cs typeface="Calibri Light"/>
              </a:rPr>
              <a:t>                 TECHNICAL DESCRIPTION</a:t>
            </a:r>
            <a:endParaRPr lang="en-US" dirty="0"/>
          </a:p>
        </p:txBody>
      </p:sp>
      <p:sp>
        <p:nvSpPr>
          <p:cNvPr id="3" name="Content Placeholder 2">
            <a:extLst>
              <a:ext uri="{FF2B5EF4-FFF2-40B4-BE49-F238E27FC236}">
                <a16:creationId xmlns:a16="http://schemas.microsoft.com/office/drawing/2014/main" id="{5E20835D-B0C8-44F5-841D-C85554AB4891}"/>
              </a:ext>
            </a:extLst>
          </p:cNvPr>
          <p:cNvSpPr>
            <a:spLocks noGrp="1"/>
          </p:cNvSpPr>
          <p:nvPr>
            <p:ph idx="1"/>
          </p:nvPr>
        </p:nvSpPr>
        <p:spPr>
          <a:xfrm>
            <a:off x="685801" y="1336935"/>
            <a:ext cx="10131425" cy="5431925"/>
          </a:xfrm>
        </p:spPr>
        <p:txBody>
          <a:bodyPr/>
          <a:lstStyle/>
          <a:p>
            <a:r>
              <a:rPr lang="en-US" sz="2400" dirty="0">
                <a:ea typeface="+mn-lt"/>
                <a:cs typeface="+mn-lt"/>
              </a:rPr>
              <a:t>the output "area" was first transformed with a ln(x+1) function. Then, several Data Mining methods were applied. After fitting the models, the outputs were post-processed with the inverse of the ln(x+1) transform. Four different input setups were used. The experiments were conducted using a 10-fold (cross-validation) x 30 runs. Two regression metrics were measured: MAD and RMSE. A Gaussian support vector machine (SVM) fed with only 4 direct weather conditions (temp, RH, wind and rain) obtained the best MAD value: 12.71 +- 0.01 (mean and confidence interval within 95% using a t-student distribution). The best RMSE was attained by the naive mean predictor. An analysis to the regression error curve (REC) shows that the SVM model predicts more examples within a lower admitted error. In effect, the SVM model predicts better small fires, which are the majority.</a:t>
            </a:r>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74867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7812-268E-4309-B6B7-BEBDF5C062F3}"/>
              </a:ext>
            </a:extLst>
          </p:cNvPr>
          <p:cNvSpPr>
            <a:spLocks noGrp="1"/>
          </p:cNvSpPr>
          <p:nvPr>
            <p:ph type="title"/>
          </p:nvPr>
        </p:nvSpPr>
        <p:spPr>
          <a:xfrm>
            <a:off x="7607014" y="643463"/>
            <a:ext cx="4741930" cy="5978840"/>
          </a:xfrm>
        </p:spPr>
        <p:txBody>
          <a:bodyPr>
            <a:normAutofit/>
          </a:bodyPr>
          <a:lstStyle/>
          <a:p>
            <a:r>
              <a:rPr lang="en-US" dirty="0">
                <a:cs typeface="Calibri Light"/>
              </a:rPr>
              <a:t>AREA VS TEMPERATURE</a:t>
            </a:r>
            <a:endParaRPr lang="en-US" dirty="0"/>
          </a:p>
        </p:txBody>
      </p:sp>
      <p:pic>
        <p:nvPicPr>
          <p:cNvPr id="14" name="Picture 8" descr="A screenshot of a cell phone&#10;&#10;Description generated with very high confidence">
            <a:extLst>
              <a:ext uri="{FF2B5EF4-FFF2-40B4-BE49-F238E27FC236}">
                <a16:creationId xmlns:a16="http://schemas.microsoft.com/office/drawing/2014/main" id="{845CC4F0-19CC-44C1-A45A-FE43A6FB5D2B}"/>
              </a:ext>
            </a:extLst>
          </p:cNvPr>
          <p:cNvPicPr>
            <a:picLocks noChangeAspect="1"/>
          </p:cNvPicPr>
          <p:nvPr/>
        </p:nvPicPr>
        <p:blipFill>
          <a:blip r:embed="rId3"/>
          <a:stretch>
            <a:fillRect/>
          </a:stretch>
        </p:blipFill>
        <p:spPr>
          <a:xfrm>
            <a:off x="643464" y="1105607"/>
            <a:ext cx="6897878" cy="46560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Content Placeholder 12">
            <a:extLst>
              <a:ext uri="{FF2B5EF4-FFF2-40B4-BE49-F238E27FC236}">
                <a16:creationId xmlns:a16="http://schemas.microsoft.com/office/drawing/2014/main" id="{6007EA08-E49B-403A-9FD4-CE6DC00ECBD9}"/>
              </a:ext>
            </a:extLst>
          </p:cNvPr>
          <p:cNvSpPr>
            <a:spLocks noGrp="1"/>
          </p:cNvSpPr>
          <p:nvPr>
            <p:ph idx="1"/>
          </p:nvPr>
        </p:nvSpPr>
        <p:spPr>
          <a:xfrm>
            <a:off x="7865806" y="94984"/>
            <a:ext cx="3706762" cy="2505741"/>
          </a:xfrm>
        </p:spPr>
        <p:txBody>
          <a:bodyPr>
            <a:normAutofit/>
          </a:bodyPr>
          <a:lstStyle/>
          <a:p>
            <a:pPr marL="0" indent="0">
              <a:buNone/>
            </a:pPr>
            <a:endParaRPr lang="en-US" sz="2000" dirty="0">
              <a:cs typeface="Calibri"/>
            </a:endParaRPr>
          </a:p>
        </p:txBody>
      </p:sp>
    </p:spTree>
    <p:extLst>
      <p:ext uri="{BB962C8B-B14F-4D97-AF65-F5344CB8AC3E}">
        <p14:creationId xmlns:p14="http://schemas.microsoft.com/office/powerpoint/2010/main" val="37347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8C152-0601-49FB-AE01-E6B0C9866338}"/>
              </a:ext>
            </a:extLst>
          </p:cNvPr>
          <p:cNvSpPr>
            <a:spLocks noGrp="1"/>
          </p:cNvSpPr>
          <p:nvPr>
            <p:ph type="title"/>
          </p:nvPr>
        </p:nvSpPr>
        <p:spPr>
          <a:xfrm>
            <a:off x="685801" y="533400"/>
            <a:ext cx="10820400" cy="1177092"/>
          </a:xfrm>
        </p:spPr>
        <p:txBody>
          <a:bodyPr anchor="b">
            <a:normAutofit/>
          </a:bodyPr>
          <a:lstStyle/>
          <a:p>
            <a:pPr algn="ctr"/>
            <a:r>
              <a:rPr lang="en-US" sz="4400">
                <a:cs typeface="Calibri Light"/>
              </a:rPr>
              <a:t>CONCLUSION AND OUTPUT:</a:t>
            </a:r>
            <a:endParaRPr lang="en-US" sz="4400"/>
          </a:p>
        </p:txBody>
      </p:sp>
      <p:cxnSp>
        <p:nvCxnSpPr>
          <p:cNvPr id="11"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02F80-5FCD-4488-998F-F64B2F3C4F5D}"/>
              </a:ext>
            </a:extLst>
          </p:cNvPr>
          <p:cNvSpPr>
            <a:spLocks noGrp="1"/>
          </p:cNvSpPr>
          <p:nvPr>
            <p:ph idx="1"/>
          </p:nvPr>
        </p:nvSpPr>
        <p:spPr>
          <a:xfrm>
            <a:off x="225726" y="1783817"/>
            <a:ext cx="11280475" cy="4826892"/>
          </a:xfrm>
        </p:spPr>
        <p:txBody>
          <a:bodyPr vert="horz" lIns="91440" tIns="45720" rIns="91440" bIns="45720" rtlCol="0" anchor="t">
            <a:normAutofit/>
          </a:bodyPr>
          <a:lstStyle/>
          <a:p>
            <a:r>
              <a:rPr lang="en-US" sz="2000">
                <a:ea typeface="+mn-lt"/>
                <a:cs typeface="+mn-lt"/>
              </a:rPr>
              <a:t>An average of 5 million acres burns every year in the United States , causing millions of dollars in damage. Once a fire begins, it can spread at a rate of up to 14.29 miles per hour, consuming everything in its path. As a fire spreads over brush and trees, it may take on a life of its own -- finding ways to keep itself alive, even spawning smaller fires by throwing embers miles away. In this article, we will look at wildfires, exploring how they are born, live and die.</a:t>
            </a:r>
            <a:endParaRPr lang="en-US" sz="2000">
              <a:cs typeface="Calibri"/>
            </a:endParaRPr>
          </a:p>
          <a:p>
            <a:r>
              <a:rPr lang="en-US" sz="2000">
                <a:cs typeface="Calibri"/>
              </a:rPr>
              <a:t>MODEL WTH MORE ACCURACY IS CONSIDERED AS GOOD MODEL</a:t>
            </a:r>
          </a:p>
          <a:p>
            <a:r>
              <a:rPr lang="en-US" sz="2000">
                <a:cs typeface="Calibri"/>
              </a:rPr>
              <a:t>THE ACCURACY OF THIS MODEL PROJECT IS 76%</a:t>
            </a:r>
          </a:p>
          <a:p>
            <a:endParaRPr lang="en-US" sz="2000">
              <a:cs typeface="Calibri"/>
            </a:endParaRPr>
          </a:p>
          <a:p>
            <a:endParaRPr lang="en-US" sz="2000">
              <a:cs typeface="Calibri"/>
            </a:endParaRPr>
          </a:p>
          <a:p>
            <a:endParaRPr lang="en-US" sz="2000">
              <a:cs typeface="Calibri"/>
            </a:endParaRPr>
          </a:p>
        </p:txBody>
      </p:sp>
    </p:spTree>
    <p:extLst>
      <p:ext uri="{BB962C8B-B14F-4D97-AF65-F5344CB8AC3E}">
        <p14:creationId xmlns:p14="http://schemas.microsoft.com/office/powerpoint/2010/main" val="70687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C47A85-C19E-4256-8429-038D0FDE2DE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78DDC-36E9-4EC8-A11F-9A81F92C0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EF6A1A-C688-4464-AB07-AB68677D09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39</Words>
  <Application>Microsoft Office PowerPoint</Application>
  <PresentationFormat>Widescreen</PresentationFormat>
  <Paragraphs>17</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Forest fires          </vt:lpstr>
      <vt:lpstr>Team members</vt:lpstr>
      <vt:lpstr>INTRODUCTION</vt:lpstr>
      <vt:lpstr>                      ATTRIBUTE INFORMATION</vt:lpstr>
      <vt:lpstr>                 TECHNICAL DESCRIPTION</vt:lpstr>
      <vt:lpstr>AREA VS TEMPERATURE</vt:lpstr>
      <vt:lpstr>CONCLUSION AND 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Celestial Design</dc:title>
  <dc:creator/>
  <cp:lastModifiedBy/>
  <cp:revision>205</cp:revision>
  <dcterms:created xsi:type="dcterms:W3CDTF">2019-04-01T22:39:36Z</dcterms:created>
  <dcterms:modified xsi:type="dcterms:W3CDTF">2019-06-22T05:02:40Z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2019-04-01T22:39:43.0089704Z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c08b12af-717c-4ae9-a989-12bcb17fb5af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0x01010079F111ED35F8CC479449609E8A0923A6</vt:lpwstr>
  </property>
</Properties>
</file>