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E352D-9B52-4B95-99B7-227164F23D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0BD1544-892B-4C15-ADFB-7B0F6C05262A}">
      <dgm:prSet phldrT="[Text]"/>
      <dgm:spPr/>
      <dgm:t>
        <a:bodyPr/>
        <a:lstStyle/>
        <a:p>
          <a:r>
            <a:rPr lang="en-US" dirty="0"/>
            <a:t>Class 1</a:t>
          </a:r>
        </a:p>
      </dgm:t>
    </dgm:pt>
    <dgm:pt modelId="{E12752A3-7F0B-4D5F-8042-7023C04E640B}" type="parTrans" cxnId="{7F32E585-2A3A-4DC3-A13D-48F589B3F26F}">
      <dgm:prSet/>
      <dgm:spPr/>
      <dgm:t>
        <a:bodyPr/>
        <a:lstStyle/>
        <a:p>
          <a:endParaRPr lang="en-US"/>
        </a:p>
      </dgm:t>
    </dgm:pt>
    <dgm:pt modelId="{5E25AC6A-EB20-4F5C-BA9B-1B4FDADB0B9E}" type="sibTrans" cxnId="{7F32E585-2A3A-4DC3-A13D-48F589B3F26F}">
      <dgm:prSet/>
      <dgm:spPr/>
      <dgm:t>
        <a:bodyPr/>
        <a:lstStyle/>
        <a:p>
          <a:endParaRPr lang="en-US"/>
        </a:p>
      </dgm:t>
    </dgm:pt>
    <dgm:pt modelId="{7E18AE4B-C8F8-4EA3-9F50-AF784C8F3CA5}">
      <dgm:prSet phldrT="[Text]"/>
      <dgm:spPr/>
      <dgm:t>
        <a:bodyPr/>
        <a:lstStyle/>
        <a:p>
          <a:r>
            <a:rPr lang="en-US" dirty="0">
              <a:solidFill>
                <a:schemeClr val="tx1">
                  <a:lumMod val="65000"/>
                  <a:lumOff val="35000"/>
                </a:schemeClr>
              </a:solidFill>
            </a:rPr>
            <a:t>Normal activity</a:t>
          </a:r>
        </a:p>
      </dgm:t>
    </dgm:pt>
    <dgm:pt modelId="{2910F273-333E-4175-8107-AE29F8618B39}" type="parTrans" cxnId="{EAEB6201-8E0D-47FB-86B0-950A02666343}">
      <dgm:prSet/>
      <dgm:spPr/>
      <dgm:t>
        <a:bodyPr/>
        <a:lstStyle/>
        <a:p>
          <a:endParaRPr lang="en-US"/>
        </a:p>
      </dgm:t>
    </dgm:pt>
    <dgm:pt modelId="{1BB6C992-9BB1-426A-B83D-D0280B13AC5C}" type="sibTrans" cxnId="{EAEB6201-8E0D-47FB-86B0-950A02666343}">
      <dgm:prSet/>
      <dgm:spPr/>
      <dgm:t>
        <a:bodyPr/>
        <a:lstStyle/>
        <a:p>
          <a:endParaRPr lang="en-US"/>
        </a:p>
      </dgm:t>
    </dgm:pt>
    <dgm:pt modelId="{73164AAF-FDA9-4F46-8093-9EBB29F7B56D}">
      <dgm:prSet phldrT="[Text]"/>
      <dgm:spPr/>
      <dgm:t>
        <a:bodyPr/>
        <a:lstStyle/>
        <a:p>
          <a:r>
            <a:rPr lang="en-US" dirty="0"/>
            <a:t>Class 2</a:t>
          </a:r>
        </a:p>
      </dgm:t>
    </dgm:pt>
    <dgm:pt modelId="{BA0A3606-ED32-4F31-AFFC-6C06BA710D69}" type="parTrans" cxnId="{F07D750F-1BDD-4311-B4C3-5AFCDBC4B5ED}">
      <dgm:prSet/>
      <dgm:spPr/>
      <dgm:t>
        <a:bodyPr/>
        <a:lstStyle/>
        <a:p>
          <a:endParaRPr lang="en-US"/>
        </a:p>
      </dgm:t>
    </dgm:pt>
    <dgm:pt modelId="{06E55EA6-C3B3-4AE6-BC3F-227DDE024CA0}" type="sibTrans" cxnId="{F07D750F-1BDD-4311-B4C3-5AFCDBC4B5ED}">
      <dgm:prSet/>
      <dgm:spPr/>
      <dgm:t>
        <a:bodyPr/>
        <a:lstStyle/>
        <a:p>
          <a:endParaRPr lang="en-US"/>
        </a:p>
      </dgm:t>
    </dgm:pt>
    <dgm:pt modelId="{7236F417-D0E1-45A7-B43F-275696C07222}">
      <dgm:prSet phldrT="[Text]"/>
      <dgm:spPr/>
      <dgm:t>
        <a:bodyPr/>
        <a:lstStyle/>
        <a:p>
          <a:r>
            <a:rPr lang="en-US" dirty="0">
              <a:solidFill>
                <a:schemeClr val="tx1">
                  <a:lumMod val="65000"/>
                  <a:lumOff val="35000"/>
                </a:schemeClr>
              </a:solidFill>
            </a:rPr>
            <a:t>Abnormal activity </a:t>
          </a:r>
        </a:p>
      </dgm:t>
    </dgm:pt>
    <dgm:pt modelId="{38ED0DC1-469F-40AD-96AD-BF8ED2F199E5}" type="parTrans" cxnId="{F3D1EF68-80DA-47D3-93B3-30C1C762335E}">
      <dgm:prSet/>
      <dgm:spPr/>
      <dgm:t>
        <a:bodyPr/>
        <a:lstStyle/>
        <a:p>
          <a:endParaRPr lang="en-US"/>
        </a:p>
      </dgm:t>
    </dgm:pt>
    <dgm:pt modelId="{384889D6-469D-4167-B14E-882F28F02A02}" type="sibTrans" cxnId="{F3D1EF68-80DA-47D3-93B3-30C1C762335E}">
      <dgm:prSet/>
      <dgm:spPr/>
      <dgm:t>
        <a:bodyPr/>
        <a:lstStyle/>
        <a:p>
          <a:endParaRPr lang="en-US"/>
        </a:p>
      </dgm:t>
    </dgm:pt>
    <dgm:pt modelId="{38D480EC-E26C-473F-B99A-50656C24DB41}" type="pres">
      <dgm:prSet presAssocID="{CB2E352D-9B52-4B95-99B7-227164F23D78}" presName="linearFlow" presStyleCnt="0">
        <dgm:presLayoutVars>
          <dgm:dir/>
          <dgm:animLvl val="lvl"/>
          <dgm:resizeHandles val="exact"/>
        </dgm:presLayoutVars>
      </dgm:prSet>
      <dgm:spPr/>
    </dgm:pt>
    <dgm:pt modelId="{74A85823-2212-491E-A23F-D9B976060831}" type="pres">
      <dgm:prSet presAssocID="{80BD1544-892B-4C15-ADFB-7B0F6C05262A}" presName="composite" presStyleCnt="0"/>
      <dgm:spPr/>
    </dgm:pt>
    <dgm:pt modelId="{3843B1DB-B767-41F2-8EDA-4D1D149E1F9D}" type="pres">
      <dgm:prSet presAssocID="{80BD1544-892B-4C15-ADFB-7B0F6C05262A}" presName="parentText" presStyleLbl="alignNode1" presStyleIdx="0" presStyleCnt="2">
        <dgm:presLayoutVars>
          <dgm:chMax val="1"/>
          <dgm:bulletEnabled val="1"/>
        </dgm:presLayoutVars>
      </dgm:prSet>
      <dgm:spPr/>
    </dgm:pt>
    <dgm:pt modelId="{AB68F580-475E-461F-993B-F401AB903FE8}" type="pres">
      <dgm:prSet presAssocID="{80BD1544-892B-4C15-ADFB-7B0F6C05262A}" presName="descendantText" presStyleLbl="alignAcc1" presStyleIdx="0" presStyleCnt="2">
        <dgm:presLayoutVars>
          <dgm:bulletEnabled val="1"/>
        </dgm:presLayoutVars>
      </dgm:prSet>
      <dgm:spPr/>
    </dgm:pt>
    <dgm:pt modelId="{A5F27F7E-DC64-4698-B628-5BD098D8B48F}" type="pres">
      <dgm:prSet presAssocID="{5E25AC6A-EB20-4F5C-BA9B-1B4FDADB0B9E}" presName="sp" presStyleCnt="0"/>
      <dgm:spPr/>
    </dgm:pt>
    <dgm:pt modelId="{65D982C6-F330-44A5-8EEF-C0891A83117A}" type="pres">
      <dgm:prSet presAssocID="{73164AAF-FDA9-4F46-8093-9EBB29F7B56D}" presName="composite" presStyleCnt="0"/>
      <dgm:spPr/>
    </dgm:pt>
    <dgm:pt modelId="{682289A6-F36F-4FCE-8D69-EF429577FF7F}" type="pres">
      <dgm:prSet presAssocID="{73164AAF-FDA9-4F46-8093-9EBB29F7B56D}" presName="parentText" presStyleLbl="alignNode1" presStyleIdx="1" presStyleCnt="2">
        <dgm:presLayoutVars>
          <dgm:chMax val="1"/>
          <dgm:bulletEnabled val="1"/>
        </dgm:presLayoutVars>
      </dgm:prSet>
      <dgm:spPr/>
    </dgm:pt>
    <dgm:pt modelId="{90C0B466-88AD-4B4B-9603-3CB7E8E98CA0}" type="pres">
      <dgm:prSet presAssocID="{73164AAF-FDA9-4F46-8093-9EBB29F7B56D}" presName="descendantText" presStyleLbl="alignAcc1" presStyleIdx="1" presStyleCnt="2">
        <dgm:presLayoutVars>
          <dgm:bulletEnabled val="1"/>
        </dgm:presLayoutVars>
      </dgm:prSet>
      <dgm:spPr/>
    </dgm:pt>
  </dgm:ptLst>
  <dgm:cxnLst>
    <dgm:cxn modelId="{EAEB6201-8E0D-47FB-86B0-950A02666343}" srcId="{80BD1544-892B-4C15-ADFB-7B0F6C05262A}" destId="{7E18AE4B-C8F8-4EA3-9F50-AF784C8F3CA5}" srcOrd="0" destOrd="0" parTransId="{2910F273-333E-4175-8107-AE29F8618B39}" sibTransId="{1BB6C992-9BB1-426A-B83D-D0280B13AC5C}"/>
    <dgm:cxn modelId="{F07D750F-1BDD-4311-B4C3-5AFCDBC4B5ED}" srcId="{CB2E352D-9B52-4B95-99B7-227164F23D78}" destId="{73164AAF-FDA9-4F46-8093-9EBB29F7B56D}" srcOrd="1" destOrd="0" parTransId="{BA0A3606-ED32-4F31-AFFC-6C06BA710D69}" sibTransId="{06E55EA6-C3B3-4AE6-BC3F-227DDE024CA0}"/>
    <dgm:cxn modelId="{5486F733-24DA-401E-894D-B35326E1BB99}" type="presOf" srcId="{CB2E352D-9B52-4B95-99B7-227164F23D78}" destId="{38D480EC-E26C-473F-B99A-50656C24DB41}" srcOrd="0" destOrd="0" presId="urn:microsoft.com/office/officeart/2005/8/layout/chevron2"/>
    <dgm:cxn modelId="{F3D1EF68-80DA-47D3-93B3-30C1C762335E}" srcId="{73164AAF-FDA9-4F46-8093-9EBB29F7B56D}" destId="{7236F417-D0E1-45A7-B43F-275696C07222}" srcOrd="0" destOrd="0" parTransId="{38ED0DC1-469F-40AD-96AD-BF8ED2F199E5}" sibTransId="{384889D6-469D-4167-B14E-882F28F02A02}"/>
    <dgm:cxn modelId="{F2B2BA4C-90F7-411A-976A-A2EDDBE0F3C9}" type="presOf" srcId="{7236F417-D0E1-45A7-B43F-275696C07222}" destId="{90C0B466-88AD-4B4B-9603-3CB7E8E98CA0}" srcOrd="0" destOrd="0" presId="urn:microsoft.com/office/officeart/2005/8/layout/chevron2"/>
    <dgm:cxn modelId="{12DA3C59-DAC8-49BB-B3DE-CE9B5009DD67}" type="presOf" srcId="{73164AAF-FDA9-4F46-8093-9EBB29F7B56D}" destId="{682289A6-F36F-4FCE-8D69-EF429577FF7F}" srcOrd="0" destOrd="0" presId="urn:microsoft.com/office/officeart/2005/8/layout/chevron2"/>
    <dgm:cxn modelId="{7F32E585-2A3A-4DC3-A13D-48F589B3F26F}" srcId="{CB2E352D-9B52-4B95-99B7-227164F23D78}" destId="{80BD1544-892B-4C15-ADFB-7B0F6C05262A}" srcOrd="0" destOrd="0" parTransId="{E12752A3-7F0B-4D5F-8042-7023C04E640B}" sibTransId="{5E25AC6A-EB20-4F5C-BA9B-1B4FDADB0B9E}"/>
    <dgm:cxn modelId="{2B3836DD-B757-4392-B89E-8B76227B6AA4}" type="presOf" srcId="{7E18AE4B-C8F8-4EA3-9F50-AF784C8F3CA5}" destId="{AB68F580-475E-461F-993B-F401AB903FE8}" srcOrd="0" destOrd="0" presId="urn:microsoft.com/office/officeart/2005/8/layout/chevron2"/>
    <dgm:cxn modelId="{16C93FE8-E82E-463D-AC92-FE19DC219F23}" type="presOf" srcId="{80BD1544-892B-4C15-ADFB-7B0F6C05262A}" destId="{3843B1DB-B767-41F2-8EDA-4D1D149E1F9D}" srcOrd="0" destOrd="0" presId="urn:microsoft.com/office/officeart/2005/8/layout/chevron2"/>
    <dgm:cxn modelId="{822F9491-9C2A-435F-B6A8-651E661CFEB2}" type="presParOf" srcId="{38D480EC-E26C-473F-B99A-50656C24DB41}" destId="{74A85823-2212-491E-A23F-D9B976060831}" srcOrd="0" destOrd="0" presId="urn:microsoft.com/office/officeart/2005/8/layout/chevron2"/>
    <dgm:cxn modelId="{99B859E0-671A-4391-8211-4BB4F5AA0FB1}" type="presParOf" srcId="{74A85823-2212-491E-A23F-D9B976060831}" destId="{3843B1DB-B767-41F2-8EDA-4D1D149E1F9D}" srcOrd="0" destOrd="0" presId="urn:microsoft.com/office/officeart/2005/8/layout/chevron2"/>
    <dgm:cxn modelId="{D7555DBA-3E3C-4909-83F4-36D8F2C4B8FC}" type="presParOf" srcId="{74A85823-2212-491E-A23F-D9B976060831}" destId="{AB68F580-475E-461F-993B-F401AB903FE8}" srcOrd="1" destOrd="0" presId="urn:microsoft.com/office/officeart/2005/8/layout/chevron2"/>
    <dgm:cxn modelId="{1ADEFD21-331C-49B9-BC5B-314A4A4DECE4}" type="presParOf" srcId="{38D480EC-E26C-473F-B99A-50656C24DB41}" destId="{A5F27F7E-DC64-4698-B628-5BD098D8B48F}" srcOrd="1" destOrd="0" presId="urn:microsoft.com/office/officeart/2005/8/layout/chevron2"/>
    <dgm:cxn modelId="{4B864D9E-1FA2-4BF7-9DA8-94344A309434}" type="presParOf" srcId="{38D480EC-E26C-473F-B99A-50656C24DB41}" destId="{65D982C6-F330-44A5-8EEF-C0891A83117A}" srcOrd="2" destOrd="0" presId="urn:microsoft.com/office/officeart/2005/8/layout/chevron2"/>
    <dgm:cxn modelId="{65868F79-74C4-4B23-B873-5BA979EEFDC3}" type="presParOf" srcId="{65D982C6-F330-44A5-8EEF-C0891A83117A}" destId="{682289A6-F36F-4FCE-8D69-EF429577FF7F}" srcOrd="0" destOrd="0" presId="urn:microsoft.com/office/officeart/2005/8/layout/chevron2"/>
    <dgm:cxn modelId="{D39431CE-F986-4E7C-8368-61076473B6D8}" type="presParOf" srcId="{65D982C6-F330-44A5-8EEF-C0891A83117A}" destId="{90C0B466-88AD-4B4B-9603-3CB7E8E98CA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3B1DB-B767-41F2-8EDA-4D1D149E1F9D}">
      <dsp:nvSpPr>
        <dsp:cNvPr id="0" name=""/>
        <dsp:cNvSpPr/>
      </dsp:nvSpPr>
      <dsp:spPr>
        <a:xfrm rot="5400000">
          <a:off x="-144375" y="145393"/>
          <a:ext cx="962501" cy="67375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Class 1</a:t>
          </a:r>
        </a:p>
      </dsp:txBody>
      <dsp:txXfrm rot="-5400000">
        <a:off x="1" y="337894"/>
        <a:ext cx="673751" cy="288750"/>
      </dsp:txXfrm>
    </dsp:sp>
    <dsp:sp modelId="{AB68F580-475E-461F-993B-F401AB903FE8}">
      <dsp:nvSpPr>
        <dsp:cNvPr id="0" name=""/>
        <dsp:cNvSpPr/>
      </dsp:nvSpPr>
      <dsp:spPr>
        <a:xfrm rot="5400000">
          <a:off x="1071627" y="-396857"/>
          <a:ext cx="625626" cy="1421378"/>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solidFill>
                <a:schemeClr val="tx1">
                  <a:lumMod val="65000"/>
                  <a:lumOff val="35000"/>
                </a:schemeClr>
              </a:solidFill>
            </a:rPr>
            <a:t>Normal activity</a:t>
          </a:r>
        </a:p>
      </dsp:txBody>
      <dsp:txXfrm rot="-5400000">
        <a:off x="673752" y="31559"/>
        <a:ext cx="1390837" cy="564544"/>
      </dsp:txXfrm>
    </dsp:sp>
    <dsp:sp modelId="{682289A6-F36F-4FCE-8D69-EF429577FF7F}">
      <dsp:nvSpPr>
        <dsp:cNvPr id="0" name=""/>
        <dsp:cNvSpPr/>
      </dsp:nvSpPr>
      <dsp:spPr>
        <a:xfrm rot="5400000">
          <a:off x="-144375" y="972857"/>
          <a:ext cx="962501" cy="67375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Class 2</a:t>
          </a:r>
        </a:p>
      </dsp:txBody>
      <dsp:txXfrm rot="-5400000">
        <a:off x="1" y="1165358"/>
        <a:ext cx="673751" cy="288750"/>
      </dsp:txXfrm>
    </dsp:sp>
    <dsp:sp modelId="{90C0B466-88AD-4B4B-9603-3CB7E8E98CA0}">
      <dsp:nvSpPr>
        <dsp:cNvPr id="0" name=""/>
        <dsp:cNvSpPr/>
      </dsp:nvSpPr>
      <dsp:spPr>
        <a:xfrm rot="5400000">
          <a:off x="1071627" y="430606"/>
          <a:ext cx="625626" cy="1421378"/>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solidFill>
                <a:schemeClr val="tx1">
                  <a:lumMod val="65000"/>
                  <a:lumOff val="35000"/>
                </a:schemeClr>
              </a:solidFill>
            </a:rPr>
            <a:t>Abnormal activity </a:t>
          </a:r>
        </a:p>
      </dsp:txBody>
      <dsp:txXfrm rot="-5400000">
        <a:off x="673752" y="859023"/>
        <a:ext cx="1390837" cy="56454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6/22/2019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6/22/2019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6/22/2019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6/22/2019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6/22/2019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ohanrajmit/Human-Action-Classif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artificial_intelligence_with_python/artificial_intelligence_with_python_primer_concepts.htm" TargetMode="External"/><Relationship Id="rId2" Type="http://schemas.openxmlformats.org/officeDocument/2006/relationships/hyperlink" Target="https://dzone.com/articles/video-analysis-to-detect-suspicious-activity-based" TargetMode="External"/><Relationship Id="rId1" Type="http://schemas.openxmlformats.org/officeDocument/2006/relationships/slideLayout" Target="../slideLayouts/slideLayout2.xml"/><Relationship Id="rId5" Type="http://schemas.openxmlformats.org/officeDocument/2006/relationships/hyperlink" Target="https://databricks.com/blog/2018/09/13/identify-suspicious-behavior-in-video-with-databricks-runtime-for-machine-learning.html" TargetMode="External"/><Relationship Id="rId4" Type="http://schemas.openxmlformats.org/officeDocument/2006/relationships/hyperlink" Target="https://www.researchgate.net/publication/264037010_Suspicious_Human_Activity_Recognition_for_Video_Surveillance_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4131-887C-49E6-9E91-DC14B6A42E24}"/>
              </a:ext>
            </a:extLst>
          </p:cNvPr>
          <p:cNvSpPr>
            <a:spLocks noGrp="1"/>
          </p:cNvSpPr>
          <p:nvPr>
            <p:ph type="ctrTitle"/>
          </p:nvPr>
        </p:nvSpPr>
        <p:spPr>
          <a:xfrm>
            <a:off x="1093980" y="421418"/>
            <a:ext cx="10318418" cy="4394988"/>
          </a:xfrm>
        </p:spPr>
        <p:txBody>
          <a:bodyPr/>
          <a:lstStyle/>
          <a:p>
            <a:r>
              <a:rPr lang="en-US" sz="8000" dirty="0"/>
              <a:t>Suspicious activity detector </a:t>
            </a:r>
          </a:p>
        </p:txBody>
      </p:sp>
      <p:sp>
        <p:nvSpPr>
          <p:cNvPr id="4" name="Content Placeholder 2">
            <a:extLst>
              <a:ext uri="{FF2B5EF4-FFF2-40B4-BE49-F238E27FC236}">
                <a16:creationId xmlns:a16="http://schemas.microsoft.com/office/drawing/2014/main" id="{71700DD7-3F56-4637-B412-E9EFA8D3766F}"/>
              </a:ext>
            </a:extLst>
          </p:cNvPr>
          <p:cNvSpPr txBox="1">
            <a:spLocks/>
          </p:cNvSpPr>
          <p:nvPr/>
        </p:nvSpPr>
        <p:spPr>
          <a:xfrm>
            <a:off x="1093980" y="3750816"/>
            <a:ext cx="10178322" cy="3593591"/>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sz="2400" u="sng" dirty="0">
                <a:solidFill>
                  <a:schemeClr val="tx2">
                    <a:lumMod val="90000"/>
                    <a:lumOff val="10000"/>
                  </a:schemeClr>
                </a:solidFill>
              </a:rPr>
              <a:t>Team Alpha </a:t>
            </a:r>
          </a:p>
          <a:p>
            <a:pPr marL="457200" indent="-457200">
              <a:buFont typeface="+mj-lt"/>
              <a:buAutoNum type="arabicPeriod"/>
            </a:pPr>
            <a:r>
              <a:rPr lang="en-US" dirty="0">
                <a:solidFill>
                  <a:schemeClr val="tx2">
                    <a:lumMod val="90000"/>
                    <a:lumOff val="10000"/>
                  </a:schemeClr>
                </a:solidFill>
              </a:rPr>
              <a:t>Vyshali C</a:t>
            </a:r>
          </a:p>
          <a:p>
            <a:pPr marL="457200" indent="-457200">
              <a:buFont typeface="+mj-lt"/>
              <a:buAutoNum type="arabicPeriod"/>
            </a:pPr>
            <a:r>
              <a:rPr lang="en-US" dirty="0">
                <a:solidFill>
                  <a:schemeClr val="tx2">
                    <a:lumMod val="90000"/>
                    <a:lumOff val="10000"/>
                  </a:schemeClr>
                </a:solidFill>
              </a:rPr>
              <a:t>Bharath Chandra </a:t>
            </a:r>
          </a:p>
          <a:p>
            <a:pPr marL="457200" indent="-457200">
              <a:buFont typeface="+mj-lt"/>
              <a:buAutoNum type="arabicPeriod"/>
            </a:pPr>
            <a:r>
              <a:rPr lang="en-US" dirty="0">
                <a:solidFill>
                  <a:schemeClr val="tx2">
                    <a:lumMod val="90000"/>
                    <a:lumOff val="10000"/>
                  </a:schemeClr>
                </a:solidFill>
              </a:rPr>
              <a:t>S Srinibha </a:t>
            </a:r>
          </a:p>
        </p:txBody>
      </p:sp>
    </p:spTree>
    <p:extLst>
      <p:ext uri="{BB962C8B-B14F-4D97-AF65-F5344CB8AC3E}">
        <p14:creationId xmlns:p14="http://schemas.microsoft.com/office/powerpoint/2010/main" val="22087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BB13-FD45-4B00-BCBD-141436BE0F2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C3BF994-E371-4C00-BC2F-BD22EA5D295A}"/>
              </a:ext>
            </a:extLst>
          </p:cNvPr>
          <p:cNvSpPr>
            <a:spLocks noGrp="1"/>
          </p:cNvSpPr>
          <p:nvPr>
            <p:ph idx="1"/>
          </p:nvPr>
        </p:nvSpPr>
        <p:spPr/>
        <p:txBody>
          <a:bodyPr/>
          <a:lstStyle/>
          <a:p>
            <a:pPr marL="0" indent="0">
              <a:buNone/>
            </a:pPr>
            <a:r>
              <a:rPr lang="en-US" dirty="0"/>
              <a:t>In this project, we were successfully able to classify the video into normal and abnormal activity. We implemented Suspicious activity detection, which will be useful in detecting and recognizing normal and abnormal activities anywhere. Human supervisors are error prone, and their efficiency is affected by fatigue, sickness and any other factor, hence this system is perfect for surveillance. </a:t>
            </a:r>
          </a:p>
        </p:txBody>
      </p:sp>
    </p:spTree>
    <p:extLst>
      <p:ext uri="{BB962C8B-B14F-4D97-AF65-F5344CB8AC3E}">
        <p14:creationId xmlns:p14="http://schemas.microsoft.com/office/powerpoint/2010/main" val="231460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684A-E121-4A64-8B6B-42AC3F1EFF62}"/>
              </a:ext>
            </a:extLst>
          </p:cNvPr>
          <p:cNvSpPr>
            <a:spLocks noGrp="1"/>
          </p:cNvSpPr>
          <p:nvPr>
            <p:ph type="title"/>
          </p:nvPr>
        </p:nvSpPr>
        <p:spPr>
          <a:xfrm>
            <a:off x="1216168" y="2974665"/>
            <a:ext cx="10178322" cy="1492132"/>
          </a:xfrm>
        </p:spPr>
        <p:txBody>
          <a:bodyPr/>
          <a:lstStyle/>
          <a:p>
            <a:pPr algn="ctr"/>
            <a:r>
              <a:rPr lang="en-US" dirty="0">
                <a:solidFill>
                  <a:schemeClr val="tx1">
                    <a:lumMod val="65000"/>
                    <a:lumOff val="35000"/>
                  </a:schemeClr>
                </a:solidFill>
              </a:rPr>
              <a:t>Thank you </a:t>
            </a:r>
          </a:p>
        </p:txBody>
      </p:sp>
    </p:spTree>
    <p:extLst>
      <p:ext uri="{BB962C8B-B14F-4D97-AF65-F5344CB8AC3E}">
        <p14:creationId xmlns:p14="http://schemas.microsoft.com/office/powerpoint/2010/main" val="159916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5718-E911-4BCF-83DE-7760E632D94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2E2B82-CA4C-4969-9A8D-EA1590F24217}"/>
              </a:ext>
            </a:extLst>
          </p:cNvPr>
          <p:cNvSpPr>
            <a:spLocks noGrp="1"/>
          </p:cNvSpPr>
          <p:nvPr>
            <p:ph idx="1"/>
          </p:nvPr>
        </p:nvSpPr>
        <p:spPr/>
        <p:txBody>
          <a:bodyPr>
            <a:normAutofit/>
          </a:bodyPr>
          <a:lstStyle/>
          <a:p>
            <a:pPr marL="0" indent="0">
              <a:buNone/>
            </a:pPr>
            <a:r>
              <a:rPr lang="en-US" dirty="0"/>
              <a:t>Artificial Intelligence:</a:t>
            </a:r>
          </a:p>
          <a:p>
            <a:pPr marL="0" indent="0">
              <a:buNone/>
            </a:pPr>
            <a:r>
              <a:rPr lang="en-US" dirty="0"/>
              <a:t>Artificial intelligence is the intelligence of the machines and the branch of computer science which aims to create it. This includes learning (the acquisition of information and rules for using the information), reasoning (using rules to reach approximate or definite conclusions) and self-correction. There are various programming languages like Lisp, Prolog, C++, Java and Python, which can be used for developing applications of AI. Among them, Python programming language gains a huge popularity and the reasons are as follows −</a:t>
            </a:r>
          </a:p>
          <a:p>
            <a:pPr marL="457200" indent="-457200">
              <a:buFont typeface="+mj-lt"/>
              <a:buAutoNum type="arabicPeriod"/>
            </a:pPr>
            <a:r>
              <a:rPr lang="en-US" dirty="0"/>
              <a:t>Simple syntax and less coding</a:t>
            </a:r>
          </a:p>
          <a:p>
            <a:pPr marL="457200" indent="-457200">
              <a:buFont typeface="+mj-lt"/>
              <a:buAutoNum type="arabicPeriod"/>
            </a:pPr>
            <a:r>
              <a:rPr lang="en-US" dirty="0"/>
              <a:t>Inbuilt libraries for AI projects such as NumPy, SciPy, matplotlib, nltk, etc. </a:t>
            </a:r>
          </a:p>
        </p:txBody>
      </p:sp>
    </p:spTree>
    <p:extLst>
      <p:ext uri="{BB962C8B-B14F-4D97-AF65-F5344CB8AC3E}">
        <p14:creationId xmlns:p14="http://schemas.microsoft.com/office/powerpoint/2010/main" val="192109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954C-9057-4D78-8D78-1DC5E5D6AB31}"/>
              </a:ext>
            </a:extLst>
          </p:cNvPr>
          <p:cNvSpPr>
            <a:spLocks noGrp="1"/>
          </p:cNvSpPr>
          <p:nvPr>
            <p:ph type="title"/>
          </p:nvPr>
        </p:nvSpPr>
        <p:spPr/>
        <p:txBody>
          <a:bodyPr/>
          <a:lstStyle/>
          <a:p>
            <a:r>
              <a:rPr lang="en-US" dirty="0"/>
              <a:t>Objective of research </a:t>
            </a:r>
          </a:p>
        </p:txBody>
      </p:sp>
      <p:sp>
        <p:nvSpPr>
          <p:cNvPr id="3" name="Content Placeholder 2">
            <a:extLst>
              <a:ext uri="{FF2B5EF4-FFF2-40B4-BE49-F238E27FC236}">
                <a16:creationId xmlns:a16="http://schemas.microsoft.com/office/drawing/2014/main" id="{685F6AAA-EB57-4245-9E56-285B5746FF87}"/>
              </a:ext>
            </a:extLst>
          </p:cNvPr>
          <p:cNvSpPr>
            <a:spLocks noGrp="1"/>
          </p:cNvSpPr>
          <p:nvPr>
            <p:ph idx="1"/>
          </p:nvPr>
        </p:nvSpPr>
        <p:spPr/>
        <p:txBody>
          <a:bodyPr>
            <a:normAutofit/>
          </a:bodyPr>
          <a:lstStyle/>
          <a:p>
            <a:pPr marL="0" indent="0">
              <a:buNone/>
            </a:pPr>
            <a:r>
              <a:rPr lang="en-US" dirty="0"/>
              <a:t>There have been a lot of researches in the field of Artificial Intelligence. According to the father of Artificial Intelligence, John McCarthy, it is “The science and engineering of making intelligent machines, especially intelligent computer programs”. Our project is a contribution towards artificial intelligence and deals with the detection of suspicious activity. In this project, we extract a frame every 5 seconds and then we train the frames as abnormal activity and normal activity. With at 77% accuracy we continue to test the video by again converting them into frames for every 5 seconds. </a:t>
            </a:r>
          </a:p>
        </p:txBody>
      </p:sp>
    </p:spTree>
    <p:extLst>
      <p:ext uri="{BB962C8B-B14F-4D97-AF65-F5344CB8AC3E}">
        <p14:creationId xmlns:p14="http://schemas.microsoft.com/office/powerpoint/2010/main" val="15019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B938-CFF2-4EC4-B6C9-12125E6063F6}"/>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A2BE2E65-75F9-4E6A-8F75-7ADB09FB5A7A}"/>
              </a:ext>
            </a:extLst>
          </p:cNvPr>
          <p:cNvSpPr>
            <a:spLocks noGrp="1"/>
          </p:cNvSpPr>
          <p:nvPr>
            <p:ph idx="1"/>
          </p:nvPr>
        </p:nvSpPr>
        <p:spPr/>
        <p:txBody>
          <a:bodyPr/>
          <a:lstStyle/>
          <a:p>
            <a:pPr marL="0" indent="0">
              <a:buNone/>
            </a:pPr>
            <a:r>
              <a:rPr lang="en-US" dirty="0"/>
              <a:t>Crime rates are without a doubt ending up being extra frightening these days and also for that reason we should think of means to secure our residence as well as loved ones from any kind of those kind of risks. It’s a good thing that innovation has actually made it feasible to boost our residence’s safety and security. An example of this is an electronic surveillance system and it can make a huge difference in the protection of your house. A lot of cameras are installed in many places for surveillance, but the surveillance is done by human, and it is done only if there is a report of anomaly behavior, otherwise the videos are kept as archives, and never use. Developing algorithms for automatic detection of Human movements, and making appropriate decision when there is any suspicious behavior, it will result to real time processing of Human activities in public places. It will help in security, and ensuring public safety. </a:t>
            </a:r>
          </a:p>
        </p:txBody>
      </p:sp>
    </p:spTree>
    <p:extLst>
      <p:ext uri="{BB962C8B-B14F-4D97-AF65-F5344CB8AC3E}">
        <p14:creationId xmlns:p14="http://schemas.microsoft.com/office/powerpoint/2010/main" val="77346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E6B2-39FB-4C3C-8C1B-EFAE58D9B999}"/>
              </a:ext>
            </a:extLst>
          </p:cNvPr>
          <p:cNvSpPr>
            <a:spLocks noGrp="1"/>
          </p:cNvSpPr>
          <p:nvPr>
            <p:ph type="title"/>
          </p:nvPr>
        </p:nvSpPr>
        <p:spPr/>
        <p:txBody>
          <a:bodyPr/>
          <a:lstStyle/>
          <a:p>
            <a:r>
              <a:rPr lang="en-US" dirty="0"/>
              <a:t>Review of literature </a:t>
            </a:r>
          </a:p>
        </p:txBody>
      </p:sp>
      <p:pic>
        <p:nvPicPr>
          <p:cNvPr id="6" name="Picture 5">
            <a:extLst>
              <a:ext uri="{FF2B5EF4-FFF2-40B4-BE49-F238E27FC236}">
                <a16:creationId xmlns:a16="http://schemas.microsoft.com/office/drawing/2014/main" id="{0926A627-50BE-413F-9111-8399DB12C361}"/>
              </a:ext>
            </a:extLst>
          </p:cNvPr>
          <p:cNvPicPr>
            <a:picLocks noChangeAspect="1"/>
          </p:cNvPicPr>
          <p:nvPr/>
        </p:nvPicPr>
        <p:blipFill>
          <a:blip r:embed="rId2"/>
          <a:stretch>
            <a:fillRect/>
          </a:stretch>
        </p:blipFill>
        <p:spPr>
          <a:xfrm>
            <a:off x="983757" y="1130876"/>
            <a:ext cx="10708134" cy="5344739"/>
          </a:xfrm>
          <a:prstGeom prst="rect">
            <a:avLst/>
          </a:prstGeom>
        </p:spPr>
      </p:pic>
    </p:spTree>
    <p:extLst>
      <p:ext uri="{BB962C8B-B14F-4D97-AF65-F5344CB8AC3E}">
        <p14:creationId xmlns:p14="http://schemas.microsoft.com/office/powerpoint/2010/main" val="419770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63DA-B7E3-4A39-9E33-C75868A0DB63}"/>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F5AA40AF-7780-4761-9118-4A26ED7CFC8B}"/>
              </a:ext>
            </a:extLst>
          </p:cNvPr>
          <p:cNvSpPr>
            <a:spLocks noGrp="1"/>
          </p:cNvSpPr>
          <p:nvPr>
            <p:ph idx="1"/>
          </p:nvPr>
        </p:nvSpPr>
        <p:spPr/>
        <p:txBody>
          <a:bodyPr/>
          <a:lstStyle/>
          <a:p>
            <a:pPr marL="0" indent="0">
              <a:buNone/>
            </a:pPr>
            <a:r>
              <a:rPr lang="en-US" dirty="0"/>
              <a:t>The dataset required was extracted from </a:t>
            </a:r>
            <a:r>
              <a:rPr lang="en-US" dirty="0">
                <a:hlinkClick r:id="rId2"/>
              </a:rPr>
              <a:t>https://github.com/mohanrajmit/Human-Action-Classification-</a:t>
            </a:r>
            <a:r>
              <a:rPr lang="en-US" dirty="0"/>
              <a:t> . The dataset consists of 3 scenes containing of the both normal and abnormal scenarios which is used to train and test the code. The first scene is a crowd wandering in a garden, the second scene is a crowd of people in a hallway and the third scene is a crowd of people in front of a shopping mall. </a:t>
            </a:r>
          </a:p>
        </p:txBody>
      </p:sp>
    </p:spTree>
    <p:extLst>
      <p:ext uri="{BB962C8B-B14F-4D97-AF65-F5344CB8AC3E}">
        <p14:creationId xmlns:p14="http://schemas.microsoft.com/office/powerpoint/2010/main" val="245774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F02D-FA47-4400-A0F0-D43C9C664B0D}"/>
              </a:ext>
            </a:extLst>
          </p:cNvPr>
          <p:cNvSpPr>
            <a:spLocks noGrp="1"/>
          </p:cNvSpPr>
          <p:nvPr>
            <p:ph type="title"/>
          </p:nvPr>
        </p:nvSpPr>
        <p:spPr/>
        <p:txBody>
          <a:bodyPr/>
          <a:lstStyle/>
          <a:p>
            <a:r>
              <a:rPr lang="en-US" dirty="0"/>
              <a:t>Methodology </a:t>
            </a:r>
          </a:p>
        </p:txBody>
      </p:sp>
      <p:pic>
        <p:nvPicPr>
          <p:cNvPr id="8" name="Content Placeholder 7">
            <a:extLst>
              <a:ext uri="{FF2B5EF4-FFF2-40B4-BE49-F238E27FC236}">
                <a16:creationId xmlns:a16="http://schemas.microsoft.com/office/drawing/2014/main" id="{C068B833-B05B-43FF-8FE1-940E090871E8}"/>
              </a:ext>
            </a:extLst>
          </p:cNvPr>
          <p:cNvPicPr>
            <a:picLocks noGrp="1" noChangeAspect="1"/>
          </p:cNvPicPr>
          <p:nvPr>
            <p:ph idx="1"/>
          </p:nvPr>
        </p:nvPicPr>
        <p:blipFill rotWithShape="1">
          <a:blip r:embed="rId2"/>
          <a:srcRect l="4324" t="4841" r="455" b="11774"/>
          <a:stretch/>
        </p:blipFill>
        <p:spPr>
          <a:xfrm>
            <a:off x="1647195" y="2502719"/>
            <a:ext cx="2095130" cy="1628191"/>
          </a:xfrm>
          <a:prstGeom prst="rect">
            <a:avLst/>
          </a:prstGeom>
        </p:spPr>
      </p:pic>
      <p:pic>
        <p:nvPicPr>
          <p:cNvPr id="10" name="Picture 9">
            <a:extLst>
              <a:ext uri="{FF2B5EF4-FFF2-40B4-BE49-F238E27FC236}">
                <a16:creationId xmlns:a16="http://schemas.microsoft.com/office/drawing/2014/main" id="{EACF092D-7376-421F-A252-FD659C7CF009}"/>
              </a:ext>
            </a:extLst>
          </p:cNvPr>
          <p:cNvPicPr>
            <a:picLocks noChangeAspect="1"/>
          </p:cNvPicPr>
          <p:nvPr/>
        </p:nvPicPr>
        <p:blipFill rotWithShape="1">
          <a:blip r:embed="rId3"/>
          <a:srcRect r="7851" b="3464"/>
          <a:stretch/>
        </p:blipFill>
        <p:spPr>
          <a:xfrm>
            <a:off x="5934986" y="2499585"/>
            <a:ext cx="2159355" cy="1716127"/>
          </a:xfrm>
          <a:prstGeom prst="rect">
            <a:avLst/>
          </a:prstGeom>
        </p:spPr>
      </p:pic>
      <p:sp>
        <p:nvSpPr>
          <p:cNvPr id="11" name="Arrow: Right 10">
            <a:extLst>
              <a:ext uri="{FF2B5EF4-FFF2-40B4-BE49-F238E27FC236}">
                <a16:creationId xmlns:a16="http://schemas.microsoft.com/office/drawing/2014/main" id="{CBC628C2-D79B-475D-AF0A-7667985FEEC7}"/>
              </a:ext>
            </a:extLst>
          </p:cNvPr>
          <p:cNvSpPr/>
          <p:nvPr/>
        </p:nvSpPr>
        <p:spPr>
          <a:xfrm>
            <a:off x="4100492" y="2961707"/>
            <a:ext cx="1393795" cy="710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Diagram 12">
            <a:extLst>
              <a:ext uri="{FF2B5EF4-FFF2-40B4-BE49-F238E27FC236}">
                <a16:creationId xmlns:a16="http://schemas.microsoft.com/office/drawing/2014/main" id="{446CD94A-4ADE-4862-8BAD-C464B1B0BFEC}"/>
              </a:ext>
            </a:extLst>
          </p:cNvPr>
          <p:cNvGraphicFramePr/>
          <p:nvPr>
            <p:extLst>
              <p:ext uri="{D42A27DB-BD31-4B8C-83A1-F6EECF244321}">
                <p14:modId xmlns:p14="http://schemas.microsoft.com/office/powerpoint/2010/main" val="1028799862"/>
              </p:ext>
            </p:extLst>
          </p:nvPr>
        </p:nvGraphicFramePr>
        <p:xfrm>
          <a:off x="8449675" y="2532999"/>
          <a:ext cx="2095130" cy="17920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TextBox 13">
            <a:extLst>
              <a:ext uri="{FF2B5EF4-FFF2-40B4-BE49-F238E27FC236}">
                <a16:creationId xmlns:a16="http://schemas.microsoft.com/office/drawing/2014/main" id="{70D86BA2-3FAA-4CC1-8149-77BD80B00E6A}"/>
              </a:ext>
            </a:extLst>
          </p:cNvPr>
          <p:cNvSpPr txBox="1"/>
          <p:nvPr/>
        </p:nvSpPr>
        <p:spPr>
          <a:xfrm>
            <a:off x="1864311" y="4983484"/>
            <a:ext cx="8689124" cy="646331"/>
          </a:xfrm>
          <a:prstGeom prst="rect">
            <a:avLst/>
          </a:prstGeom>
          <a:noFill/>
        </p:spPr>
        <p:txBody>
          <a:bodyPr wrap="square" rtlCol="0">
            <a:spAutoFit/>
          </a:bodyPr>
          <a:lstStyle/>
          <a:p>
            <a:r>
              <a:rPr lang="en-US" dirty="0">
                <a:solidFill>
                  <a:schemeClr val="tx1">
                    <a:lumMod val="65000"/>
                    <a:lumOff val="35000"/>
                  </a:schemeClr>
                </a:solidFill>
              </a:rPr>
              <a:t>We are extracting a frame every 5 seconds and then training and testing the data. Later we are classifying the given example into normal activity and abnormal activity. </a:t>
            </a:r>
          </a:p>
        </p:txBody>
      </p:sp>
    </p:spTree>
    <p:extLst>
      <p:ext uri="{BB962C8B-B14F-4D97-AF65-F5344CB8AC3E}">
        <p14:creationId xmlns:p14="http://schemas.microsoft.com/office/powerpoint/2010/main" val="356877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E915-A5EA-49C7-9845-00314E4FC796}"/>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83168023-8E2D-4712-856E-F23A8E77B059}"/>
              </a:ext>
            </a:extLst>
          </p:cNvPr>
          <p:cNvSpPr>
            <a:spLocks noGrp="1"/>
          </p:cNvSpPr>
          <p:nvPr>
            <p:ph idx="1"/>
          </p:nvPr>
        </p:nvSpPr>
        <p:spPr/>
        <p:txBody>
          <a:bodyPr/>
          <a:lstStyle/>
          <a:p>
            <a:pPr marL="0" indent="0">
              <a:buNone/>
            </a:pPr>
            <a:r>
              <a:rPr lang="en-US" dirty="0"/>
              <a:t>We will improve some algorithms for fast and reliable system of recognizing any human activity. We will also work on other biometric features to incorporate variation into Suspicious activity detector. We will develop algorithms that can predict the activities with high certainty and efficiency to prevent criminal activities before occurring. </a:t>
            </a:r>
          </a:p>
        </p:txBody>
      </p:sp>
    </p:spTree>
    <p:extLst>
      <p:ext uri="{BB962C8B-B14F-4D97-AF65-F5344CB8AC3E}">
        <p14:creationId xmlns:p14="http://schemas.microsoft.com/office/powerpoint/2010/main" val="31442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A51D-47CB-45F8-BBBE-8E2A2D274B7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FCE8EAB2-202A-4931-87AE-5201C0644999}"/>
              </a:ext>
            </a:extLst>
          </p:cNvPr>
          <p:cNvSpPr>
            <a:spLocks noGrp="1"/>
          </p:cNvSpPr>
          <p:nvPr>
            <p:ph idx="1"/>
          </p:nvPr>
        </p:nvSpPr>
        <p:spPr/>
        <p:txBody>
          <a:bodyPr/>
          <a:lstStyle/>
          <a:p>
            <a:pPr marL="457200" indent="-457200">
              <a:buFont typeface="+mj-lt"/>
              <a:buAutoNum type="arabicPeriod"/>
            </a:pPr>
            <a:r>
              <a:rPr lang="en-US" dirty="0">
                <a:hlinkClick r:id="rId2"/>
              </a:rPr>
              <a:t>https://dzone.com/articles/video-analysis-to-detect-suspicious-activity-based</a:t>
            </a:r>
            <a:endParaRPr lang="en-US" dirty="0"/>
          </a:p>
          <a:p>
            <a:pPr marL="457200" indent="-457200">
              <a:buFont typeface="+mj-lt"/>
              <a:buAutoNum type="arabicPeriod"/>
            </a:pPr>
            <a:r>
              <a:rPr lang="en-US" dirty="0">
                <a:hlinkClick r:id="rId3"/>
              </a:rPr>
              <a:t>https://www.tutorialspoint.com/artificial_intelligence_with_python/artificial_intelligence_with_python_primer_concepts.htm</a:t>
            </a:r>
            <a:endParaRPr lang="en-US" dirty="0"/>
          </a:p>
          <a:p>
            <a:pPr marL="457200" indent="-457200">
              <a:buFont typeface="+mj-lt"/>
              <a:buAutoNum type="arabicPeriod"/>
            </a:pPr>
            <a:r>
              <a:rPr lang="en-US" dirty="0">
                <a:hlinkClick r:id="rId4"/>
              </a:rPr>
              <a:t>https://www.researchgate.net/publication/264037010_Suspicious_Human_Activity_Recognition_for_Video_Surveillance_System</a:t>
            </a:r>
            <a:endParaRPr lang="en-US" dirty="0"/>
          </a:p>
          <a:p>
            <a:pPr marL="457200" indent="-457200">
              <a:buFont typeface="+mj-lt"/>
              <a:buAutoNum type="arabicPeriod"/>
            </a:pPr>
            <a:r>
              <a:rPr lang="en-US" dirty="0">
                <a:hlinkClick r:id="rId5"/>
              </a:rPr>
              <a:t>https://databricks.com/blog/2018/09/13/identify-suspicious-behavior-in-video-with-databricks-runtime-for-machine-learning.html</a:t>
            </a:r>
            <a:endParaRPr lang="en-US" dirty="0"/>
          </a:p>
        </p:txBody>
      </p:sp>
    </p:spTree>
    <p:extLst>
      <p:ext uri="{BB962C8B-B14F-4D97-AF65-F5344CB8AC3E}">
        <p14:creationId xmlns:p14="http://schemas.microsoft.com/office/powerpoint/2010/main" val="262409245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0</TotalTime>
  <Words>738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Suspicious activity detector </vt:lpstr>
      <vt:lpstr>Introduction</vt:lpstr>
      <vt:lpstr>Objective of research </vt:lpstr>
      <vt:lpstr>Problem statement </vt:lpstr>
      <vt:lpstr>Review of literature </vt:lpstr>
      <vt:lpstr>Data collection</vt:lpstr>
      <vt:lpstr>Methodology </vt:lpstr>
      <vt:lpstr>Future work </vt:lpstr>
      <vt:lpstr>References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dc:title>
  <dc:creator>srinibha</dc:creator>
  <cp:lastModifiedBy>Bharath Chandra</cp:lastModifiedBy>
  <cp:revision>26</cp:revision>
  <dcterms:created xsi:type="dcterms:W3CDTF">2019-06-17T03:35:13Z</dcterms:created>
  <dcterms:modified xsi:type="dcterms:W3CDTF">2019-06-22T05:35:53Z</dcterms:modified>
</cp:coreProperties>
</file>