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3" r:id="rId2"/>
    <p:sldId id="258" r:id="rId3"/>
    <p:sldId id="268" r:id="rId4"/>
    <p:sldId id="257" r:id="rId5"/>
    <p:sldId id="259" r:id="rId6"/>
    <p:sldId id="261" r:id="rId7"/>
    <p:sldId id="267" r:id="rId8"/>
    <p:sldId id="266" r:id="rId9"/>
    <p:sldId id="270" r:id="rId10"/>
    <p:sldId id="265" r:id="rId11"/>
    <p:sldId id="264"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6/21/2019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6/21/2019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34901-646A-4121-85FD-C676BF90CFBA}"/>
              </a:ext>
            </a:extLst>
          </p:cNvPr>
          <p:cNvSpPr>
            <a:spLocks noGrp="1"/>
          </p:cNvSpPr>
          <p:nvPr>
            <p:ph type="title"/>
          </p:nvPr>
        </p:nvSpPr>
        <p:spPr>
          <a:xfrm>
            <a:off x="1532031" y="1681880"/>
            <a:ext cx="9905998" cy="1478570"/>
          </a:xfrm>
        </p:spPr>
        <p:txBody>
          <a:bodyPr>
            <a:normAutofit/>
          </a:bodyPr>
          <a:lstStyle/>
          <a:p>
            <a:r>
              <a:rPr lang="en-IN" sz="5400" dirty="0" err="1">
                <a:solidFill>
                  <a:srgbClr val="E6E6E6"/>
                </a:solidFill>
                <a:latin typeface="Arial Black" panose="020B0A04020102020204" pitchFamily="34" charset="0"/>
              </a:rPr>
              <a:t>Rfid</a:t>
            </a:r>
            <a:r>
              <a:rPr lang="en-IN" sz="5400" dirty="0">
                <a:solidFill>
                  <a:srgbClr val="E6E6E6"/>
                </a:solidFill>
                <a:latin typeface="Arial Black" panose="020B0A04020102020204" pitchFamily="34" charset="0"/>
              </a:rPr>
              <a:t> guidance system</a:t>
            </a:r>
          </a:p>
        </p:txBody>
      </p:sp>
      <p:sp>
        <p:nvSpPr>
          <p:cNvPr id="3" name="Content Placeholder 2">
            <a:extLst>
              <a:ext uri="{FF2B5EF4-FFF2-40B4-BE49-F238E27FC236}">
                <a16:creationId xmlns:a16="http://schemas.microsoft.com/office/drawing/2014/main" id="{E901A403-A672-4F91-B264-A95548E63093}"/>
              </a:ext>
            </a:extLst>
          </p:cNvPr>
          <p:cNvSpPr>
            <a:spLocks noGrp="1"/>
          </p:cNvSpPr>
          <p:nvPr>
            <p:ph idx="1"/>
          </p:nvPr>
        </p:nvSpPr>
        <p:spPr>
          <a:xfrm>
            <a:off x="2162344" y="3160450"/>
            <a:ext cx="9905999" cy="2976980"/>
          </a:xfrm>
        </p:spPr>
        <p:txBody>
          <a:bodyPr>
            <a:normAutofit fontScale="92500" lnSpcReduction="10000"/>
          </a:bodyPr>
          <a:lstStyle/>
          <a:p>
            <a:pPr marL="0" indent="0">
              <a:buNone/>
            </a:pPr>
            <a:endParaRPr lang="en-IN" dirty="0"/>
          </a:p>
          <a:p>
            <a:pPr marL="0" indent="0">
              <a:buNone/>
            </a:pPr>
            <a:endParaRPr lang="en-IN" dirty="0"/>
          </a:p>
          <a:p>
            <a:pPr marL="0" indent="0">
              <a:buNone/>
            </a:pPr>
            <a:r>
              <a:rPr lang="en-IN" dirty="0"/>
              <a:t>                                                                              Submitted by</a:t>
            </a:r>
          </a:p>
          <a:p>
            <a:pPr marL="0" indent="0">
              <a:buNone/>
            </a:pPr>
            <a:r>
              <a:rPr lang="en-IN" dirty="0"/>
              <a:t>                                                                                     </a:t>
            </a:r>
            <a:r>
              <a:rPr lang="en-IN" dirty="0" err="1"/>
              <a:t>U.Priyaranjan</a:t>
            </a:r>
            <a:endParaRPr lang="en-IN" dirty="0"/>
          </a:p>
          <a:p>
            <a:pPr marL="0" indent="0">
              <a:buNone/>
            </a:pPr>
            <a:r>
              <a:rPr lang="en-IN" dirty="0"/>
              <a:t>                                                                                     </a:t>
            </a:r>
            <a:r>
              <a:rPr lang="en-IN" dirty="0" err="1"/>
              <a:t>Gausic</a:t>
            </a:r>
            <a:r>
              <a:rPr lang="en-IN" dirty="0"/>
              <a:t> V C</a:t>
            </a:r>
          </a:p>
          <a:p>
            <a:pPr marL="0" indent="0">
              <a:buNone/>
            </a:pPr>
            <a:r>
              <a:rPr lang="en-IN" dirty="0"/>
              <a:t>                                                                                     Gopi Krishna J</a:t>
            </a:r>
          </a:p>
        </p:txBody>
      </p:sp>
    </p:spTree>
    <p:extLst>
      <p:ext uri="{BB962C8B-B14F-4D97-AF65-F5344CB8AC3E}">
        <p14:creationId xmlns:p14="http://schemas.microsoft.com/office/powerpoint/2010/main" val="30148225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D3FB4-4A1A-4B27-8A2A-D08DD16BD545}"/>
              </a:ext>
            </a:extLst>
          </p:cNvPr>
          <p:cNvSpPr>
            <a:spLocks noGrp="1"/>
          </p:cNvSpPr>
          <p:nvPr>
            <p:ph type="title"/>
          </p:nvPr>
        </p:nvSpPr>
        <p:spPr>
          <a:xfrm>
            <a:off x="1141412" y="327514"/>
            <a:ext cx="9905998" cy="1478570"/>
          </a:xfrm>
        </p:spPr>
        <p:txBody>
          <a:bodyPr/>
          <a:lstStyle/>
          <a:p>
            <a:r>
              <a:rPr lang="en-IN" dirty="0"/>
              <a:t>applications</a:t>
            </a:r>
          </a:p>
        </p:txBody>
      </p:sp>
      <p:sp>
        <p:nvSpPr>
          <p:cNvPr id="3" name="Content Placeholder 2">
            <a:extLst>
              <a:ext uri="{FF2B5EF4-FFF2-40B4-BE49-F238E27FC236}">
                <a16:creationId xmlns:a16="http://schemas.microsoft.com/office/drawing/2014/main" id="{F9DA7657-4A4A-44F4-A377-C663018547B7}"/>
              </a:ext>
            </a:extLst>
          </p:cNvPr>
          <p:cNvSpPr>
            <a:spLocks noGrp="1"/>
          </p:cNvSpPr>
          <p:nvPr>
            <p:ph idx="1"/>
          </p:nvPr>
        </p:nvSpPr>
        <p:spPr>
          <a:xfrm>
            <a:off x="1141412" y="1740023"/>
            <a:ext cx="9905999" cy="4051178"/>
          </a:xfrm>
        </p:spPr>
        <p:txBody>
          <a:bodyPr>
            <a:normAutofit fontScale="92500" lnSpcReduction="20000"/>
          </a:bodyPr>
          <a:lstStyle/>
          <a:p>
            <a:r>
              <a:rPr lang="en-IN" b="1" dirty="0"/>
              <a:t>Real-World Applications of RFID</a:t>
            </a:r>
          </a:p>
          <a:p>
            <a:r>
              <a:rPr lang="en-US" b="1" dirty="0"/>
              <a:t>Agriculture</a:t>
            </a:r>
          </a:p>
          <a:p>
            <a:pPr lvl="1"/>
            <a:r>
              <a:rPr lang="en-US" dirty="0"/>
              <a:t>RFID can be useful to track the movement and health of animals on a farm. It ensures that each animal on the farm is consuming the correct food.</a:t>
            </a:r>
          </a:p>
          <a:p>
            <a:r>
              <a:rPr lang="en-US" b="1" dirty="0"/>
              <a:t>Jewelry Tracking</a:t>
            </a:r>
            <a:endParaRPr lang="en-US" dirty="0"/>
          </a:p>
          <a:p>
            <a:pPr lvl="1"/>
            <a:r>
              <a:rPr lang="en-US" dirty="0"/>
              <a:t>With item-level tagging of jewelry with RFID, it’s possible to track the jewelry right from the factory to the distribution center and, ultimately, to the store. Moreover, this process is both convenient and cost-effective.</a:t>
            </a:r>
          </a:p>
          <a:p>
            <a:r>
              <a:rPr lang="en-US" b="1" dirty="0"/>
              <a:t>Defense</a:t>
            </a:r>
          </a:p>
          <a:p>
            <a:pPr lvl="1"/>
            <a:r>
              <a:rPr lang="en-US" dirty="0"/>
              <a:t>RFID also has a key application in defense. It’s used for weapon and soldier’s movement tracking.</a:t>
            </a:r>
          </a:p>
          <a:p>
            <a:pPr lvl="2"/>
            <a:endParaRPr lang="en-IN" dirty="0"/>
          </a:p>
        </p:txBody>
      </p:sp>
    </p:spTree>
    <p:extLst>
      <p:ext uri="{BB962C8B-B14F-4D97-AF65-F5344CB8AC3E}">
        <p14:creationId xmlns:p14="http://schemas.microsoft.com/office/powerpoint/2010/main" val="30590455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B5D8A-8E92-48B9-B7A3-C9AE1836E432}"/>
              </a:ext>
            </a:extLst>
          </p:cNvPr>
          <p:cNvSpPr>
            <a:spLocks noGrp="1"/>
          </p:cNvSpPr>
          <p:nvPr>
            <p:ph type="title"/>
          </p:nvPr>
        </p:nvSpPr>
        <p:spPr>
          <a:xfrm>
            <a:off x="1074090" y="529741"/>
            <a:ext cx="9742610" cy="1165894"/>
          </a:xfrm>
        </p:spPr>
        <p:txBody>
          <a:bodyPr/>
          <a:lstStyle/>
          <a:p>
            <a:r>
              <a:rPr lang="en-IN" dirty="0"/>
              <a:t>Benefits of </a:t>
            </a:r>
            <a:r>
              <a:rPr lang="en-IN" dirty="0" err="1"/>
              <a:t>rfid</a:t>
            </a:r>
            <a:endParaRPr lang="en-IN" dirty="0"/>
          </a:p>
        </p:txBody>
      </p:sp>
      <p:sp>
        <p:nvSpPr>
          <p:cNvPr id="3" name="Content Placeholder 2">
            <a:extLst>
              <a:ext uri="{FF2B5EF4-FFF2-40B4-BE49-F238E27FC236}">
                <a16:creationId xmlns:a16="http://schemas.microsoft.com/office/drawing/2014/main" id="{4794E9B7-EE2B-402A-B357-4F3F4D3F3D0D}"/>
              </a:ext>
            </a:extLst>
          </p:cNvPr>
          <p:cNvSpPr>
            <a:spLocks noGrp="1"/>
          </p:cNvSpPr>
          <p:nvPr>
            <p:ph idx="1"/>
          </p:nvPr>
        </p:nvSpPr>
        <p:spPr>
          <a:xfrm>
            <a:off x="843379" y="1695634"/>
            <a:ext cx="11097088" cy="4909351"/>
          </a:xfrm>
        </p:spPr>
        <p:txBody>
          <a:bodyPr>
            <a:normAutofit fontScale="70000" lnSpcReduction="20000"/>
          </a:bodyPr>
          <a:lstStyle/>
          <a:p>
            <a:pPr marL="0" indent="0">
              <a:buNone/>
            </a:pPr>
            <a:endParaRPr lang="en-US" b="1" dirty="0"/>
          </a:p>
          <a:p>
            <a:r>
              <a:rPr lang="en-US" dirty="0"/>
              <a:t>Adds flexibility and intelligence in the process to improve service levels.</a:t>
            </a:r>
          </a:p>
          <a:p>
            <a:r>
              <a:rPr lang="en-US" dirty="0"/>
              <a:t>Integrated automated receiving PCP in manufacturing enables you to continue without waiting for the receipt of the material.</a:t>
            </a:r>
          </a:p>
          <a:p>
            <a:r>
              <a:rPr lang="en-US" dirty="0"/>
              <a:t>It enables to control the expiry date, automatic filling of missing files, inventory and returns control, and expedited checkout.</a:t>
            </a:r>
          </a:p>
          <a:p>
            <a:r>
              <a:rPr lang="en-US" dirty="0"/>
              <a:t>Allows you to check shelves, boxes, and pallets on top without any eye contact.</a:t>
            </a:r>
          </a:p>
          <a:p>
            <a:r>
              <a:rPr lang="en-US" dirty="0"/>
              <a:t>Reduces the total cycle time order until the goods delivery.</a:t>
            </a:r>
          </a:p>
          <a:p>
            <a:r>
              <a:rPr lang="en-US" dirty="0"/>
              <a:t>Reduces the errors made in deliveries of customers’ orders.</a:t>
            </a:r>
          </a:p>
          <a:p>
            <a:r>
              <a:rPr lang="en-US" dirty="0"/>
              <a:t>Allows you to read multiple tags and, hence, increases the reading speed instead of processing one bar code at a time.</a:t>
            </a:r>
          </a:p>
          <a:p>
            <a:r>
              <a:rPr lang="en-US" dirty="0"/>
              <a:t>Easy monitoring of all logistics operations along with increased security.</a:t>
            </a:r>
          </a:p>
          <a:p>
            <a:r>
              <a:rPr lang="en-US" dirty="0"/>
              <a:t>Increased speed and agility in locating materials.</a:t>
            </a:r>
          </a:p>
          <a:p>
            <a:r>
              <a:rPr lang="en-US" dirty="0"/>
              <a:t>Helps in avoiding tampering with the recording of unique codes.</a:t>
            </a:r>
          </a:p>
          <a:p>
            <a:r>
              <a:rPr lang="en-US" dirty="0"/>
              <a:t>Makes it easy to manage products and materials with less manpower.</a:t>
            </a:r>
          </a:p>
          <a:p>
            <a:endParaRPr lang="en-IN" dirty="0"/>
          </a:p>
        </p:txBody>
      </p:sp>
    </p:spTree>
    <p:extLst>
      <p:ext uri="{BB962C8B-B14F-4D97-AF65-F5344CB8AC3E}">
        <p14:creationId xmlns:p14="http://schemas.microsoft.com/office/powerpoint/2010/main" val="16690226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6E314-0B09-45D8-9450-CA6583ABB51B}"/>
              </a:ext>
            </a:extLst>
          </p:cNvPr>
          <p:cNvSpPr>
            <a:spLocks noGrp="1"/>
          </p:cNvSpPr>
          <p:nvPr>
            <p:ph type="title"/>
          </p:nvPr>
        </p:nvSpPr>
        <p:spPr>
          <a:xfrm>
            <a:off x="1265700" y="2784670"/>
            <a:ext cx="9905998" cy="1478570"/>
          </a:xfrm>
        </p:spPr>
        <p:txBody>
          <a:bodyPr>
            <a:noAutofit/>
          </a:bodyPr>
          <a:lstStyle/>
          <a:p>
            <a:r>
              <a:rPr lang="en-IN" sz="12500" dirty="0">
                <a:latin typeface="Algerian" panose="04020705040A02060702" pitchFamily="82" charset="0"/>
              </a:rPr>
              <a:t>Thank you</a:t>
            </a:r>
          </a:p>
        </p:txBody>
      </p:sp>
    </p:spTree>
    <p:extLst>
      <p:ext uri="{BB962C8B-B14F-4D97-AF65-F5344CB8AC3E}">
        <p14:creationId xmlns:p14="http://schemas.microsoft.com/office/powerpoint/2010/main" val="437941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FC781-0DC2-4030-B67C-098A91C98065}"/>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007537D9-F653-4AE3-BF49-965A6090D4A2}"/>
              </a:ext>
            </a:extLst>
          </p:cNvPr>
          <p:cNvSpPr>
            <a:spLocks noGrp="1"/>
          </p:cNvSpPr>
          <p:nvPr>
            <p:ph idx="1"/>
          </p:nvPr>
        </p:nvSpPr>
        <p:spPr/>
        <p:txBody>
          <a:bodyPr/>
          <a:lstStyle/>
          <a:p>
            <a:r>
              <a:rPr lang="en-IN" dirty="0"/>
              <a:t>To design and simulate a guidance system which provides information about  places and objects using RFID System.</a:t>
            </a:r>
          </a:p>
        </p:txBody>
      </p:sp>
    </p:spTree>
    <p:extLst>
      <p:ext uri="{BB962C8B-B14F-4D97-AF65-F5344CB8AC3E}">
        <p14:creationId xmlns:p14="http://schemas.microsoft.com/office/powerpoint/2010/main" val="36054465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38C97-292E-4B47-AF50-FF3E9B785249}"/>
              </a:ext>
            </a:extLst>
          </p:cNvPr>
          <p:cNvSpPr>
            <a:spLocks noGrp="1"/>
          </p:cNvSpPr>
          <p:nvPr>
            <p:ph type="title"/>
          </p:nvPr>
        </p:nvSpPr>
        <p:spPr/>
        <p:txBody>
          <a:bodyPr/>
          <a:lstStyle/>
          <a:p>
            <a:r>
              <a:rPr lang="en-IN" dirty="0"/>
              <a:t>Introduction</a:t>
            </a:r>
            <a:br>
              <a:rPr lang="en-IN" dirty="0"/>
            </a:br>
            <a:endParaRPr lang="en-IN" dirty="0"/>
          </a:p>
        </p:txBody>
      </p:sp>
      <p:sp>
        <p:nvSpPr>
          <p:cNvPr id="3" name="Content Placeholder 2">
            <a:extLst>
              <a:ext uri="{FF2B5EF4-FFF2-40B4-BE49-F238E27FC236}">
                <a16:creationId xmlns:a16="http://schemas.microsoft.com/office/drawing/2014/main" id="{24513BAA-C7F4-4237-BC07-F89021866033}"/>
              </a:ext>
            </a:extLst>
          </p:cNvPr>
          <p:cNvSpPr>
            <a:spLocks noGrp="1"/>
          </p:cNvSpPr>
          <p:nvPr>
            <p:ph idx="1"/>
          </p:nvPr>
        </p:nvSpPr>
        <p:spPr/>
        <p:txBody>
          <a:bodyPr>
            <a:normAutofit lnSpcReduction="10000"/>
          </a:bodyPr>
          <a:lstStyle/>
          <a:p>
            <a:pPr marL="0" indent="0">
              <a:buNone/>
            </a:pPr>
            <a:r>
              <a:rPr lang="en-IN" dirty="0"/>
              <a:t>		</a:t>
            </a:r>
            <a:r>
              <a:rPr lang="en-IN" b="1" dirty="0"/>
              <a:t>RFID</a:t>
            </a:r>
            <a:r>
              <a:rPr lang="en-IN" dirty="0"/>
              <a:t> is an acronym for “radio-frequency identification” and refers to a technology whereby digital data encoded in </a:t>
            </a:r>
            <a:r>
              <a:rPr lang="en-IN" b="1" dirty="0"/>
              <a:t>RFID </a:t>
            </a:r>
            <a:r>
              <a:rPr lang="en-IN" dirty="0"/>
              <a:t>tags or smart labels are captured by a reader via radio waves.</a:t>
            </a:r>
            <a:r>
              <a:rPr lang="en-IN" b="1" dirty="0"/>
              <a:t> </a:t>
            </a:r>
            <a:r>
              <a:rPr lang="en-IN" dirty="0"/>
              <a:t>RFID is similar to barcoding in that data from a tag or label are captured by a device that stores the data in a database. RFID, however, has several advantages over systems that use barcode asset tracking software. The most notable is that RFID tag data can be read outside the line-of-sight, whereas barcodes must be aligned with an optical scanner</a:t>
            </a:r>
          </a:p>
        </p:txBody>
      </p:sp>
    </p:spTree>
    <p:extLst>
      <p:ext uri="{BB962C8B-B14F-4D97-AF65-F5344CB8AC3E}">
        <p14:creationId xmlns:p14="http://schemas.microsoft.com/office/powerpoint/2010/main" val="40138503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2979E-1353-471E-ADA9-20B385F0F99B}"/>
              </a:ext>
            </a:extLst>
          </p:cNvPr>
          <p:cNvSpPr>
            <a:spLocks noGrp="1"/>
          </p:cNvSpPr>
          <p:nvPr>
            <p:ph type="title"/>
          </p:nvPr>
        </p:nvSpPr>
        <p:spPr/>
        <p:txBody>
          <a:bodyPr/>
          <a:lstStyle/>
          <a:p>
            <a:r>
              <a:rPr lang="en-IN" b="1" dirty="0" err="1">
                <a:latin typeface="Calibri" panose="020F0502020204030204" pitchFamily="34" charset="0"/>
                <a:cs typeface="Calibri" panose="020F0502020204030204" pitchFamily="34" charset="0"/>
              </a:rPr>
              <a:t>Equipments</a:t>
            </a:r>
            <a:r>
              <a:rPr lang="en-IN" b="1" dirty="0">
                <a:latin typeface="Calibri" panose="020F0502020204030204" pitchFamily="34" charset="0"/>
                <a:cs typeface="Calibri" panose="020F0502020204030204" pitchFamily="34" charset="0"/>
              </a:rPr>
              <a:t>  required</a:t>
            </a:r>
          </a:p>
        </p:txBody>
      </p:sp>
      <p:sp>
        <p:nvSpPr>
          <p:cNvPr id="3" name="Content Placeholder 2">
            <a:extLst>
              <a:ext uri="{FF2B5EF4-FFF2-40B4-BE49-F238E27FC236}">
                <a16:creationId xmlns:a16="http://schemas.microsoft.com/office/drawing/2014/main" id="{BFB8984C-B9E6-4B74-9B4C-F35F947612A2}"/>
              </a:ext>
            </a:extLst>
          </p:cNvPr>
          <p:cNvSpPr>
            <a:spLocks noGrp="1"/>
          </p:cNvSpPr>
          <p:nvPr>
            <p:ph idx="1"/>
          </p:nvPr>
        </p:nvSpPr>
        <p:spPr/>
        <p:txBody>
          <a:bodyPr/>
          <a:lstStyle/>
          <a:p>
            <a:r>
              <a:rPr lang="en-IN" dirty="0"/>
              <a:t>ESP32</a:t>
            </a:r>
          </a:p>
          <a:p>
            <a:r>
              <a:rPr lang="en-IN" dirty="0"/>
              <a:t>RFID RC522</a:t>
            </a:r>
          </a:p>
          <a:p>
            <a:r>
              <a:rPr lang="en-IN" dirty="0"/>
              <a:t>RFID Cards</a:t>
            </a:r>
          </a:p>
          <a:p>
            <a:r>
              <a:rPr lang="en-IN" dirty="0"/>
              <a:t>Connecting wires</a:t>
            </a:r>
          </a:p>
          <a:p>
            <a:endParaRPr lang="en-IN" dirty="0"/>
          </a:p>
        </p:txBody>
      </p:sp>
      <p:pic>
        <p:nvPicPr>
          <p:cNvPr id="4" name="Picture 3">
            <a:extLst>
              <a:ext uri="{FF2B5EF4-FFF2-40B4-BE49-F238E27FC236}">
                <a16:creationId xmlns:a16="http://schemas.microsoft.com/office/drawing/2014/main" id="{00ED71E3-0C7D-497C-8113-F92ADE32086C}"/>
              </a:ext>
            </a:extLst>
          </p:cNvPr>
          <p:cNvPicPr>
            <a:picLocks noChangeAspect="1"/>
          </p:cNvPicPr>
          <p:nvPr/>
        </p:nvPicPr>
        <p:blipFill>
          <a:blip r:embed="rId2"/>
          <a:stretch>
            <a:fillRect/>
          </a:stretch>
        </p:blipFill>
        <p:spPr>
          <a:xfrm>
            <a:off x="4806409" y="3795106"/>
            <a:ext cx="5974672" cy="2941005"/>
          </a:xfrm>
          <a:prstGeom prst="rect">
            <a:avLst/>
          </a:prstGeom>
        </p:spPr>
      </p:pic>
      <p:pic>
        <p:nvPicPr>
          <p:cNvPr id="5" name="Picture 4">
            <a:extLst>
              <a:ext uri="{FF2B5EF4-FFF2-40B4-BE49-F238E27FC236}">
                <a16:creationId xmlns:a16="http://schemas.microsoft.com/office/drawing/2014/main" id="{B52C8BEE-0722-4C54-AD8E-4072AC7A18F7}"/>
              </a:ext>
            </a:extLst>
          </p:cNvPr>
          <p:cNvPicPr>
            <a:picLocks noChangeAspect="1"/>
          </p:cNvPicPr>
          <p:nvPr/>
        </p:nvPicPr>
        <p:blipFill>
          <a:blip r:embed="rId3"/>
          <a:stretch>
            <a:fillRect/>
          </a:stretch>
        </p:blipFill>
        <p:spPr>
          <a:xfrm>
            <a:off x="6367400" y="720697"/>
            <a:ext cx="4413681" cy="2941006"/>
          </a:xfrm>
          <a:prstGeom prst="rect">
            <a:avLst/>
          </a:prstGeom>
        </p:spPr>
      </p:pic>
    </p:spTree>
    <p:extLst>
      <p:ext uri="{BB962C8B-B14F-4D97-AF65-F5344CB8AC3E}">
        <p14:creationId xmlns:p14="http://schemas.microsoft.com/office/powerpoint/2010/main" val="35427444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780B-E59B-4D99-BFDF-26327E6804FC}"/>
              </a:ext>
            </a:extLst>
          </p:cNvPr>
          <p:cNvSpPr>
            <a:spLocks noGrp="1"/>
          </p:cNvSpPr>
          <p:nvPr>
            <p:ph type="title"/>
          </p:nvPr>
        </p:nvSpPr>
        <p:spPr/>
        <p:txBody>
          <a:bodyPr/>
          <a:lstStyle/>
          <a:p>
            <a:r>
              <a:rPr lang="en-IN" dirty="0"/>
              <a:t>Software used</a:t>
            </a:r>
          </a:p>
        </p:txBody>
      </p:sp>
      <p:sp>
        <p:nvSpPr>
          <p:cNvPr id="3" name="Content Placeholder 2">
            <a:extLst>
              <a:ext uri="{FF2B5EF4-FFF2-40B4-BE49-F238E27FC236}">
                <a16:creationId xmlns:a16="http://schemas.microsoft.com/office/drawing/2014/main" id="{5669D60C-9A38-43E0-ADB2-6C46FFD2FB9B}"/>
              </a:ext>
            </a:extLst>
          </p:cNvPr>
          <p:cNvSpPr>
            <a:spLocks noGrp="1"/>
          </p:cNvSpPr>
          <p:nvPr>
            <p:ph idx="1"/>
          </p:nvPr>
        </p:nvSpPr>
        <p:spPr/>
        <p:txBody>
          <a:bodyPr/>
          <a:lstStyle/>
          <a:p>
            <a:r>
              <a:rPr lang="en-IN" dirty="0"/>
              <a:t>Arduino IDE </a:t>
            </a:r>
          </a:p>
        </p:txBody>
      </p:sp>
    </p:spTree>
    <p:extLst>
      <p:ext uri="{BB962C8B-B14F-4D97-AF65-F5344CB8AC3E}">
        <p14:creationId xmlns:p14="http://schemas.microsoft.com/office/powerpoint/2010/main" val="41602295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913172-C200-4705-9812-BA5347AF19E0}"/>
              </a:ext>
            </a:extLst>
          </p:cNvPr>
          <p:cNvSpPr/>
          <p:nvPr/>
        </p:nvSpPr>
        <p:spPr>
          <a:xfrm>
            <a:off x="4598633" y="2681056"/>
            <a:ext cx="1322772" cy="56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ESP32</a:t>
            </a:r>
          </a:p>
        </p:txBody>
      </p:sp>
      <p:sp>
        <p:nvSpPr>
          <p:cNvPr id="3" name="Rectangle 2">
            <a:extLst>
              <a:ext uri="{FF2B5EF4-FFF2-40B4-BE49-F238E27FC236}">
                <a16:creationId xmlns:a16="http://schemas.microsoft.com/office/drawing/2014/main" id="{E9CBEEA1-AA63-4457-8DED-190787AE3C26}"/>
              </a:ext>
            </a:extLst>
          </p:cNvPr>
          <p:cNvSpPr/>
          <p:nvPr/>
        </p:nvSpPr>
        <p:spPr>
          <a:xfrm>
            <a:off x="4554244" y="621438"/>
            <a:ext cx="1411550" cy="656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DISPLAY</a:t>
            </a:r>
          </a:p>
        </p:txBody>
      </p:sp>
      <p:sp>
        <p:nvSpPr>
          <p:cNvPr id="4" name="Rectangle 3">
            <a:extLst>
              <a:ext uri="{FF2B5EF4-FFF2-40B4-BE49-F238E27FC236}">
                <a16:creationId xmlns:a16="http://schemas.microsoft.com/office/drawing/2014/main" id="{668BD2F2-ABBE-4EEC-A2C6-25A19C2AD75B}"/>
              </a:ext>
            </a:extLst>
          </p:cNvPr>
          <p:cNvSpPr/>
          <p:nvPr/>
        </p:nvSpPr>
        <p:spPr>
          <a:xfrm>
            <a:off x="1393794" y="2556768"/>
            <a:ext cx="1633491" cy="976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Power supply</a:t>
            </a:r>
          </a:p>
        </p:txBody>
      </p:sp>
      <p:sp>
        <p:nvSpPr>
          <p:cNvPr id="5" name="Rectangle 4">
            <a:extLst>
              <a:ext uri="{FF2B5EF4-FFF2-40B4-BE49-F238E27FC236}">
                <a16:creationId xmlns:a16="http://schemas.microsoft.com/office/drawing/2014/main" id="{5005EC9F-6155-43A5-A29A-B644264BE3D3}"/>
              </a:ext>
            </a:extLst>
          </p:cNvPr>
          <p:cNvSpPr/>
          <p:nvPr/>
        </p:nvSpPr>
        <p:spPr>
          <a:xfrm>
            <a:off x="7554899" y="941033"/>
            <a:ext cx="1322772" cy="674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RFID CARDS</a:t>
            </a:r>
          </a:p>
        </p:txBody>
      </p:sp>
      <p:sp>
        <p:nvSpPr>
          <p:cNvPr id="6" name="Rectangle 5">
            <a:extLst>
              <a:ext uri="{FF2B5EF4-FFF2-40B4-BE49-F238E27FC236}">
                <a16:creationId xmlns:a16="http://schemas.microsoft.com/office/drawing/2014/main" id="{D49FD9FE-5A85-47E8-B76D-961AF24A4047}"/>
              </a:ext>
            </a:extLst>
          </p:cNvPr>
          <p:cNvSpPr/>
          <p:nvPr/>
        </p:nvSpPr>
        <p:spPr>
          <a:xfrm>
            <a:off x="7411524" y="2681056"/>
            <a:ext cx="1466147" cy="577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RFID sensor</a:t>
            </a:r>
          </a:p>
        </p:txBody>
      </p:sp>
      <p:sp>
        <p:nvSpPr>
          <p:cNvPr id="7" name="Rectangle 6">
            <a:extLst>
              <a:ext uri="{FF2B5EF4-FFF2-40B4-BE49-F238E27FC236}">
                <a16:creationId xmlns:a16="http://schemas.microsoft.com/office/drawing/2014/main" id="{4B87485D-EB51-4C64-BE1C-7EE1C96A63A0}"/>
              </a:ext>
            </a:extLst>
          </p:cNvPr>
          <p:cNvSpPr/>
          <p:nvPr/>
        </p:nvSpPr>
        <p:spPr>
          <a:xfrm>
            <a:off x="4512815" y="4989250"/>
            <a:ext cx="1580225" cy="790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a:t>
            </a:r>
          </a:p>
        </p:txBody>
      </p:sp>
      <p:sp>
        <p:nvSpPr>
          <p:cNvPr id="13" name="Arrow: Right 12">
            <a:extLst>
              <a:ext uri="{FF2B5EF4-FFF2-40B4-BE49-F238E27FC236}">
                <a16:creationId xmlns:a16="http://schemas.microsoft.com/office/drawing/2014/main" id="{0A515843-BA77-4F65-9832-0CB939827D1A}"/>
              </a:ext>
            </a:extLst>
          </p:cNvPr>
          <p:cNvSpPr/>
          <p:nvPr/>
        </p:nvSpPr>
        <p:spPr>
          <a:xfrm rot="10800000">
            <a:off x="5921405" y="2904588"/>
            <a:ext cx="1466146" cy="2276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3D88DA24-81DD-4E06-90C5-20A99BF4CA48}"/>
              </a:ext>
            </a:extLst>
          </p:cNvPr>
          <p:cNvSpPr/>
          <p:nvPr/>
        </p:nvSpPr>
        <p:spPr>
          <a:xfrm>
            <a:off x="3027285" y="2904588"/>
            <a:ext cx="1547375" cy="2276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3DFB3D22-49C2-4AD4-A3B6-E1EFFB780406}"/>
              </a:ext>
            </a:extLst>
          </p:cNvPr>
          <p:cNvSpPr/>
          <p:nvPr/>
        </p:nvSpPr>
        <p:spPr>
          <a:xfrm rot="16200000">
            <a:off x="4386995" y="4002406"/>
            <a:ext cx="1731145" cy="2425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DDC2029F-D601-4D17-AB28-C1CF804A8296}"/>
              </a:ext>
            </a:extLst>
          </p:cNvPr>
          <p:cNvSpPr/>
          <p:nvPr/>
        </p:nvSpPr>
        <p:spPr>
          <a:xfrm rot="16200000">
            <a:off x="4561598" y="1850930"/>
            <a:ext cx="1375911" cy="2485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F74F6A11-70C4-443B-98D7-B443481540C8}"/>
              </a:ext>
            </a:extLst>
          </p:cNvPr>
          <p:cNvSpPr/>
          <p:nvPr/>
        </p:nvSpPr>
        <p:spPr>
          <a:xfrm rot="5400000">
            <a:off x="7703034" y="2015166"/>
            <a:ext cx="1047437" cy="2485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itle 17">
            <a:extLst>
              <a:ext uri="{FF2B5EF4-FFF2-40B4-BE49-F238E27FC236}">
                <a16:creationId xmlns:a16="http://schemas.microsoft.com/office/drawing/2014/main" id="{73F8509F-7157-4254-A9F6-4DFC738889D1}"/>
              </a:ext>
            </a:extLst>
          </p:cNvPr>
          <p:cNvSpPr>
            <a:spLocks noGrp="1"/>
          </p:cNvSpPr>
          <p:nvPr>
            <p:ph type="title"/>
          </p:nvPr>
        </p:nvSpPr>
        <p:spPr>
          <a:xfrm>
            <a:off x="1215598" y="580692"/>
            <a:ext cx="3457220" cy="790113"/>
          </a:xfrm>
        </p:spPr>
        <p:txBody>
          <a:bodyPr>
            <a:normAutofit/>
          </a:bodyPr>
          <a:lstStyle/>
          <a:p>
            <a:r>
              <a:rPr lang="en-IN" sz="2400" dirty="0"/>
              <a:t>Block diagram</a:t>
            </a:r>
          </a:p>
        </p:txBody>
      </p:sp>
    </p:spTree>
    <p:extLst>
      <p:ext uri="{BB962C8B-B14F-4D97-AF65-F5344CB8AC3E}">
        <p14:creationId xmlns:p14="http://schemas.microsoft.com/office/powerpoint/2010/main" val="16140600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BFB47-046C-483C-8FAC-CE8E86CFC734}"/>
              </a:ext>
            </a:extLst>
          </p:cNvPr>
          <p:cNvSpPr>
            <a:spLocks noGrp="1"/>
          </p:cNvSpPr>
          <p:nvPr>
            <p:ph type="title"/>
          </p:nvPr>
        </p:nvSpPr>
        <p:spPr/>
        <p:txBody>
          <a:bodyPr/>
          <a:lstStyle/>
          <a:p>
            <a:r>
              <a:rPr lang="en-IN" dirty="0"/>
              <a:t>Working </a:t>
            </a:r>
          </a:p>
        </p:txBody>
      </p:sp>
      <p:sp>
        <p:nvSpPr>
          <p:cNvPr id="3" name="Content Placeholder 2">
            <a:extLst>
              <a:ext uri="{FF2B5EF4-FFF2-40B4-BE49-F238E27FC236}">
                <a16:creationId xmlns:a16="http://schemas.microsoft.com/office/drawing/2014/main" id="{0005F1DC-666E-4A87-911A-B219401D5C0C}"/>
              </a:ext>
            </a:extLst>
          </p:cNvPr>
          <p:cNvSpPr>
            <a:spLocks noGrp="1"/>
          </p:cNvSpPr>
          <p:nvPr>
            <p:ph idx="1"/>
          </p:nvPr>
        </p:nvSpPr>
        <p:spPr/>
        <p:txBody>
          <a:bodyPr>
            <a:normAutofit/>
          </a:bodyPr>
          <a:lstStyle/>
          <a:p>
            <a:r>
              <a:rPr lang="en-IN" sz="2800" dirty="0"/>
              <a:t>RFID RC522 scans the </a:t>
            </a:r>
            <a:r>
              <a:rPr lang="en-IN" sz="2800" dirty="0" err="1"/>
              <a:t>rfid</a:t>
            </a:r>
            <a:r>
              <a:rPr lang="en-IN" sz="2800" dirty="0"/>
              <a:t> cards and shows the data synced to it</a:t>
            </a:r>
          </a:p>
          <a:p>
            <a:r>
              <a:rPr lang="en-IN" sz="2800" dirty="0"/>
              <a:t>RFID scans the cards and via esp32 and displays it in the web page</a:t>
            </a:r>
          </a:p>
          <a:p>
            <a:r>
              <a:rPr lang="en-IN" sz="2800" dirty="0"/>
              <a:t>These method can be used for various applications and places</a:t>
            </a:r>
          </a:p>
        </p:txBody>
      </p:sp>
    </p:spTree>
    <p:extLst>
      <p:ext uri="{BB962C8B-B14F-4D97-AF65-F5344CB8AC3E}">
        <p14:creationId xmlns:p14="http://schemas.microsoft.com/office/powerpoint/2010/main" val="38494266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61F9D-CE16-4A98-B894-BCB9F928B155}"/>
              </a:ext>
            </a:extLst>
          </p:cNvPr>
          <p:cNvSpPr>
            <a:spLocks noGrp="1"/>
          </p:cNvSpPr>
          <p:nvPr>
            <p:ph type="title"/>
          </p:nvPr>
        </p:nvSpPr>
        <p:spPr/>
        <p:txBody>
          <a:bodyPr/>
          <a:lstStyle/>
          <a:p>
            <a:r>
              <a:rPr lang="en-IN" dirty="0"/>
              <a:t>OUTPUT </a:t>
            </a:r>
            <a:r>
              <a:rPr lang="en-IN" dirty="0" err="1"/>
              <a:t>PIcture</a:t>
            </a:r>
            <a:endParaRPr lang="en-IN" dirty="0"/>
          </a:p>
        </p:txBody>
      </p:sp>
      <p:pic>
        <p:nvPicPr>
          <p:cNvPr id="4" name="Content Placeholder 3">
            <a:extLst>
              <a:ext uri="{FF2B5EF4-FFF2-40B4-BE49-F238E27FC236}">
                <a16:creationId xmlns:a16="http://schemas.microsoft.com/office/drawing/2014/main" id="{170CD113-7F5B-43EA-B4CE-BEBDE0301C82}"/>
              </a:ext>
            </a:extLst>
          </p:cNvPr>
          <p:cNvPicPr>
            <a:picLocks noGrp="1" noChangeAspect="1"/>
          </p:cNvPicPr>
          <p:nvPr>
            <p:ph idx="1"/>
          </p:nvPr>
        </p:nvPicPr>
        <p:blipFill>
          <a:blip r:embed="rId2"/>
          <a:stretch>
            <a:fillRect/>
          </a:stretch>
        </p:blipFill>
        <p:spPr>
          <a:xfrm>
            <a:off x="2130641" y="2249488"/>
            <a:ext cx="7989903" cy="3541712"/>
          </a:xfrm>
          <a:prstGeom prst="rect">
            <a:avLst/>
          </a:prstGeom>
        </p:spPr>
      </p:pic>
    </p:spTree>
    <p:extLst>
      <p:ext uri="{BB962C8B-B14F-4D97-AF65-F5344CB8AC3E}">
        <p14:creationId xmlns:p14="http://schemas.microsoft.com/office/powerpoint/2010/main" val="5030505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235104-BC36-4D2B-9919-2BCED6925333}"/>
              </a:ext>
            </a:extLst>
          </p:cNvPr>
          <p:cNvPicPr>
            <a:picLocks noChangeAspect="1"/>
          </p:cNvPicPr>
          <p:nvPr/>
        </p:nvPicPr>
        <p:blipFill>
          <a:blip r:embed="rId2"/>
          <a:stretch>
            <a:fillRect/>
          </a:stretch>
        </p:blipFill>
        <p:spPr>
          <a:xfrm>
            <a:off x="905522" y="357327"/>
            <a:ext cx="11016203" cy="6196614"/>
          </a:xfrm>
          <a:prstGeom prst="rect">
            <a:avLst/>
          </a:prstGeom>
        </p:spPr>
      </p:pic>
    </p:spTree>
    <p:extLst>
      <p:ext uri="{BB962C8B-B14F-4D97-AF65-F5344CB8AC3E}">
        <p14:creationId xmlns:p14="http://schemas.microsoft.com/office/powerpoint/2010/main" val="35919589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234</TotalTime>
  <Words>363</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Arial</vt:lpstr>
      <vt:lpstr>Arial Black</vt:lpstr>
      <vt:lpstr>Calibri</vt:lpstr>
      <vt:lpstr>Tw Cen MT</vt:lpstr>
      <vt:lpstr>Circuit</vt:lpstr>
      <vt:lpstr>Rfid guidance system</vt:lpstr>
      <vt:lpstr>objective</vt:lpstr>
      <vt:lpstr>Introduction </vt:lpstr>
      <vt:lpstr>Equipments  required</vt:lpstr>
      <vt:lpstr>Software used</vt:lpstr>
      <vt:lpstr>Block diagram</vt:lpstr>
      <vt:lpstr>Working </vt:lpstr>
      <vt:lpstr>OUTPUT PIcture</vt:lpstr>
      <vt:lpstr>PowerPoint Presentation</vt:lpstr>
      <vt:lpstr>applications</vt:lpstr>
      <vt:lpstr>Benefits of rfid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Rfid guidance system</dc:title>
  <dc:creator>Priyaranjan U</dc:creator>
  <cp:lastModifiedBy>Priyaranjan U</cp:lastModifiedBy>
  <cp:revision>24</cp:revision>
  <dcterms:created xsi:type="dcterms:W3CDTF">2019-06-20T16:37:56Z</dcterms:created>
  <dcterms:modified xsi:type="dcterms:W3CDTF">2019-06-21T07:09:42Z</dcterms:modified>
</cp:coreProperties>
</file>