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2"/>
  </p:notesMasterIdLst>
  <p:sldIdLst>
    <p:sldId id="256" r:id="rId2"/>
    <p:sldId id="257" r:id="rId3"/>
    <p:sldId id="260" r:id="rId4"/>
    <p:sldId id="262" r:id="rId5"/>
    <p:sldId id="258" r:id="rId6"/>
    <p:sldId id="259" r:id="rId7"/>
    <p:sldId id="263"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7781" initials="K7" lastIdx="1" clrIdx="0">
    <p:extLst>
      <p:ext uri="{19B8F6BF-5375-455C-9EA6-DF929625EA0E}">
        <p15:presenceInfo xmlns:p15="http://schemas.microsoft.com/office/powerpoint/2012/main" userId="34bddd91d409e1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E0FA5-8692-494D-B50A-35E886E041B7}" type="datetimeFigureOut">
              <a:rPr lang="en-IN" smtClean="0"/>
              <a:t>21-06-2019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E9555-30A2-496F-A5BC-0DD5C7B6F1D0}" type="slidenum">
              <a:rPr lang="en-IN" smtClean="0"/>
              <a:t>‹#›</a:t>
            </a:fld>
            <a:endParaRPr lang="en-IN"/>
          </a:p>
        </p:txBody>
      </p:sp>
    </p:spTree>
    <p:extLst>
      <p:ext uri="{BB962C8B-B14F-4D97-AF65-F5344CB8AC3E}">
        <p14:creationId xmlns:p14="http://schemas.microsoft.com/office/powerpoint/2010/main" val="108416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28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94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288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6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6208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89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2445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17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4076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783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2492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52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2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415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0656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6/21/2019</a:t>
            </a:fld>
            <a:endParaRPr lang="en-US" dirty="0"/>
          </a:p>
        </p:txBody>
      </p:sp>
    </p:spTree>
    <p:extLst>
      <p:ext uri="{BB962C8B-B14F-4D97-AF65-F5344CB8AC3E}">
        <p14:creationId xmlns:p14="http://schemas.microsoft.com/office/powerpoint/2010/main" val="35955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3810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larm_devices" TargetMode="External"/><Relationship Id="rId7" Type="http://schemas.openxmlformats.org/officeDocument/2006/relationships/image" Target="../media/image3.jpg"/><Relationship Id="rId2" Type="http://schemas.openxmlformats.org/officeDocument/2006/relationships/hyperlink" Target="https://en.wikipedia.org/wiki/Sound"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hyperlink" Target="https://en.wikipedia.org/wiki/Tim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63F5-AAB0-4DD5-9BC4-E150FDF94659}"/>
              </a:ext>
            </a:extLst>
          </p:cNvPr>
          <p:cNvSpPr>
            <a:spLocks noGrp="1"/>
          </p:cNvSpPr>
          <p:nvPr>
            <p:ph type="ctrTitle"/>
          </p:nvPr>
        </p:nvSpPr>
        <p:spPr>
          <a:xfrm>
            <a:off x="1507067" y="328476"/>
            <a:ext cx="7766936" cy="2024109"/>
          </a:xfrm>
        </p:spPr>
        <p:txBody>
          <a:bodyPr/>
          <a:lstStyle/>
          <a:p>
            <a:pPr algn="ctr"/>
            <a:r>
              <a:rPr lang="en-IN" b="1" i="1" dirty="0">
                <a:solidFill>
                  <a:schemeClr val="tx1"/>
                </a:solidFill>
                <a:latin typeface="+mn-lt"/>
              </a:rPr>
              <a:t>SMART STICK FOR BLIND PEOPLE</a:t>
            </a:r>
          </a:p>
        </p:txBody>
      </p:sp>
      <p:sp>
        <p:nvSpPr>
          <p:cNvPr id="3" name="Subtitle 2">
            <a:extLst>
              <a:ext uri="{FF2B5EF4-FFF2-40B4-BE49-F238E27FC236}">
                <a16:creationId xmlns:a16="http://schemas.microsoft.com/office/drawing/2014/main" id="{C9DF6757-86E1-4B5B-B46C-39F8D0EC915F}"/>
              </a:ext>
            </a:extLst>
          </p:cNvPr>
          <p:cNvSpPr>
            <a:spLocks noGrp="1"/>
          </p:cNvSpPr>
          <p:nvPr>
            <p:ph type="subTitle" idx="1"/>
          </p:nvPr>
        </p:nvSpPr>
        <p:spPr>
          <a:xfrm>
            <a:off x="1507067" y="4050835"/>
            <a:ext cx="7766936" cy="1914961"/>
          </a:xfrm>
        </p:spPr>
        <p:txBody>
          <a:bodyPr>
            <a:normAutofit lnSpcReduction="10000"/>
          </a:bodyPr>
          <a:lstStyle/>
          <a:p>
            <a:r>
              <a:rPr lang="en-IN" b="1" i="1" dirty="0">
                <a:solidFill>
                  <a:schemeClr val="tx1"/>
                </a:solidFill>
              </a:rPr>
              <a:t>MEMBERS OF THE TEAM</a:t>
            </a:r>
            <a:r>
              <a:rPr lang="en-IN" dirty="0"/>
              <a:t>:</a:t>
            </a:r>
          </a:p>
          <a:p>
            <a:r>
              <a:rPr lang="en-IN" dirty="0">
                <a:solidFill>
                  <a:schemeClr val="tx1"/>
                </a:solidFill>
              </a:rPr>
              <a:t>GANGAM ANUSHA</a:t>
            </a:r>
          </a:p>
          <a:p>
            <a:r>
              <a:rPr lang="en-IN" dirty="0">
                <a:solidFill>
                  <a:schemeClr val="tx1"/>
                </a:solidFill>
              </a:rPr>
              <a:t>PALADI BHAVYA</a:t>
            </a:r>
          </a:p>
          <a:p>
            <a:r>
              <a:rPr lang="en-IN" dirty="0">
                <a:solidFill>
                  <a:schemeClr val="tx1"/>
                </a:solidFill>
              </a:rPr>
              <a:t>B.KARTHIK GOUD</a:t>
            </a:r>
          </a:p>
          <a:p>
            <a:r>
              <a:rPr lang="en-IN" dirty="0">
                <a:solidFill>
                  <a:schemeClr val="tx1"/>
                </a:solidFill>
              </a:rPr>
              <a:t>M.MEGHANA</a:t>
            </a:r>
          </a:p>
          <a:p>
            <a:pPr algn="ctr"/>
            <a:endParaRPr lang="en-IN" dirty="0"/>
          </a:p>
          <a:p>
            <a:pPr algn="ctr"/>
            <a:endParaRPr lang="en-IN" dirty="0"/>
          </a:p>
        </p:txBody>
      </p:sp>
    </p:spTree>
    <p:extLst>
      <p:ext uri="{BB962C8B-B14F-4D97-AF65-F5344CB8AC3E}">
        <p14:creationId xmlns:p14="http://schemas.microsoft.com/office/powerpoint/2010/main" val="197745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A6C8AA81-1412-4745-9EF9-C3FED7FCC138}"/>
              </a:ext>
            </a:extLst>
          </p:cNvPr>
          <p:cNvPicPr>
            <a:picLocks noChangeAspect="1"/>
          </p:cNvPicPr>
          <p:nvPr/>
        </p:nvPicPr>
        <p:blipFill rotWithShape="1">
          <a:blip r:embed="rId2"/>
          <a:srcRect l="9091" t="21265" b="26555"/>
          <a:stretch/>
        </p:blipFill>
        <p:spPr>
          <a:xfrm>
            <a:off x="2" y="10"/>
            <a:ext cx="12191999" cy="6857990"/>
          </a:xfrm>
          <a:prstGeom prst="rect">
            <a:avLst/>
          </a:prstGeom>
        </p:spPr>
      </p:pic>
      <p:sp>
        <p:nvSpPr>
          <p:cNvPr id="2" name="Title 1">
            <a:extLst>
              <a:ext uri="{FF2B5EF4-FFF2-40B4-BE49-F238E27FC236}">
                <a16:creationId xmlns:a16="http://schemas.microsoft.com/office/drawing/2014/main" id="{35BABE49-E94B-4569-8444-0CBDE498C02C}"/>
              </a:ext>
            </a:extLst>
          </p:cNvPr>
          <p:cNvSpPr>
            <a:spLocks noGrp="1"/>
          </p:cNvSpPr>
          <p:nvPr>
            <p:ph type="title"/>
          </p:nvPr>
        </p:nvSpPr>
        <p:spPr>
          <a:xfrm>
            <a:off x="4704200" y="1678667"/>
            <a:ext cx="4899242" cy="851471"/>
          </a:xfrm>
        </p:spPr>
        <p:txBody>
          <a:bodyPr vert="horz" lIns="91440" tIns="45720" rIns="91440" bIns="45720" rtlCol="0" anchor="b">
            <a:normAutofit fontScale="90000"/>
          </a:bodyPr>
          <a:lstStyle/>
          <a:p>
            <a:pPr algn="r"/>
            <a:r>
              <a:rPr lang="en-US" sz="5400" b="1" i="1" dirty="0">
                <a:solidFill>
                  <a:schemeClr val="accent1">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415800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EDBA-19AA-43D0-8204-FA8C8E06D99B}"/>
              </a:ext>
            </a:extLst>
          </p:cNvPr>
          <p:cNvSpPr>
            <a:spLocks noGrp="1"/>
          </p:cNvSpPr>
          <p:nvPr>
            <p:ph type="title" idx="4294967295"/>
          </p:nvPr>
        </p:nvSpPr>
        <p:spPr>
          <a:xfrm>
            <a:off x="0" y="274638"/>
            <a:ext cx="8596313" cy="906462"/>
          </a:xfrm>
        </p:spPr>
        <p:txBody>
          <a:bodyPr>
            <a:normAutofit/>
          </a:bodyPr>
          <a:lstStyle/>
          <a:p>
            <a:r>
              <a:rPr lang="en-IN" sz="4800" b="1" i="1" dirty="0">
                <a:solidFill>
                  <a:srgbClr val="C00000"/>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6E87F09C-3D3F-4574-AB56-DB4A6E813BF4}"/>
              </a:ext>
            </a:extLst>
          </p:cNvPr>
          <p:cNvSpPr>
            <a:spLocks noGrp="1"/>
          </p:cNvSpPr>
          <p:nvPr>
            <p:ph idx="4294967295"/>
          </p:nvPr>
        </p:nvSpPr>
        <p:spPr>
          <a:xfrm>
            <a:off x="2278063" y="1295400"/>
            <a:ext cx="9913937" cy="5176838"/>
          </a:xfrm>
        </p:spPr>
        <p:txBody>
          <a:bodyPr>
            <a:normAutofit lnSpcReduction="10000"/>
          </a:bodyPr>
          <a:lstStyle/>
          <a:p>
            <a:r>
              <a:rPr lang="en-IN" sz="2400" i="1" dirty="0"/>
              <a:t>In order to improve the safety of visually challenged users and enhance their awareness of their surroundings while navigating in outdoor environment, a smart device is needed.</a:t>
            </a:r>
          </a:p>
          <a:p>
            <a:pPr marL="0" indent="0">
              <a:buNone/>
            </a:pPr>
            <a:r>
              <a:rPr lang="en-IN" sz="2400" i="1" dirty="0"/>
              <a:t> </a:t>
            </a:r>
          </a:p>
          <a:p>
            <a:r>
              <a:rPr lang="en-IN" sz="2400" i="1" dirty="0"/>
              <a:t>In this paper, a smart walking stick for the visually challenged has been presented.</a:t>
            </a:r>
          </a:p>
          <a:p>
            <a:endParaRPr lang="en-IN" sz="2400" i="1" dirty="0"/>
          </a:p>
          <a:p>
            <a:r>
              <a:rPr lang="en-IN" sz="2400" i="1" dirty="0"/>
              <a:t>The proposed device can detect obstacles as well as terrain changes in the user's path. </a:t>
            </a:r>
          </a:p>
          <a:p>
            <a:endParaRPr lang="en-IN" sz="2400" i="1" dirty="0"/>
          </a:p>
          <a:p>
            <a:r>
              <a:rPr lang="en-IN" sz="2400" i="1" dirty="0"/>
              <a:t> The overall design of the device ensures accuracy, energy efficiency and easy portability</a:t>
            </a:r>
          </a:p>
        </p:txBody>
      </p:sp>
    </p:spTree>
    <p:extLst>
      <p:ext uri="{BB962C8B-B14F-4D97-AF65-F5344CB8AC3E}">
        <p14:creationId xmlns:p14="http://schemas.microsoft.com/office/powerpoint/2010/main" val="231975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FD161-2A3A-4919-B51A-8F26B8DCF617}"/>
              </a:ext>
            </a:extLst>
          </p:cNvPr>
          <p:cNvSpPr>
            <a:spLocks noGrp="1"/>
          </p:cNvSpPr>
          <p:nvPr>
            <p:ph type="title"/>
          </p:nvPr>
        </p:nvSpPr>
        <p:spPr>
          <a:xfrm>
            <a:off x="1333502" y="609600"/>
            <a:ext cx="8596668" cy="1320800"/>
          </a:xfrm>
        </p:spPr>
        <p:txBody>
          <a:bodyPr>
            <a:normAutofit/>
          </a:bodyPr>
          <a:lstStyle/>
          <a:p>
            <a:r>
              <a:rPr lang="en-IN" b="1" i="1" dirty="0">
                <a:latin typeface="Arial Black" panose="020B0A04020102020204" pitchFamily="34" charset="0"/>
              </a:rPr>
              <a:t>HARDWARE COMPONENTS:</a:t>
            </a:r>
          </a:p>
        </p:txBody>
      </p:sp>
      <p:sp>
        <p:nvSpPr>
          <p:cNvPr id="5" name="Content Placeholder 4">
            <a:extLst>
              <a:ext uri="{FF2B5EF4-FFF2-40B4-BE49-F238E27FC236}">
                <a16:creationId xmlns:a16="http://schemas.microsoft.com/office/drawing/2014/main" id="{6B8D7393-3488-46B2-BE4C-90F82296A237}"/>
              </a:ext>
            </a:extLst>
          </p:cNvPr>
          <p:cNvSpPr>
            <a:spLocks noGrp="1"/>
          </p:cNvSpPr>
          <p:nvPr>
            <p:ph idx="1"/>
          </p:nvPr>
        </p:nvSpPr>
        <p:spPr>
          <a:xfrm>
            <a:off x="1333502" y="1552576"/>
            <a:ext cx="8470898" cy="5057774"/>
          </a:xfrm>
        </p:spPr>
        <p:txBody>
          <a:bodyPr>
            <a:normAutofit/>
          </a:bodyPr>
          <a:lstStyle/>
          <a:p>
            <a:pPr marL="0" indent="0">
              <a:buNone/>
            </a:pPr>
            <a:r>
              <a:rPr lang="en-IN" dirty="0"/>
              <a:t> </a:t>
            </a:r>
            <a:r>
              <a:rPr lang="en-IN" b="1" dirty="0"/>
              <a:t>         </a:t>
            </a:r>
            <a:r>
              <a:rPr lang="en-IN" b="1" dirty="0">
                <a:solidFill>
                  <a:schemeClr val="tx1"/>
                </a:solidFill>
              </a:rPr>
              <a:t>&gt;ESP32</a:t>
            </a:r>
          </a:p>
          <a:p>
            <a:pPr marL="0" indent="0">
              <a:buNone/>
            </a:pPr>
            <a:r>
              <a:rPr lang="en-IN" b="1" dirty="0">
                <a:solidFill>
                  <a:schemeClr val="tx1"/>
                </a:solidFill>
              </a:rPr>
              <a:t>          &gt;Ultrasonic Sensor</a:t>
            </a:r>
            <a:br>
              <a:rPr lang="en-IN" b="1" dirty="0">
                <a:solidFill>
                  <a:schemeClr val="tx1"/>
                </a:solidFill>
              </a:rPr>
            </a:br>
            <a:r>
              <a:rPr lang="en-IN" b="1" dirty="0">
                <a:solidFill>
                  <a:schemeClr val="tx1"/>
                </a:solidFill>
              </a:rPr>
              <a:t>          &gt;Buzzer</a:t>
            </a:r>
            <a:br>
              <a:rPr lang="en-IN" b="1" dirty="0">
                <a:solidFill>
                  <a:schemeClr val="tx1"/>
                </a:solidFill>
              </a:rPr>
            </a:br>
            <a:r>
              <a:rPr lang="en-IN" b="1" dirty="0">
                <a:solidFill>
                  <a:schemeClr val="tx1"/>
                </a:solidFill>
              </a:rPr>
              <a:t>          &gt;Breadboard</a:t>
            </a:r>
          </a:p>
          <a:p>
            <a:pPr marL="0" indent="0">
              <a:buNone/>
            </a:pPr>
            <a:r>
              <a:rPr lang="en-IN" b="1" dirty="0">
                <a:solidFill>
                  <a:schemeClr val="tx1"/>
                </a:solidFill>
              </a:rPr>
              <a:t>          &gt;Jumpers</a:t>
            </a:r>
          </a:p>
          <a:p>
            <a:pPr marL="0" indent="0">
              <a:buNone/>
            </a:pPr>
            <a:r>
              <a:rPr lang="en-IN" b="1" dirty="0"/>
              <a:t> </a:t>
            </a:r>
          </a:p>
          <a:p>
            <a:pPr marL="0" indent="0">
              <a:buNone/>
            </a:pPr>
            <a:r>
              <a:rPr lang="en-IN" sz="4400" b="1" i="1" dirty="0">
                <a:solidFill>
                  <a:schemeClr val="accent1"/>
                </a:solidFill>
                <a:latin typeface="Arial Black" panose="020B0A04020102020204" pitchFamily="34" charset="0"/>
              </a:rPr>
              <a:t>SOFTWARE USED:</a:t>
            </a:r>
          </a:p>
          <a:p>
            <a:pPr marL="0" indent="0">
              <a:buNone/>
            </a:pPr>
            <a:r>
              <a:rPr lang="en-IN" sz="2000" b="1" i="1" dirty="0">
                <a:solidFill>
                  <a:schemeClr val="tx1"/>
                </a:solidFill>
              </a:rPr>
              <a:t>    &gt;Arduino IDE</a:t>
            </a:r>
          </a:p>
          <a:p>
            <a:pPr marL="0" indent="0">
              <a:buNone/>
            </a:pPr>
            <a:br>
              <a:rPr lang="en-IN" b="1" dirty="0"/>
            </a:br>
            <a:br>
              <a:rPr lang="en-IN" dirty="0"/>
            </a:br>
            <a:endParaRPr lang="en-IN" dirty="0"/>
          </a:p>
        </p:txBody>
      </p:sp>
    </p:spTree>
    <p:extLst>
      <p:ext uri="{BB962C8B-B14F-4D97-AF65-F5344CB8AC3E}">
        <p14:creationId xmlns:p14="http://schemas.microsoft.com/office/powerpoint/2010/main" val="414825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BB1B6-79A4-4457-AD02-9500C35405A6}"/>
              </a:ext>
            </a:extLst>
          </p:cNvPr>
          <p:cNvSpPr>
            <a:spLocks noGrp="1"/>
          </p:cNvSpPr>
          <p:nvPr>
            <p:ph idx="1"/>
          </p:nvPr>
        </p:nvSpPr>
        <p:spPr>
          <a:xfrm>
            <a:off x="195309" y="435007"/>
            <a:ext cx="11496582" cy="6090080"/>
          </a:xfrm>
        </p:spPr>
        <p:txBody>
          <a:bodyPr>
            <a:normAutofit/>
          </a:bodyPr>
          <a:lstStyle/>
          <a:p>
            <a:pPr marL="0" indent="0">
              <a:buNone/>
            </a:pPr>
            <a:r>
              <a:rPr lang="en-IN" i="1" dirty="0">
                <a:solidFill>
                  <a:srgbClr val="FF0000"/>
                </a:solidFill>
              </a:rPr>
              <a:t>ESP32</a:t>
            </a:r>
          </a:p>
          <a:p>
            <a:pPr marL="0" indent="0">
              <a:buNone/>
            </a:pPr>
            <a:r>
              <a:rPr lang="en-IN" dirty="0">
                <a:solidFill>
                  <a:schemeClr val="tx1"/>
                </a:solidFill>
              </a:rPr>
              <a:t>ESP32 is a series of low cost , low power on a chip microcontrollers </a:t>
            </a:r>
          </a:p>
          <a:p>
            <a:pPr marL="0" indent="0">
              <a:buNone/>
            </a:pPr>
            <a:r>
              <a:rPr lang="en-IN" dirty="0">
                <a:solidFill>
                  <a:schemeClr val="tx1"/>
                </a:solidFill>
              </a:rPr>
              <a:t>with integrated Wi-Fi and dual mode Bluetooth</a:t>
            </a:r>
          </a:p>
          <a:p>
            <a:pPr marL="0" indent="0">
              <a:buNone/>
            </a:pPr>
            <a:endParaRPr lang="en-IN" i="1" dirty="0">
              <a:solidFill>
                <a:srgbClr val="FF0000"/>
              </a:solidFill>
            </a:endParaRPr>
          </a:p>
          <a:p>
            <a:pPr marL="0" indent="0">
              <a:buNone/>
            </a:pPr>
            <a:r>
              <a:rPr lang="en-IN" i="1" dirty="0">
                <a:solidFill>
                  <a:srgbClr val="FF0000"/>
                </a:solidFill>
              </a:rPr>
              <a:t>Ultrasonic sensor</a:t>
            </a:r>
          </a:p>
          <a:p>
            <a:pPr marL="0" indent="0">
              <a:buNone/>
            </a:pPr>
            <a:r>
              <a:rPr lang="en-US" dirty="0"/>
              <a:t>Ultrasonic sensors measure distance by using ultrasonic waves.</a:t>
            </a:r>
          </a:p>
          <a:p>
            <a:pPr marL="0" indent="0">
              <a:buNone/>
            </a:pPr>
            <a:r>
              <a:rPr lang="en-US" dirty="0"/>
              <a:t>The sensor head emits an ultrasonic wave and receives the </a:t>
            </a:r>
          </a:p>
          <a:p>
            <a:pPr marL="0" indent="0">
              <a:buNone/>
            </a:pPr>
            <a:r>
              <a:rPr lang="en-US" dirty="0"/>
              <a:t>wave reflected back from the target. Ultrasonic Sensors </a:t>
            </a:r>
          </a:p>
          <a:p>
            <a:pPr marL="0" indent="0">
              <a:buNone/>
            </a:pPr>
            <a:r>
              <a:rPr lang="en-US" dirty="0"/>
              <a:t>measure the distance to the target by measuring the time</a:t>
            </a:r>
          </a:p>
          <a:p>
            <a:pPr marL="0" indent="0">
              <a:buNone/>
            </a:pPr>
            <a:r>
              <a:rPr lang="en-US" dirty="0"/>
              <a:t> between the emission and reception.</a:t>
            </a:r>
          </a:p>
          <a:p>
            <a:pPr marL="0" indent="0">
              <a:buNone/>
            </a:pPr>
            <a:endParaRPr lang="en-US" i="1" dirty="0">
              <a:solidFill>
                <a:srgbClr val="FF0000"/>
              </a:solidFill>
            </a:endParaRPr>
          </a:p>
          <a:p>
            <a:pPr marL="0" indent="0">
              <a:buNone/>
            </a:pPr>
            <a:r>
              <a:rPr lang="en-US" i="1" dirty="0">
                <a:solidFill>
                  <a:srgbClr val="FF0000"/>
                </a:solidFill>
              </a:rPr>
              <a:t>BUZZER</a:t>
            </a:r>
          </a:p>
          <a:p>
            <a:pPr marL="0" indent="0">
              <a:buNone/>
            </a:pPr>
            <a:r>
              <a:rPr lang="en-US" dirty="0"/>
              <a:t>A </a:t>
            </a:r>
            <a:r>
              <a:rPr lang="en-US" b="1" dirty="0"/>
              <a:t>buzzer</a:t>
            </a:r>
            <a:r>
              <a:rPr lang="en-US" dirty="0"/>
              <a:t> or </a:t>
            </a:r>
            <a:r>
              <a:rPr lang="en-US" b="1" dirty="0"/>
              <a:t>beeper</a:t>
            </a:r>
            <a:r>
              <a:rPr lang="en-US" dirty="0"/>
              <a:t> is an </a:t>
            </a:r>
            <a:r>
              <a:rPr lang="en-US" dirty="0">
                <a:hlinkClick r:id="rId2" tooltip="Sound"/>
              </a:rPr>
              <a:t>audio</a:t>
            </a:r>
            <a:r>
              <a:rPr lang="en-US" dirty="0"/>
              <a:t> </a:t>
            </a:r>
            <a:r>
              <a:rPr lang="en-US" dirty="0" err="1"/>
              <a:t>signalling</a:t>
            </a:r>
            <a:r>
              <a:rPr lang="en-US" dirty="0"/>
              <a:t> </a:t>
            </a:r>
            <a:r>
              <a:rPr lang="en-US" dirty="0" err="1"/>
              <a:t>device,Typical</a:t>
            </a:r>
            <a:r>
              <a:rPr lang="en-US" dirty="0"/>
              <a:t> uses of buzzers </a:t>
            </a:r>
          </a:p>
          <a:p>
            <a:pPr marL="0" indent="0">
              <a:buNone/>
            </a:pPr>
            <a:r>
              <a:rPr lang="en-US" dirty="0"/>
              <a:t>and beepers include </a:t>
            </a:r>
            <a:r>
              <a:rPr lang="en-US" dirty="0">
                <a:hlinkClick r:id="rId3" tooltip="Alarm devices"/>
              </a:rPr>
              <a:t>alarm devices</a:t>
            </a:r>
            <a:r>
              <a:rPr lang="en-US" dirty="0"/>
              <a:t>, </a:t>
            </a:r>
            <a:r>
              <a:rPr lang="en-US" dirty="0">
                <a:hlinkClick r:id="rId4" tooltip="Timer"/>
              </a:rPr>
              <a:t>timers</a:t>
            </a:r>
            <a:r>
              <a:rPr lang="en-US" dirty="0"/>
              <a:t>, and confirmation of user</a:t>
            </a:r>
          </a:p>
          <a:p>
            <a:pPr marL="0" indent="0">
              <a:buNone/>
            </a:pPr>
            <a:r>
              <a:rPr lang="en-US" dirty="0"/>
              <a:t> input such as a mouse click or keystroke.</a:t>
            </a:r>
            <a:endParaRPr lang="en-IN" i="1" dirty="0">
              <a:solidFill>
                <a:srgbClr val="FF0000"/>
              </a:solidFill>
            </a:endParaRPr>
          </a:p>
        </p:txBody>
      </p:sp>
      <p:pic>
        <p:nvPicPr>
          <p:cNvPr id="5" name="Picture 4" descr="A circuit board&#10;&#10;Description automatically generated">
            <a:extLst>
              <a:ext uri="{FF2B5EF4-FFF2-40B4-BE49-F238E27FC236}">
                <a16:creationId xmlns:a16="http://schemas.microsoft.com/office/drawing/2014/main" id="{3BD0C7A8-4BC4-4E6B-9DA7-0CBBA82EB827}"/>
              </a:ext>
            </a:extLst>
          </p:cNvPr>
          <p:cNvPicPr>
            <a:picLocks noChangeAspect="1"/>
          </p:cNvPicPr>
          <p:nvPr/>
        </p:nvPicPr>
        <p:blipFill>
          <a:blip r:embed="rId5"/>
          <a:stretch>
            <a:fillRect/>
          </a:stretch>
        </p:blipFill>
        <p:spPr>
          <a:xfrm>
            <a:off x="8096251" y="252413"/>
            <a:ext cx="3124201" cy="1566862"/>
          </a:xfrm>
          <a:prstGeom prst="rect">
            <a:avLst/>
          </a:prstGeom>
        </p:spPr>
      </p:pic>
      <p:pic>
        <p:nvPicPr>
          <p:cNvPr id="7" name="Picture 6" descr="A circuit board&#10;&#10;Description automatically generated">
            <a:extLst>
              <a:ext uri="{FF2B5EF4-FFF2-40B4-BE49-F238E27FC236}">
                <a16:creationId xmlns:a16="http://schemas.microsoft.com/office/drawing/2014/main" id="{EF639FA0-BB07-44D9-8C36-5E2877A152CB}"/>
              </a:ext>
            </a:extLst>
          </p:cNvPr>
          <p:cNvPicPr>
            <a:picLocks noChangeAspect="1"/>
          </p:cNvPicPr>
          <p:nvPr/>
        </p:nvPicPr>
        <p:blipFill>
          <a:blip r:embed="rId6"/>
          <a:stretch>
            <a:fillRect/>
          </a:stretch>
        </p:blipFill>
        <p:spPr>
          <a:xfrm>
            <a:off x="7343774" y="2514602"/>
            <a:ext cx="2390776" cy="1652587"/>
          </a:xfrm>
          <a:prstGeom prst="rect">
            <a:avLst/>
          </a:prstGeom>
        </p:spPr>
      </p:pic>
      <p:pic>
        <p:nvPicPr>
          <p:cNvPr id="9" name="Picture 8" descr="A close up of a device&#10;&#10;Description automatically generated">
            <a:extLst>
              <a:ext uri="{FF2B5EF4-FFF2-40B4-BE49-F238E27FC236}">
                <a16:creationId xmlns:a16="http://schemas.microsoft.com/office/drawing/2014/main" id="{683F8968-C0FA-4E4A-8CC8-A1149ACA7E35}"/>
              </a:ext>
            </a:extLst>
          </p:cNvPr>
          <p:cNvPicPr>
            <a:picLocks noChangeAspect="1"/>
          </p:cNvPicPr>
          <p:nvPr/>
        </p:nvPicPr>
        <p:blipFill>
          <a:blip r:embed="rId7"/>
          <a:stretch>
            <a:fillRect/>
          </a:stretch>
        </p:blipFill>
        <p:spPr>
          <a:xfrm>
            <a:off x="8505859" y="4953002"/>
            <a:ext cx="2304980" cy="1652587"/>
          </a:xfrm>
          <a:prstGeom prst="rect">
            <a:avLst/>
          </a:prstGeom>
        </p:spPr>
      </p:pic>
    </p:spTree>
    <p:extLst>
      <p:ext uri="{BB962C8B-B14F-4D97-AF65-F5344CB8AC3E}">
        <p14:creationId xmlns:p14="http://schemas.microsoft.com/office/powerpoint/2010/main" val="341053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DD9118-B735-4965-8B56-3CBE0947C8BE}"/>
              </a:ext>
            </a:extLst>
          </p:cNvPr>
          <p:cNvSpPr/>
          <p:nvPr/>
        </p:nvSpPr>
        <p:spPr>
          <a:xfrm>
            <a:off x="3968318" y="1819922"/>
            <a:ext cx="2583402" cy="4767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i="1" dirty="0">
                <a:solidFill>
                  <a:schemeClr val="tx1"/>
                </a:solidFill>
              </a:rPr>
              <a:t>ESP32</a:t>
            </a:r>
          </a:p>
        </p:txBody>
      </p:sp>
      <p:sp>
        <p:nvSpPr>
          <p:cNvPr id="5" name="Arrow: Right 4">
            <a:extLst>
              <a:ext uri="{FF2B5EF4-FFF2-40B4-BE49-F238E27FC236}">
                <a16:creationId xmlns:a16="http://schemas.microsoft.com/office/drawing/2014/main" id="{6BDA380E-E96B-4C19-B68C-7A525A467CDA}"/>
              </a:ext>
            </a:extLst>
          </p:cNvPr>
          <p:cNvSpPr/>
          <p:nvPr/>
        </p:nvSpPr>
        <p:spPr>
          <a:xfrm>
            <a:off x="6676010" y="4061535"/>
            <a:ext cx="1109709" cy="284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4B0C7EB8-5143-47DA-A1C8-4FBC698F81E4}"/>
              </a:ext>
            </a:extLst>
          </p:cNvPr>
          <p:cNvSpPr/>
          <p:nvPr/>
        </p:nvSpPr>
        <p:spPr>
          <a:xfrm>
            <a:off x="2823100" y="2095131"/>
            <a:ext cx="1074197" cy="221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9A5D38F-68C6-4308-BD57-F1CA9237B671}"/>
              </a:ext>
            </a:extLst>
          </p:cNvPr>
          <p:cNvSpPr/>
          <p:nvPr/>
        </p:nvSpPr>
        <p:spPr>
          <a:xfrm>
            <a:off x="2849730" y="4039339"/>
            <a:ext cx="1020932" cy="221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F79912A-7C08-4B65-8E6A-DE102B4B37AC}"/>
              </a:ext>
            </a:extLst>
          </p:cNvPr>
          <p:cNvSpPr/>
          <p:nvPr/>
        </p:nvSpPr>
        <p:spPr>
          <a:xfrm>
            <a:off x="2809779" y="5872578"/>
            <a:ext cx="1020932" cy="221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E2B4C62E-99BB-4CE5-BE1F-337D60F1FFC9}"/>
              </a:ext>
            </a:extLst>
          </p:cNvPr>
          <p:cNvSpPr/>
          <p:nvPr/>
        </p:nvSpPr>
        <p:spPr>
          <a:xfrm>
            <a:off x="319596" y="1988599"/>
            <a:ext cx="2379214" cy="4350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tx1"/>
                </a:solidFill>
              </a:rPr>
              <a:t>POWER SUPPLY</a:t>
            </a:r>
          </a:p>
        </p:txBody>
      </p:sp>
      <p:sp>
        <p:nvSpPr>
          <p:cNvPr id="10" name="Rectangle 9">
            <a:extLst>
              <a:ext uri="{FF2B5EF4-FFF2-40B4-BE49-F238E27FC236}">
                <a16:creationId xmlns:a16="http://schemas.microsoft.com/office/drawing/2014/main" id="{626E9C16-5F47-4B7E-AFC2-A59241013F30}"/>
              </a:ext>
            </a:extLst>
          </p:cNvPr>
          <p:cNvSpPr/>
          <p:nvPr/>
        </p:nvSpPr>
        <p:spPr>
          <a:xfrm>
            <a:off x="319596" y="3777448"/>
            <a:ext cx="2432478"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ULTRASONIC </a:t>
            </a:r>
          </a:p>
          <a:p>
            <a:pPr algn="ctr"/>
            <a:r>
              <a:rPr lang="en-IN" sz="2400" b="1" dirty="0">
                <a:solidFill>
                  <a:schemeClr val="tx1"/>
                </a:solidFill>
              </a:rPr>
              <a:t>SENSOR 1</a:t>
            </a:r>
          </a:p>
        </p:txBody>
      </p:sp>
      <p:sp>
        <p:nvSpPr>
          <p:cNvPr id="11" name="Rectangle 10">
            <a:extLst>
              <a:ext uri="{FF2B5EF4-FFF2-40B4-BE49-F238E27FC236}">
                <a16:creationId xmlns:a16="http://schemas.microsoft.com/office/drawing/2014/main" id="{497EFCD7-C063-41A1-A803-45FB1C963FCA}"/>
              </a:ext>
            </a:extLst>
          </p:cNvPr>
          <p:cNvSpPr/>
          <p:nvPr/>
        </p:nvSpPr>
        <p:spPr>
          <a:xfrm>
            <a:off x="417250" y="5637320"/>
            <a:ext cx="2334824"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ULTRASONIC</a:t>
            </a:r>
          </a:p>
          <a:p>
            <a:pPr algn="ctr"/>
            <a:r>
              <a:rPr lang="en-IN" sz="2400" b="1" dirty="0">
                <a:solidFill>
                  <a:schemeClr val="tx1"/>
                </a:solidFill>
              </a:rPr>
              <a:t>SENSOR 2</a:t>
            </a:r>
          </a:p>
        </p:txBody>
      </p:sp>
      <p:sp>
        <p:nvSpPr>
          <p:cNvPr id="12" name="Rectangle 11">
            <a:extLst>
              <a:ext uri="{FF2B5EF4-FFF2-40B4-BE49-F238E27FC236}">
                <a16:creationId xmlns:a16="http://schemas.microsoft.com/office/drawing/2014/main" id="{BB2FDB88-672D-4E8F-8DFE-FE6642B1309D}"/>
              </a:ext>
            </a:extLst>
          </p:cNvPr>
          <p:cNvSpPr/>
          <p:nvPr/>
        </p:nvSpPr>
        <p:spPr>
          <a:xfrm>
            <a:off x="7910007" y="3682013"/>
            <a:ext cx="2831977" cy="1043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i="1" dirty="0">
                <a:solidFill>
                  <a:schemeClr val="tx1"/>
                </a:solidFill>
              </a:rPr>
              <a:t>BUZZER</a:t>
            </a:r>
          </a:p>
        </p:txBody>
      </p:sp>
      <p:sp>
        <p:nvSpPr>
          <p:cNvPr id="14" name="TextBox 13">
            <a:extLst>
              <a:ext uri="{FF2B5EF4-FFF2-40B4-BE49-F238E27FC236}">
                <a16:creationId xmlns:a16="http://schemas.microsoft.com/office/drawing/2014/main" id="{FF75ADA0-D0A7-4564-97CC-3B811FBD89A7}"/>
              </a:ext>
            </a:extLst>
          </p:cNvPr>
          <p:cNvSpPr txBox="1"/>
          <p:nvPr/>
        </p:nvSpPr>
        <p:spPr>
          <a:xfrm>
            <a:off x="949912" y="568168"/>
            <a:ext cx="5726097" cy="523220"/>
          </a:xfrm>
          <a:prstGeom prst="rect">
            <a:avLst/>
          </a:prstGeom>
          <a:noFill/>
        </p:spPr>
        <p:txBody>
          <a:bodyPr wrap="square" rtlCol="0">
            <a:spAutoFit/>
          </a:bodyPr>
          <a:lstStyle/>
          <a:p>
            <a:r>
              <a:rPr lang="en-IN" sz="2800" b="1" dirty="0">
                <a:solidFill>
                  <a:srgbClr val="C00000"/>
                </a:solidFill>
              </a:rPr>
              <a:t>BLOCK DIAGRAM :</a:t>
            </a:r>
            <a:endParaRPr lang="en-IN" dirty="0"/>
          </a:p>
        </p:txBody>
      </p:sp>
    </p:spTree>
    <p:extLst>
      <p:ext uri="{BB962C8B-B14F-4D97-AF65-F5344CB8AC3E}">
        <p14:creationId xmlns:p14="http://schemas.microsoft.com/office/powerpoint/2010/main" val="6259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9DA4-2951-408F-8D39-DE3A911D9D71}"/>
              </a:ext>
            </a:extLst>
          </p:cNvPr>
          <p:cNvSpPr>
            <a:spLocks noGrp="1"/>
          </p:cNvSpPr>
          <p:nvPr>
            <p:ph type="title"/>
          </p:nvPr>
        </p:nvSpPr>
        <p:spPr/>
        <p:txBody>
          <a:bodyPr/>
          <a:lstStyle/>
          <a:p>
            <a:r>
              <a:rPr lang="en-IN" dirty="0"/>
              <a:t>METHODOLOHY :</a:t>
            </a:r>
          </a:p>
        </p:txBody>
      </p:sp>
      <p:sp>
        <p:nvSpPr>
          <p:cNvPr id="3" name="Content Placeholder 2">
            <a:extLst>
              <a:ext uri="{FF2B5EF4-FFF2-40B4-BE49-F238E27FC236}">
                <a16:creationId xmlns:a16="http://schemas.microsoft.com/office/drawing/2014/main" id="{9464F614-1F0C-4583-8501-DC1E69D7CD64}"/>
              </a:ext>
            </a:extLst>
          </p:cNvPr>
          <p:cNvSpPr>
            <a:spLocks noGrp="1"/>
          </p:cNvSpPr>
          <p:nvPr>
            <p:ph idx="1"/>
          </p:nvPr>
        </p:nvSpPr>
        <p:spPr>
          <a:xfrm>
            <a:off x="612560" y="1518082"/>
            <a:ext cx="8913181" cy="4829452"/>
          </a:xfrm>
        </p:spPr>
        <p:txBody>
          <a:bodyPr>
            <a:normAutofit/>
          </a:bodyPr>
          <a:lstStyle/>
          <a:p>
            <a:r>
              <a:rPr lang="en-IN" dirty="0"/>
              <a:t>The working behind this blind stick is that it is used for special purpose as a sensing device for the blind people .It is widely used to detect objects using ultrasonic sensor.</a:t>
            </a:r>
          </a:p>
          <a:p>
            <a:r>
              <a:rPr lang="en-IN" dirty="0"/>
              <a:t>If any object is present, the ultrasonic sensor detects  the objects by measuring the distance between the object and the user.</a:t>
            </a:r>
          </a:p>
          <a:p>
            <a:r>
              <a:rPr lang="en-IN" dirty="0"/>
              <a:t>Here two ultrasonic sensors are used to detects the objects ,one of the ultrasonic sensor is used to detect the lower objects and other one sensor is used to detect the upper object and sends data to ESP32 development board.</a:t>
            </a:r>
          </a:p>
          <a:p>
            <a:r>
              <a:rPr lang="en-IN" dirty="0"/>
              <a:t>To determine the distance of an object , calculate the distance between sending the signal and receiving back the signal.</a:t>
            </a:r>
          </a:p>
          <a:p>
            <a:r>
              <a:rPr lang="en-IN" dirty="0"/>
              <a:t>  The distance is calculated as below  :</a:t>
            </a:r>
          </a:p>
          <a:p>
            <a:pPr marL="0" indent="0">
              <a:buNone/>
            </a:pPr>
            <a:r>
              <a:rPr lang="en-IN" dirty="0"/>
              <a:t>                          Distance=Duration*0.034/2 </a:t>
            </a:r>
          </a:p>
          <a:p>
            <a:r>
              <a:rPr lang="en-IN" dirty="0"/>
              <a:t>When the object is detected the Buzzer/</a:t>
            </a:r>
            <a:r>
              <a:rPr lang="en-IN" dirty="0" err="1"/>
              <a:t>Alram</a:t>
            </a:r>
            <a:r>
              <a:rPr lang="en-IN" dirty="0"/>
              <a:t> will be activated </a:t>
            </a:r>
          </a:p>
        </p:txBody>
      </p:sp>
    </p:spTree>
    <p:extLst>
      <p:ext uri="{BB962C8B-B14F-4D97-AF65-F5344CB8AC3E}">
        <p14:creationId xmlns:p14="http://schemas.microsoft.com/office/powerpoint/2010/main" val="27088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7E7A-E91F-4A64-B307-CED797F61B09}"/>
              </a:ext>
            </a:extLst>
          </p:cNvPr>
          <p:cNvSpPr>
            <a:spLocks noGrp="1"/>
          </p:cNvSpPr>
          <p:nvPr>
            <p:ph type="title"/>
          </p:nvPr>
        </p:nvSpPr>
        <p:spPr>
          <a:xfrm>
            <a:off x="677334" y="452763"/>
            <a:ext cx="8596668" cy="843379"/>
          </a:xfrm>
        </p:spPr>
        <p:txBody>
          <a:bodyPr>
            <a:noAutofit/>
          </a:bodyPr>
          <a:lstStyle/>
          <a:p>
            <a:r>
              <a:rPr lang="en-IN" sz="5400" b="1" i="1" dirty="0">
                <a:solidFill>
                  <a:srgbClr val="C00000"/>
                </a:solidFill>
              </a:rPr>
              <a:t>Applications:</a:t>
            </a:r>
          </a:p>
        </p:txBody>
      </p:sp>
      <p:sp>
        <p:nvSpPr>
          <p:cNvPr id="3" name="Content Placeholder 2">
            <a:extLst>
              <a:ext uri="{FF2B5EF4-FFF2-40B4-BE49-F238E27FC236}">
                <a16:creationId xmlns:a16="http://schemas.microsoft.com/office/drawing/2014/main" id="{C2638A35-1095-455F-9CEF-E2FA23386DA0}"/>
              </a:ext>
            </a:extLst>
          </p:cNvPr>
          <p:cNvSpPr>
            <a:spLocks noGrp="1"/>
          </p:cNvSpPr>
          <p:nvPr>
            <p:ph idx="1"/>
          </p:nvPr>
        </p:nvSpPr>
        <p:spPr>
          <a:xfrm>
            <a:off x="677334" y="1686759"/>
            <a:ext cx="8596668" cy="4354605"/>
          </a:xfrm>
        </p:spPr>
        <p:txBody>
          <a:bodyPr>
            <a:normAutofit/>
          </a:bodyPr>
          <a:lstStyle/>
          <a:p>
            <a:r>
              <a:rPr lang="en-US" sz="3200" dirty="0"/>
              <a:t>Sensor and signal processing based technologies are recently using for the mobility of blind people . To assist the blind people a smart walking stick is designed in such a way that the stick operates just like a radar system that uses ultrasonic sonar sensor to identify the fixed and moving objects</a:t>
            </a:r>
            <a:endParaRPr lang="en-IN" sz="3200" dirty="0"/>
          </a:p>
        </p:txBody>
      </p:sp>
    </p:spTree>
    <p:extLst>
      <p:ext uri="{BB962C8B-B14F-4D97-AF65-F5344CB8AC3E}">
        <p14:creationId xmlns:p14="http://schemas.microsoft.com/office/powerpoint/2010/main" val="136110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6FDC-4353-4917-AE6D-763D7665CF52}"/>
              </a:ext>
            </a:extLst>
          </p:cNvPr>
          <p:cNvSpPr>
            <a:spLocks noGrp="1"/>
          </p:cNvSpPr>
          <p:nvPr>
            <p:ph type="title"/>
          </p:nvPr>
        </p:nvSpPr>
        <p:spPr>
          <a:xfrm>
            <a:off x="677334" y="195310"/>
            <a:ext cx="8883916" cy="905522"/>
          </a:xfrm>
        </p:spPr>
        <p:txBody>
          <a:bodyPr>
            <a:normAutofit/>
          </a:bodyPr>
          <a:lstStyle/>
          <a:p>
            <a:r>
              <a:rPr lang="en-IN" sz="4000" b="1" i="1" dirty="0">
                <a:solidFill>
                  <a:srgbClr val="C00000"/>
                </a:solidFill>
              </a:rPr>
              <a:t>ADVANTAGES:</a:t>
            </a:r>
          </a:p>
        </p:txBody>
      </p:sp>
      <p:sp>
        <p:nvSpPr>
          <p:cNvPr id="3" name="Content Placeholder 2">
            <a:extLst>
              <a:ext uri="{FF2B5EF4-FFF2-40B4-BE49-F238E27FC236}">
                <a16:creationId xmlns:a16="http://schemas.microsoft.com/office/drawing/2014/main" id="{D101D300-FE71-4015-BAD5-52F1E11E66DF}"/>
              </a:ext>
            </a:extLst>
          </p:cNvPr>
          <p:cNvSpPr>
            <a:spLocks noGrp="1"/>
          </p:cNvSpPr>
          <p:nvPr>
            <p:ph idx="1"/>
          </p:nvPr>
        </p:nvSpPr>
        <p:spPr>
          <a:xfrm>
            <a:off x="677334" y="1100834"/>
            <a:ext cx="8990449" cy="5561859"/>
          </a:xfrm>
        </p:spPr>
        <p:txBody>
          <a:bodyPr/>
          <a:lstStyle/>
          <a:p>
            <a:pPr marL="0" indent="0">
              <a:buNone/>
            </a:pPr>
            <a:r>
              <a:rPr lang="en-IN" sz="2800" dirty="0"/>
              <a:t>It does help users with visual impairments to find obstacles at head or knee level. </a:t>
            </a:r>
          </a:p>
          <a:p>
            <a:pPr marL="0" indent="0">
              <a:buNone/>
            </a:pPr>
            <a:endParaRPr lang="en-IN" sz="2800" dirty="0"/>
          </a:p>
          <a:p>
            <a:pPr marL="0" indent="0">
              <a:buNone/>
            </a:pPr>
            <a:r>
              <a:rPr lang="en-IN" sz="2800" dirty="0"/>
              <a:t>To overcome these difficulties, smart canes with alerts and extended 	obstacle detection range have been introduced. </a:t>
            </a:r>
          </a:p>
          <a:p>
            <a:pPr marL="0" indent="0">
              <a:buNone/>
            </a:pPr>
            <a:r>
              <a:rPr lang="en-IN" sz="2800" dirty="0"/>
              <a:t>Easily accessible.</a:t>
            </a:r>
          </a:p>
          <a:p>
            <a:endParaRPr lang="en-IN" dirty="0"/>
          </a:p>
        </p:txBody>
      </p:sp>
    </p:spTree>
    <p:extLst>
      <p:ext uri="{BB962C8B-B14F-4D97-AF65-F5344CB8AC3E}">
        <p14:creationId xmlns:p14="http://schemas.microsoft.com/office/powerpoint/2010/main" val="310012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33D75D-B055-4932-B210-EC09F5D4EC29}"/>
              </a:ext>
            </a:extLst>
          </p:cNvPr>
          <p:cNvSpPr/>
          <p:nvPr/>
        </p:nvSpPr>
        <p:spPr>
          <a:xfrm>
            <a:off x="292964" y="603685"/>
            <a:ext cx="10191565" cy="4431983"/>
          </a:xfrm>
          <a:prstGeom prst="rect">
            <a:avLst/>
          </a:prstGeom>
        </p:spPr>
        <p:txBody>
          <a:bodyPr wrap="square">
            <a:spAutoFit/>
          </a:bodyPr>
          <a:lstStyle/>
          <a:p>
            <a:pPr algn="just"/>
            <a:r>
              <a:rPr lang="en-US" sz="4000" dirty="0">
                <a:solidFill>
                  <a:srgbClr val="C00000"/>
                </a:solidFill>
                <a:latin typeface="Arial Black" panose="020B0A04020102020204" pitchFamily="34" charset="0"/>
              </a:rPr>
              <a:t>Conclusion:</a:t>
            </a:r>
          </a:p>
          <a:p>
            <a:pPr algn="just"/>
            <a:br>
              <a:rPr lang="en-US" dirty="0">
                <a:solidFill>
                  <a:srgbClr val="666666"/>
                </a:solidFill>
                <a:latin typeface="Arial" panose="020B0604020202020204" pitchFamily="34" charset="0"/>
              </a:rPr>
            </a:br>
            <a:endParaRPr lang="en-US" dirty="0">
              <a:solidFill>
                <a:srgbClr val="666666"/>
              </a:solidFill>
              <a:latin typeface="Arial" panose="020B0604020202020204" pitchFamily="34" charset="0"/>
            </a:endParaRPr>
          </a:p>
          <a:p>
            <a:pPr indent="457200" algn="ctr">
              <a:spcBef>
                <a:spcPts val="1200"/>
              </a:spcBef>
              <a:spcAft>
                <a:spcPts val="1000"/>
              </a:spcAft>
            </a:pPr>
            <a:r>
              <a:rPr lang="en-US" sz="2800" dirty="0">
                <a:latin typeface="Times New Roman" panose="02020603050405020304" pitchFamily="18" charset="0"/>
              </a:rPr>
              <a:t>The main purpose of this study is to produce a prototype that can detect objects or obstacles in front of users and feeds warning back, in the forms of voice messages and vibration, to users. Combination of ultrasonic sensors and a microcontroller function for detection and distance stick and obstacles in front of. This project is helpful to people with disabilities who are blind to facilitate the movement and increase safety</a:t>
            </a:r>
            <a:r>
              <a:rPr lang="en-US" dirty="0">
                <a:solidFill>
                  <a:srgbClr val="666666"/>
                </a:solidFill>
                <a:latin typeface="Times New Roman" panose="02020603050405020304" pitchFamily="18" charset="0"/>
              </a:rPr>
              <a:t>.</a:t>
            </a:r>
            <a:endParaRPr lang="en-US" dirty="0">
              <a:solidFill>
                <a:srgbClr val="666666"/>
              </a:solidFill>
              <a:latin typeface="Arial" panose="020B0604020202020204" pitchFamily="34" charset="0"/>
            </a:endParaRPr>
          </a:p>
        </p:txBody>
      </p:sp>
    </p:spTree>
    <p:extLst>
      <p:ext uri="{BB962C8B-B14F-4D97-AF65-F5344CB8AC3E}">
        <p14:creationId xmlns:p14="http://schemas.microsoft.com/office/powerpoint/2010/main" val="2081516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TotalTime>
  <Words>375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 Black</vt:lpstr>
      <vt:lpstr>Arial Rounded MT Bold</vt:lpstr>
      <vt:lpstr>Calibri</vt:lpstr>
      <vt:lpstr>Times New Roman</vt:lpstr>
      <vt:lpstr>Trebuchet MS</vt:lpstr>
      <vt:lpstr>Wingdings 3</vt:lpstr>
      <vt:lpstr>Facet</vt:lpstr>
      <vt:lpstr>SMART STICK FOR BLIND PEOPLE</vt:lpstr>
      <vt:lpstr>INTRODUCTION:</vt:lpstr>
      <vt:lpstr>HARDWARE COMPONENTS:</vt:lpstr>
      <vt:lpstr>PowerPoint Presentation</vt:lpstr>
      <vt:lpstr>PowerPoint Presentation</vt:lpstr>
      <vt:lpstr>METHODOLOHY :</vt:lpstr>
      <vt:lpstr>Applications:</vt:lpstr>
      <vt:lpstr>ADVANTAGES: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STICK FOR BLIND PEOPLE</dc:title>
  <dc:creator>KARTHIK 7781</dc:creator>
  <cp:lastModifiedBy>KARTHIK 7781</cp:lastModifiedBy>
  <cp:revision>5</cp:revision>
  <dcterms:created xsi:type="dcterms:W3CDTF">2019-06-20T07:03:16Z</dcterms:created>
  <dcterms:modified xsi:type="dcterms:W3CDTF">2019-06-21T05:21:39Z</dcterms:modified>
</cp:coreProperties>
</file>