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67" r:id="rId3"/>
    <p:sldId id="263" r:id="rId4"/>
    <p:sldId id="260" r:id="rId5"/>
    <p:sldId id="270" r:id="rId6"/>
    <p:sldId id="257" r:id="rId7"/>
    <p:sldId id="268" r:id="rId8"/>
    <p:sldId id="259" r:id="rId9"/>
    <p:sldId id="272" r:id="rId10"/>
    <p:sldId id="273" r:id="rId11"/>
    <p:sldId id="258" r:id="rId12"/>
    <p:sldId id="274"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p:cViewPr varScale="1">
        <p:scale>
          <a:sx n="69" d="100"/>
          <a:sy n="69" d="100"/>
        </p:scale>
        <p:origin x="-136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2E55E-A22F-4462-A597-1250D994604E}" type="datetimeFigureOut">
              <a:rPr lang="en-US" smtClean="0"/>
              <a:t>6/21/2019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28805F-3ED6-458E-864D-52CAB22C5AB2}" type="slidenum">
              <a:rPr lang="en-US" smtClean="0"/>
              <a:t>‹#›</a:t>
            </a:fld>
            <a:endParaRPr lang="en-US"/>
          </a:p>
        </p:txBody>
      </p:sp>
    </p:spTree>
    <p:extLst>
      <p:ext uri="{BB962C8B-B14F-4D97-AF65-F5344CB8AC3E}">
        <p14:creationId xmlns:p14="http://schemas.microsoft.com/office/powerpoint/2010/main" val="422722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28805F-3ED6-458E-864D-52CAB22C5AB2}" type="slidenum">
              <a:rPr lang="en-US" smtClean="0"/>
              <a:t>8</a:t>
            </a:fld>
            <a:endParaRPr lang="en-US"/>
          </a:p>
        </p:txBody>
      </p:sp>
    </p:spTree>
    <p:extLst>
      <p:ext uri="{BB962C8B-B14F-4D97-AF65-F5344CB8AC3E}">
        <p14:creationId xmlns:p14="http://schemas.microsoft.com/office/powerpoint/2010/main" val="75610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9A1365-08D5-47DF-9B69-7E29DBBCFFDC}"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46FE1-A533-4B2C-966A-62B1C958BE32}"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9A1365-08D5-47DF-9B69-7E29DBBCFFDC}"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46FE1-A533-4B2C-966A-62B1C958BE3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9A1365-08D5-47DF-9B69-7E29DBBCFFDC}"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46FE1-A533-4B2C-966A-62B1C958BE3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9A1365-08D5-47DF-9B69-7E29DBBCFFDC}"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46FE1-A533-4B2C-966A-62B1C958BE3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9A1365-08D5-47DF-9B69-7E29DBBCFFDC}"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46FE1-A533-4B2C-966A-62B1C958BE3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B9A1365-08D5-47DF-9B69-7E29DBBCFFDC}"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46FE1-A533-4B2C-966A-62B1C958BE3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9A1365-08D5-47DF-9B69-7E29DBBCFFDC}" type="datetimeFigureOut">
              <a:rPr lang="en-US" smtClean="0"/>
              <a:t>6/21/2019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46FE1-A533-4B2C-966A-62B1C958BE3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9A1365-08D5-47DF-9B69-7E29DBBCFFDC}" type="datetimeFigureOut">
              <a:rPr lang="en-US" smtClean="0"/>
              <a:t>6/21/2019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46FE1-A533-4B2C-966A-62B1C958BE3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A1365-08D5-47DF-9B69-7E29DBBCFFDC}" type="datetimeFigureOut">
              <a:rPr lang="en-US" smtClean="0"/>
              <a:t>6/21/2019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46FE1-A533-4B2C-966A-62B1C958BE3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9A1365-08D5-47DF-9B69-7E29DBBCFFDC}"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46FE1-A533-4B2C-966A-62B1C958BE3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9A1365-08D5-47DF-9B69-7E29DBBCFFDC}"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46FE1-A533-4B2C-966A-62B1C958BE32}"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CB9A1365-08D5-47DF-9B69-7E29DBBCFFDC}" type="datetimeFigureOut">
              <a:rPr lang="en-US" smtClean="0"/>
              <a:t>6/21/2019</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33546FE1-A533-4B2C-966A-62B1C958BE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6019800"/>
            <a:ext cx="2436691" cy="66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362200" y="3013501"/>
            <a:ext cx="5257799" cy="830997"/>
          </a:xfrm>
          <a:prstGeom prst="rect">
            <a:avLst/>
          </a:prstGeom>
        </p:spPr>
        <p:txBody>
          <a:bodyPr wrap="square">
            <a:spAutoFit/>
          </a:bodyPr>
          <a:lstStyle/>
          <a:p>
            <a:pPr algn="just"/>
            <a:r>
              <a:rPr lang="en-US" sz="4800" b="1" dirty="0">
                <a:ln w="10541" cmpd="sng">
                  <a:solidFill>
                    <a:schemeClr val="accent1">
                      <a:shade val="88000"/>
                      <a:satMod val="110000"/>
                    </a:schemeClr>
                  </a:solidFill>
                  <a:prstDash val="solid"/>
                </a:ln>
                <a:solidFill>
                  <a:schemeClr val="accent1">
                    <a:lumMod val="50000"/>
                  </a:schemeClr>
                </a:solidFill>
              </a:rPr>
              <a:t>MUTE PROVISION</a:t>
            </a:r>
          </a:p>
        </p:txBody>
      </p:sp>
    </p:spTree>
    <p:extLst>
      <p:ext uri="{BB962C8B-B14F-4D97-AF65-F5344CB8AC3E}">
        <p14:creationId xmlns:p14="http://schemas.microsoft.com/office/powerpoint/2010/main" val="1783567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381000"/>
            <a:ext cx="2514600" cy="733232"/>
          </a:xfrm>
        </p:spPr>
        <p:txBody>
          <a:bodyPr/>
          <a:lstStyle/>
          <a:p>
            <a:pPr marL="0" indent="0">
              <a:buNone/>
            </a:pPr>
            <a:r>
              <a:rPr lang="en-US" dirty="0" smtClean="0"/>
              <a:t>BUZZER</a:t>
            </a:r>
            <a:endParaRPr lang="en-US" dirty="0"/>
          </a:p>
        </p:txBody>
      </p:sp>
      <p:pic>
        <p:nvPicPr>
          <p:cNvPr id="2050" name="Picture 2" descr="Image result for BUZZ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3657600" cy="3505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91200" y="2362200"/>
            <a:ext cx="2895599" cy="2031325"/>
          </a:xfrm>
          <a:prstGeom prst="rect">
            <a:avLst/>
          </a:prstGeom>
          <a:noFill/>
        </p:spPr>
        <p:txBody>
          <a:bodyPr wrap="square" rtlCol="0">
            <a:spAutoFit/>
          </a:bodyPr>
          <a:lstStyle/>
          <a:p>
            <a:r>
              <a:rPr lang="en-US" b="1" dirty="0">
                <a:ln w="10541" cmpd="sng">
                  <a:solidFill>
                    <a:srgbClr val="7D7D7D">
                      <a:tint val="100000"/>
                      <a:shade val="100000"/>
                      <a:satMod val="110000"/>
                    </a:srgbClr>
                  </a:solidFill>
                  <a:prstDash val="solid"/>
                </a:ln>
                <a:solidFill>
                  <a:schemeClr val="accent1">
                    <a:lumMod val="50000"/>
                  </a:schemeClr>
                </a:solidFill>
              </a:rPr>
              <a:t>A buzzer or beeper is a </a:t>
            </a:r>
            <a:r>
              <a:rPr lang="en-US" b="1" dirty="0" smtClean="0">
                <a:ln w="10541" cmpd="sng">
                  <a:solidFill>
                    <a:srgbClr val="7D7D7D">
                      <a:tint val="100000"/>
                      <a:shade val="100000"/>
                      <a:satMod val="110000"/>
                    </a:srgbClr>
                  </a:solidFill>
                  <a:prstDash val="solid"/>
                </a:ln>
                <a:solidFill>
                  <a:schemeClr val="accent1">
                    <a:lumMod val="50000"/>
                  </a:schemeClr>
                </a:solidFill>
              </a:rPr>
              <a:t>signaling </a:t>
            </a:r>
            <a:r>
              <a:rPr lang="en-US" b="1" dirty="0">
                <a:ln w="10541" cmpd="sng">
                  <a:solidFill>
                    <a:srgbClr val="7D7D7D">
                      <a:tint val="100000"/>
                      <a:shade val="100000"/>
                      <a:satMod val="110000"/>
                    </a:srgbClr>
                  </a:solidFill>
                  <a:prstDash val="solid"/>
                </a:ln>
                <a:solidFill>
                  <a:schemeClr val="accent1">
                    <a:lumMod val="50000"/>
                  </a:schemeClr>
                </a:solidFill>
              </a:rPr>
              <a:t>device, usually electronic, typically used in automobiles, household appliances such as a microwave oven, or game shows.</a:t>
            </a:r>
          </a:p>
        </p:txBody>
      </p:sp>
    </p:spTree>
    <p:extLst>
      <p:ext uri="{BB962C8B-B14F-4D97-AF65-F5344CB8AC3E}">
        <p14:creationId xmlns:p14="http://schemas.microsoft.com/office/powerpoint/2010/main" val="253998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5943600"/>
            <a:ext cx="24384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655" y="533400"/>
            <a:ext cx="4481945" cy="505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1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778" y="838200"/>
            <a:ext cx="6886222" cy="51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40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895600"/>
            <a:ext cx="5410200" cy="733232"/>
          </a:xfrm>
        </p:spPr>
        <p:txBody>
          <a:bodyPr/>
          <a:lstStyle/>
          <a:p>
            <a:pPr marL="0" indent="0">
              <a:buNone/>
            </a:pPr>
            <a:r>
              <a:rPr lang="en-US" sz="6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6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31668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5400" y="1132820"/>
            <a:ext cx="5981061" cy="523220"/>
          </a:xfrm>
          <a:prstGeom prst="rect">
            <a:avLst/>
          </a:prstGeom>
          <a:noFill/>
        </p:spPr>
        <p:txBody>
          <a:bodyPr wrap="none" rtlCol="0">
            <a:spAutoFit/>
          </a:bodyPr>
          <a:lstStyle/>
          <a:p>
            <a:r>
              <a:rPr lang="en-US" sz="2800" dirty="0" smtClean="0">
                <a:solidFill>
                  <a:schemeClr val="accent1">
                    <a:lumMod val="50000"/>
                  </a:schemeClr>
                </a:solidFill>
              </a:rPr>
              <a:t>PROJECT NAME  :  MUTE PROVISION </a:t>
            </a:r>
            <a:endParaRPr lang="en-US" sz="2800" dirty="0">
              <a:solidFill>
                <a:schemeClr val="accent1">
                  <a:lumMod val="50000"/>
                </a:schemeClr>
              </a:solidFill>
            </a:endParaRPr>
          </a:p>
        </p:txBody>
      </p:sp>
      <p:sp>
        <p:nvSpPr>
          <p:cNvPr id="6" name="TextBox 5"/>
          <p:cNvSpPr txBox="1"/>
          <p:nvPr/>
        </p:nvSpPr>
        <p:spPr>
          <a:xfrm>
            <a:off x="2556451" y="2514600"/>
            <a:ext cx="4720010" cy="2677656"/>
          </a:xfrm>
          <a:prstGeom prst="rect">
            <a:avLst/>
          </a:prstGeom>
          <a:noFill/>
        </p:spPr>
        <p:txBody>
          <a:bodyPr wrap="none" rtlCol="0">
            <a:spAutoFit/>
          </a:bodyPr>
          <a:lstStyle/>
          <a:p>
            <a:r>
              <a:rPr lang="en-US" sz="2800" dirty="0" smtClean="0">
                <a:solidFill>
                  <a:schemeClr val="accent1">
                    <a:lumMod val="50000"/>
                  </a:schemeClr>
                </a:solidFill>
              </a:rPr>
              <a:t>TEAM MEMBERS :</a:t>
            </a:r>
          </a:p>
          <a:p>
            <a:r>
              <a:rPr lang="en-US" sz="2800" dirty="0">
                <a:solidFill>
                  <a:schemeClr val="accent1">
                    <a:lumMod val="50000"/>
                  </a:schemeClr>
                </a:solidFill>
              </a:rPr>
              <a:t> </a:t>
            </a:r>
            <a:r>
              <a:rPr lang="en-US" sz="2800" dirty="0" smtClean="0">
                <a:solidFill>
                  <a:schemeClr val="accent1">
                    <a:lumMod val="50000"/>
                  </a:schemeClr>
                </a:solidFill>
              </a:rPr>
              <a:t>  </a:t>
            </a:r>
          </a:p>
          <a:p>
            <a:pPr algn="just"/>
            <a:r>
              <a:rPr lang="en-US" sz="2800" dirty="0" smtClean="0">
                <a:solidFill>
                  <a:schemeClr val="accent1">
                    <a:lumMod val="50000"/>
                  </a:schemeClr>
                </a:solidFill>
              </a:rPr>
              <a:t>    AKULA  PRASHANTHI SREE</a:t>
            </a:r>
          </a:p>
          <a:p>
            <a:pPr algn="just"/>
            <a:r>
              <a:rPr lang="en-US" sz="2800" dirty="0">
                <a:solidFill>
                  <a:schemeClr val="accent1">
                    <a:lumMod val="50000"/>
                  </a:schemeClr>
                </a:solidFill>
              </a:rPr>
              <a:t> </a:t>
            </a:r>
            <a:r>
              <a:rPr lang="en-US" sz="2800" dirty="0" smtClean="0">
                <a:solidFill>
                  <a:schemeClr val="accent1">
                    <a:lumMod val="50000"/>
                  </a:schemeClr>
                </a:solidFill>
              </a:rPr>
              <a:t>   GUTTA  SRUTHI </a:t>
            </a:r>
          </a:p>
          <a:p>
            <a:pPr algn="just"/>
            <a:r>
              <a:rPr lang="en-US" sz="2800" dirty="0">
                <a:solidFill>
                  <a:schemeClr val="accent1">
                    <a:lumMod val="50000"/>
                  </a:schemeClr>
                </a:solidFill>
              </a:rPr>
              <a:t> </a:t>
            </a:r>
            <a:r>
              <a:rPr lang="en-US" sz="2800" dirty="0" smtClean="0">
                <a:solidFill>
                  <a:schemeClr val="accent1">
                    <a:lumMod val="50000"/>
                  </a:schemeClr>
                </a:solidFill>
              </a:rPr>
              <a:t>   N REVATHI</a:t>
            </a:r>
          </a:p>
          <a:p>
            <a:r>
              <a:rPr lang="en-US" sz="2800" dirty="0">
                <a:solidFill>
                  <a:schemeClr val="accent1">
                    <a:lumMod val="50000"/>
                  </a:schemeClr>
                </a:solidFill>
              </a:rPr>
              <a:t> </a:t>
            </a:r>
            <a:r>
              <a:rPr lang="en-US" sz="2800" dirty="0" smtClean="0">
                <a:solidFill>
                  <a:schemeClr val="accent1">
                    <a:lumMod val="50000"/>
                  </a:schemeClr>
                </a:solidFill>
              </a:rPr>
              <a:t>  </a:t>
            </a:r>
            <a:endParaRPr lang="en-US" sz="2800" dirty="0">
              <a:solidFill>
                <a:schemeClr val="accent1">
                  <a:lumMod val="50000"/>
                </a:schemeClr>
              </a:solidFill>
            </a:endParaRPr>
          </a:p>
        </p:txBody>
      </p:sp>
    </p:spTree>
    <p:extLst>
      <p:ext uri="{BB962C8B-B14F-4D97-AF65-F5344CB8AC3E}">
        <p14:creationId xmlns:p14="http://schemas.microsoft.com/office/powerpoint/2010/main" val="273144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6400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19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80040" y="592931"/>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SUPPLY</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13" y="4572000"/>
            <a:ext cx="2389187"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451095"/>
            <a:ext cx="2389187"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167606" y="4775874"/>
            <a:ext cx="1676400" cy="646331"/>
          </a:xfrm>
          <a:prstGeom prst="rect">
            <a:avLst/>
          </a:prstGeom>
          <a:noFill/>
        </p:spPr>
        <p:txBody>
          <a:bodyPr wrap="square" rtlCol="0">
            <a:spAutoFit/>
          </a:bodyPr>
          <a:lstStyle/>
          <a:p>
            <a:r>
              <a:rPr lang="en-US" dirty="0" smtClean="0">
                <a:solidFill>
                  <a:schemeClr val="bg1"/>
                </a:solidFill>
              </a:rPr>
              <a:t>FLEX SENSOR</a:t>
            </a:r>
            <a:endParaRPr lang="en-US" dirty="0">
              <a:solidFill>
                <a:schemeClr val="bg1"/>
              </a:solidFill>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637" y="1659730"/>
            <a:ext cx="1481137" cy="285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851419" y="2901433"/>
            <a:ext cx="1481137" cy="369332"/>
          </a:xfrm>
          <a:prstGeom prst="rect">
            <a:avLst/>
          </a:prstGeom>
          <a:noFill/>
        </p:spPr>
        <p:txBody>
          <a:bodyPr wrap="square" rtlCol="0">
            <a:spAutoFit/>
          </a:bodyPr>
          <a:lstStyle/>
          <a:p>
            <a:r>
              <a:rPr lang="en-US" dirty="0" smtClean="0">
                <a:solidFill>
                  <a:schemeClr val="bg1"/>
                </a:solidFill>
              </a:rPr>
              <a:t>ATMEGA32</a:t>
            </a:r>
            <a:endParaRPr lang="en-US" dirty="0">
              <a:solidFill>
                <a:schemeClr val="bg1"/>
              </a:solidFill>
            </a:endParaRPr>
          </a:p>
        </p:txBody>
      </p:sp>
      <p:sp>
        <p:nvSpPr>
          <p:cNvPr id="12" name="TextBox 11"/>
          <p:cNvSpPr txBox="1"/>
          <p:nvPr/>
        </p:nvSpPr>
        <p:spPr>
          <a:xfrm>
            <a:off x="7167345" y="2814262"/>
            <a:ext cx="1160895" cy="369332"/>
          </a:xfrm>
          <a:prstGeom prst="rect">
            <a:avLst/>
          </a:prstGeom>
          <a:noFill/>
        </p:spPr>
        <p:txBody>
          <a:bodyPr wrap="none" rtlCol="0">
            <a:spAutoFit/>
          </a:bodyPr>
          <a:lstStyle/>
          <a:p>
            <a:r>
              <a:rPr lang="en-US" dirty="0" smtClean="0">
                <a:solidFill>
                  <a:schemeClr val="bg1"/>
                </a:solidFill>
              </a:rPr>
              <a:t>LCD 16*2</a:t>
            </a:r>
            <a:endParaRPr lang="en-US" dirty="0">
              <a:solidFill>
                <a:schemeClr val="bg1"/>
              </a:solidFill>
            </a:endParaRPr>
          </a:p>
        </p:txBody>
      </p:sp>
      <p:sp>
        <p:nvSpPr>
          <p:cNvPr id="5120" name="Bent-Up Arrow 5119"/>
          <p:cNvSpPr/>
          <p:nvPr/>
        </p:nvSpPr>
        <p:spPr>
          <a:xfrm rot="5400000">
            <a:off x="2536213" y="1940576"/>
            <a:ext cx="850392" cy="7315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3581400" y="4669631"/>
            <a:ext cx="7747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1" name="Right Arrow 5120"/>
          <p:cNvSpPr/>
          <p:nvPr/>
        </p:nvSpPr>
        <p:spPr>
          <a:xfrm>
            <a:off x="5486400" y="2731533"/>
            <a:ext cx="838200" cy="4600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6" name="Rectangle 5125"/>
          <p:cNvSpPr/>
          <p:nvPr/>
        </p:nvSpPr>
        <p:spPr>
          <a:xfrm>
            <a:off x="6732587" y="4733130"/>
            <a:ext cx="2209800" cy="975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BUZZER</a:t>
            </a:r>
            <a:endParaRPr lang="en-US" dirty="0"/>
          </a:p>
        </p:txBody>
      </p:sp>
      <p:sp>
        <p:nvSpPr>
          <p:cNvPr id="5127" name="Down Arrow 5126"/>
          <p:cNvSpPr/>
          <p:nvPr/>
        </p:nvSpPr>
        <p:spPr>
          <a:xfrm>
            <a:off x="7543800" y="37338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3987" y="6038055"/>
            <a:ext cx="24384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276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0040" y="592931"/>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SUPPLY</a:t>
            </a:r>
            <a:endParaRPr lang="en-US" dirty="0"/>
          </a:p>
        </p:txBody>
      </p:sp>
      <p:sp>
        <p:nvSpPr>
          <p:cNvPr id="5" name="Bent-Up Arrow 4"/>
          <p:cNvSpPr/>
          <p:nvPr/>
        </p:nvSpPr>
        <p:spPr>
          <a:xfrm rot="5400000">
            <a:off x="2536213" y="1940576"/>
            <a:ext cx="850392" cy="7315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64" y="4537362"/>
            <a:ext cx="2389187"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17475" y="4901177"/>
            <a:ext cx="1430200" cy="369332"/>
          </a:xfrm>
          <a:prstGeom prst="rect">
            <a:avLst/>
          </a:prstGeom>
          <a:noFill/>
        </p:spPr>
        <p:txBody>
          <a:bodyPr wrap="none" rtlCol="0">
            <a:spAutoFit/>
          </a:bodyPr>
          <a:lstStyle/>
          <a:p>
            <a:r>
              <a:rPr lang="en-US" dirty="0" smtClean="0"/>
              <a:t>Flex sensors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126331"/>
            <a:ext cx="1481137" cy="285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075232" y="2306336"/>
            <a:ext cx="1181734" cy="923330"/>
          </a:xfrm>
          <a:prstGeom prst="rect">
            <a:avLst/>
          </a:prstGeom>
        </p:spPr>
        <p:txBody>
          <a:bodyPr wrap="none">
            <a:spAutoFit/>
          </a:bodyPr>
          <a:lstStyle/>
          <a:p>
            <a:r>
              <a:rPr lang="en-US" dirty="0" smtClean="0">
                <a:solidFill>
                  <a:schemeClr val="bg1"/>
                </a:solidFill>
              </a:rPr>
              <a:t>ARDUINO </a:t>
            </a:r>
          </a:p>
          <a:p>
            <a:r>
              <a:rPr lang="en-US" dirty="0" smtClean="0">
                <a:solidFill>
                  <a:schemeClr val="bg1"/>
                </a:solidFill>
              </a:rPr>
              <a:t>UNO OR </a:t>
            </a:r>
          </a:p>
          <a:p>
            <a:r>
              <a:rPr lang="en-US" dirty="0" smtClean="0">
                <a:solidFill>
                  <a:schemeClr val="bg1"/>
                </a:solidFill>
              </a:rPr>
              <a:t>ESP32</a:t>
            </a:r>
            <a:endParaRPr lang="en-US" dirty="0">
              <a:solidFill>
                <a:schemeClr val="bg1"/>
              </a:solidFill>
            </a:endParaRPr>
          </a:p>
        </p:txBody>
      </p:sp>
      <p:sp>
        <p:nvSpPr>
          <p:cNvPr id="10" name="Right Arrow 9"/>
          <p:cNvSpPr/>
          <p:nvPr/>
        </p:nvSpPr>
        <p:spPr>
          <a:xfrm>
            <a:off x="5493327" y="2260960"/>
            <a:ext cx="838200" cy="4600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346" y="2078561"/>
            <a:ext cx="2389187"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7315200" y="2392279"/>
            <a:ext cx="1099981" cy="369332"/>
          </a:xfrm>
          <a:prstGeom prst="rect">
            <a:avLst/>
          </a:prstGeom>
        </p:spPr>
        <p:txBody>
          <a:bodyPr wrap="none">
            <a:spAutoFit/>
          </a:bodyPr>
          <a:lstStyle/>
          <a:p>
            <a:r>
              <a:rPr lang="en-US" dirty="0">
                <a:solidFill>
                  <a:schemeClr val="bg1"/>
                </a:solidFill>
              </a:rPr>
              <a:t>LCD 16*2</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0300" y="4165658"/>
            <a:ext cx="9017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1637" y="4773621"/>
            <a:ext cx="2232025"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Down Arrow 14"/>
          <p:cNvSpPr/>
          <p:nvPr/>
        </p:nvSpPr>
        <p:spPr>
          <a:xfrm>
            <a:off x="7467239" y="3559968"/>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84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658091" y="2189018"/>
            <a:ext cx="8001000" cy="3810000"/>
          </a:xfrm>
        </p:spPr>
        <p:txBody>
          <a:bodyPr>
            <a:normAutofit/>
          </a:bodyPr>
          <a:lstStyle/>
          <a:p>
            <a:pPr algn="just"/>
            <a:r>
              <a:rPr lang="en-US" b="1" dirty="0">
                <a:ln w="10541" cmpd="sng">
                  <a:solidFill>
                    <a:schemeClr val="accent1">
                      <a:shade val="88000"/>
                      <a:satMod val="110000"/>
                    </a:schemeClr>
                  </a:solidFill>
                  <a:prstDash val="solid"/>
                </a:ln>
                <a:solidFill>
                  <a:schemeClr val="accent6">
                    <a:lumMod val="75000"/>
                  </a:schemeClr>
                </a:solidFill>
              </a:rPr>
              <a:t>Smart Hand Gloves help disable people to live with normal people. As dumb person cannot speak then this smart gloves helps him to convert his hand gesture into text </a:t>
            </a:r>
            <a:r>
              <a:rPr lang="en-US" b="1" dirty="0" smtClean="0">
                <a:ln w="10541" cmpd="sng">
                  <a:solidFill>
                    <a:schemeClr val="accent1">
                      <a:shade val="88000"/>
                      <a:satMod val="110000"/>
                    </a:schemeClr>
                  </a:solidFill>
                  <a:prstDash val="solid"/>
                </a:ln>
                <a:solidFill>
                  <a:schemeClr val="accent6">
                    <a:lumMod val="75000"/>
                  </a:schemeClr>
                </a:solidFill>
              </a:rPr>
              <a:t>. </a:t>
            </a:r>
            <a:r>
              <a:rPr lang="en-US" b="1" dirty="0">
                <a:ln w="10541" cmpd="sng">
                  <a:solidFill>
                    <a:schemeClr val="accent1">
                      <a:shade val="88000"/>
                      <a:satMod val="110000"/>
                    </a:schemeClr>
                  </a:solidFill>
                  <a:prstDash val="solid"/>
                </a:ln>
                <a:solidFill>
                  <a:schemeClr val="accent6">
                    <a:lumMod val="75000"/>
                  </a:schemeClr>
                </a:solidFill>
              </a:rPr>
              <a:t>This also help normal person to understand what he is trying say and reply accordingly. This Smart Gloves </a:t>
            </a:r>
            <a:r>
              <a:rPr lang="en-US" b="1" dirty="0" smtClean="0">
                <a:ln w="10541" cmpd="sng">
                  <a:solidFill>
                    <a:schemeClr val="accent1">
                      <a:shade val="88000"/>
                      <a:satMod val="110000"/>
                    </a:schemeClr>
                  </a:solidFill>
                  <a:prstDash val="solid"/>
                </a:ln>
                <a:solidFill>
                  <a:schemeClr val="accent6">
                    <a:lumMod val="75000"/>
                  </a:schemeClr>
                </a:solidFill>
              </a:rPr>
              <a:t>helps the person to live independent . </a:t>
            </a:r>
            <a:r>
              <a:rPr lang="en-US" b="1" dirty="0">
                <a:ln w="10541" cmpd="sng">
                  <a:solidFill>
                    <a:schemeClr val="accent1">
                      <a:shade val="88000"/>
                      <a:satMod val="110000"/>
                    </a:schemeClr>
                  </a:solidFill>
                  <a:prstDash val="solid"/>
                </a:ln>
                <a:solidFill>
                  <a:schemeClr val="accent6">
                    <a:lumMod val="75000"/>
                  </a:schemeClr>
                </a:solidFill>
              </a:rPr>
              <a:t>The main objective of the implemented project is to develop a reliable, easy to use, light weight smart hand gloves </a:t>
            </a:r>
            <a:r>
              <a:rPr lang="en-US" b="1" dirty="0" smtClean="0">
                <a:ln w="10541" cmpd="sng">
                  <a:solidFill>
                    <a:schemeClr val="accent1">
                      <a:shade val="88000"/>
                      <a:satMod val="110000"/>
                    </a:schemeClr>
                  </a:solidFill>
                  <a:prstDash val="solid"/>
                </a:ln>
                <a:solidFill>
                  <a:schemeClr val="accent6">
                    <a:lumMod val="75000"/>
                  </a:schemeClr>
                </a:solidFill>
              </a:rPr>
              <a:t>system</a:t>
            </a:r>
            <a:r>
              <a:rPr lang="en-US" dirty="0" smtClean="0">
                <a:solidFill>
                  <a:schemeClr val="accent6">
                    <a:lumMod val="75000"/>
                  </a:schemeClr>
                </a:solidFill>
              </a:rPr>
              <a:t>.</a:t>
            </a:r>
            <a:endParaRPr lang="en-US" dirty="0">
              <a:solidFill>
                <a:schemeClr val="accent6">
                  <a:lumMod val="7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5999018"/>
            <a:ext cx="24384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58091" y="990600"/>
            <a:ext cx="2329484" cy="369332"/>
          </a:xfrm>
          <a:prstGeom prst="rect">
            <a:avLst/>
          </a:prstGeom>
          <a:noFill/>
        </p:spPr>
        <p:txBody>
          <a:bodyPr wrap="none" rtlCol="0">
            <a:spAutoFit/>
          </a:bodyPr>
          <a:lstStyle/>
          <a:p>
            <a:pPr algn="just"/>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MUTE PROVISION</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122597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57200"/>
            <a:ext cx="3921711" cy="762000"/>
          </a:xfrm>
        </p:spPr>
        <p:txBody>
          <a:bodyPr/>
          <a:lstStyle/>
          <a:p>
            <a:pPr marL="0" indent="0">
              <a:buNone/>
            </a:pPr>
            <a:r>
              <a:rPr lang="en-US" sz="3600" dirty="0" smtClean="0"/>
              <a:t>COMPONENTS</a:t>
            </a:r>
            <a:endParaRPr lang="en-US" sz="3600" dirty="0"/>
          </a:p>
        </p:txBody>
      </p:sp>
      <p:sp>
        <p:nvSpPr>
          <p:cNvPr id="4" name="TextBox 3"/>
          <p:cNvSpPr txBox="1"/>
          <p:nvPr/>
        </p:nvSpPr>
        <p:spPr>
          <a:xfrm>
            <a:off x="2514600" y="1752600"/>
            <a:ext cx="4114800" cy="4524315"/>
          </a:xfrm>
          <a:prstGeom prst="rect">
            <a:avLst/>
          </a:prstGeom>
          <a:noFill/>
        </p:spPr>
        <p:txBody>
          <a:bodyPr wrap="square" rtlCol="0">
            <a:spAutoFit/>
          </a:bodyPr>
          <a:lstStyle/>
          <a:p>
            <a:pPr marL="571500" indent="-571500" algn="just">
              <a:buFont typeface="Wingdings" pitchFamily="2" charset="2"/>
              <a:buChar char="q"/>
            </a:pPr>
            <a:r>
              <a:rPr lang="en-US" sz="3600" b="1" spc="50" dirty="0" smtClean="0">
                <a:ln w="13500">
                  <a:solidFill>
                    <a:schemeClr val="accent1">
                      <a:shade val="2500"/>
                      <a:alpha val="6500"/>
                    </a:schemeClr>
                  </a:solidFill>
                  <a:prstDash val="solid"/>
                </a:ln>
                <a:solidFill>
                  <a:schemeClr val="accent6">
                    <a:lumMod val="75000"/>
                    <a:alpha val="95000"/>
                  </a:schemeClr>
                </a:solidFill>
                <a:effectLst>
                  <a:innerShdw blurRad="50900" dist="38500" dir="13500000">
                    <a:srgbClr val="000000">
                      <a:alpha val="60000"/>
                    </a:srgbClr>
                  </a:innerShdw>
                </a:effectLst>
              </a:rPr>
              <a:t>POWER SUPPLY </a:t>
            </a:r>
          </a:p>
          <a:p>
            <a:pPr marL="571500" indent="-571500" algn="just">
              <a:buFont typeface="Wingdings" pitchFamily="2" charset="2"/>
              <a:buChar char="q"/>
            </a:pPr>
            <a:r>
              <a:rPr lang="en-US" sz="3600" b="1" spc="50" dirty="0" smtClean="0">
                <a:ln w="13500">
                  <a:solidFill>
                    <a:schemeClr val="accent1">
                      <a:shade val="2500"/>
                      <a:alpha val="6500"/>
                    </a:schemeClr>
                  </a:solidFill>
                  <a:prstDash val="solid"/>
                </a:ln>
                <a:solidFill>
                  <a:schemeClr val="accent6">
                    <a:lumMod val="75000"/>
                    <a:alpha val="95000"/>
                  </a:schemeClr>
                </a:solidFill>
                <a:effectLst>
                  <a:innerShdw blurRad="50900" dist="38500" dir="13500000">
                    <a:srgbClr val="000000">
                      <a:alpha val="60000"/>
                    </a:srgbClr>
                  </a:innerShdw>
                </a:effectLst>
              </a:rPr>
              <a:t>FLEX SENSOR </a:t>
            </a:r>
          </a:p>
          <a:p>
            <a:pPr marL="571500" indent="-571500" algn="just">
              <a:buFont typeface="Wingdings" pitchFamily="2" charset="2"/>
              <a:buChar char="q"/>
            </a:pPr>
            <a:r>
              <a:rPr lang="en-US" sz="3600" b="1" spc="50" dirty="0" smtClean="0">
                <a:ln w="13500">
                  <a:solidFill>
                    <a:schemeClr val="accent1">
                      <a:shade val="2500"/>
                      <a:alpha val="6500"/>
                    </a:schemeClr>
                  </a:solidFill>
                  <a:prstDash val="solid"/>
                </a:ln>
                <a:solidFill>
                  <a:schemeClr val="accent6">
                    <a:lumMod val="75000"/>
                    <a:alpha val="95000"/>
                  </a:schemeClr>
                </a:solidFill>
                <a:effectLst>
                  <a:innerShdw blurRad="50900" dist="38500" dir="13500000">
                    <a:srgbClr val="000000">
                      <a:alpha val="60000"/>
                    </a:srgbClr>
                  </a:innerShdw>
                </a:effectLst>
              </a:rPr>
              <a:t>Atmega32 or </a:t>
            </a:r>
          </a:p>
          <a:p>
            <a:pPr marL="571500" indent="-571500" algn="just">
              <a:buFont typeface="Wingdings" pitchFamily="2" charset="2"/>
              <a:buChar char="q"/>
            </a:pPr>
            <a:r>
              <a:rPr lang="en-US" sz="3600" b="1" spc="50" dirty="0" err="1" smtClean="0">
                <a:ln w="13500">
                  <a:solidFill>
                    <a:schemeClr val="accent1">
                      <a:shade val="2500"/>
                      <a:alpha val="6500"/>
                    </a:schemeClr>
                  </a:solidFill>
                  <a:prstDash val="solid"/>
                </a:ln>
                <a:solidFill>
                  <a:schemeClr val="accent6">
                    <a:lumMod val="75000"/>
                    <a:alpha val="95000"/>
                  </a:schemeClr>
                </a:solidFill>
                <a:effectLst>
                  <a:innerShdw blurRad="50900" dist="38500" dir="13500000">
                    <a:srgbClr val="000000">
                      <a:alpha val="60000"/>
                    </a:srgbClr>
                  </a:innerShdw>
                </a:effectLst>
              </a:rPr>
              <a:t>Ardiuno</a:t>
            </a:r>
            <a:r>
              <a:rPr lang="en-US" sz="3600" b="1" spc="50" dirty="0" smtClean="0">
                <a:ln w="13500">
                  <a:solidFill>
                    <a:schemeClr val="accent1">
                      <a:shade val="2500"/>
                      <a:alpha val="6500"/>
                    </a:schemeClr>
                  </a:solidFill>
                  <a:prstDash val="solid"/>
                </a:ln>
                <a:solidFill>
                  <a:schemeClr val="accent6">
                    <a:lumMod val="75000"/>
                    <a:alpha val="95000"/>
                  </a:schemeClr>
                </a:solidFill>
                <a:effectLst>
                  <a:innerShdw blurRad="50900" dist="38500" dir="13500000">
                    <a:srgbClr val="000000">
                      <a:alpha val="60000"/>
                    </a:srgbClr>
                  </a:innerShdw>
                </a:effectLst>
              </a:rPr>
              <a:t> un0</a:t>
            </a:r>
          </a:p>
          <a:p>
            <a:pPr marL="571500" indent="-571500" algn="just">
              <a:buFont typeface="Wingdings" pitchFamily="2" charset="2"/>
              <a:buChar char="q"/>
            </a:pPr>
            <a:r>
              <a:rPr lang="en-US" sz="3600" b="1" spc="50" dirty="0" smtClean="0">
                <a:ln w="13500">
                  <a:solidFill>
                    <a:schemeClr val="accent1">
                      <a:shade val="2500"/>
                      <a:alpha val="6500"/>
                    </a:schemeClr>
                  </a:solidFill>
                  <a:prstDash val="solid"/>
                </a:ln>
                <a:solidFill>
                  <a:schemeClr val="accent6">
                    <a:lumMod val="75000"/>
                    <a:alpha val="95000"/>
                  </a:schemeClr>
                </a:solidFill>
                <a:effectLst>
                  <a:innerShdw blurRad="50900" dist="38500" dir="13500000">
                    <a:srgbClr val="000000">
                      <a:alpha val="60000"/>
                    </a:srgbClr>
                  </a:innerShdw>
                </a:effectLst>
              </a:rPr>
              <a:t>LCD</a:t>
            </a:r>
          </a:p>
          <a:p>
            <a:pPr marL="571500" indent="-571500" algn="just">
              <a:buFont typeface="Wingdings" pitchFamily="2" charset="2"/>
              <a:buChar char="q"/>
            </a:pPr>
            <a:r>
              <a:rPr lang="en-US" sz="3600" b="1" spc="50" dirty="0" smtClean="0">
                <a:ln w="13500">
                  <a:solidFill>
                    <a:schemeClr val="accent1">
                      <a:shade val="2500"/>
                      <a:alpha val="6500"/>
                    </a:schemeClr>
                  </a:solidFill>
                  <a:prstDash val="solid"/>
                </a:ln>
                <a:solidFill>
                  <a:schemeClr val="accent6">
                    <a:lumMod val="75000"/>
                    <a:alpha val="95000"/>
                  </a:schemeClr>
                </a:solidFill>
                <a:effectLst>
                  <a:innerShdw blurRad="50900" dist="38500" dir="13500000">
                    <a:srgbClr val="000000">
                      <a:alpha val="60000"/>
                    </a:srgbClr>
                  </a:innerShdw>
                </a:effectLst>
              </a:rPr>
              <a:t>Bread Board</a:t>
            </a:r>
          </a:p>
          <a:p>
            <a:endParaRPr lang="en-US" sz="3600" dirty="0" smtClean="0">
              <a:solidFill>
                <a:schemeClr val="accent6">
                  <a:lumMod val="75000"/>
                </a:schemeClr>
              </a:solidFill>
            </a:endParaRPr>
          </a:p>
          <a:p>
            <a:endParaRPr lang="en-US" dirty="0" smtClean="0">
              <a:solidFill>
                <a:schemeClr val="accent6">
                  <a:lumMod val="75000"/>
                </a:schemeClr>
              </a:solidFill>
            </a:endParaRPr>
          </a:p>
          <a:p>
            <a:endParaRPr lang="en-US" dirty="0">
              <a:solidFill>
                <a:schemeClr val="accent6">
                  <a:lumMod val="75000"/>
                </a:schemeClr>
              </a:solidFill>
            </a:endParaRPr>
          </a:p>
        </p:txBody>
      </p:sp>
    </p:spTree>
    <p:extLst>
      <p:ext uri="{BB962C8B-B14F-4D97-AF65-F5344CB8AC3E}">
        <p14:creationId xmlns:p14="http://schemas.microsoft.com/office/powerpoint/2010/main" val="279680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762000" y="1371600"/>
            <a:ext cx="7772400" cy="4267200"/>
          </a:xfrm>
        </p:spPr>
        <p:txBody>
          <a:bodyPr>
            <a:normAutofit/>
          </a:bodyPr>
          <a:lstStyle/>
          <a:p>
            <a:pPr algn="just"/>
            <a:r>
              <a:rPr lang="en-US" sz="2000" b="1" dirty="0" smtClean="0">
                <a:ln w="10541" cmpd="sng">
                  <a:solidFill>
                    <a:schemeClr val="accent1">
                      <a:shade val="88000"/>
                      <a:satMod val="110000"/>
                    </a:schemeClr>
                  </a:solidFill>
                  <a:prstDash val="solid"/>
                </a:ln>
                <a:solidFill>
                  <a:schemeClr val="accent6">
                    <a:lumMod val="75000"/>
                  </a:schemeClr>
                </a:solidFill>
              </a:rPr>
              <a:t> </a:t>
            </a:r>
            <a:r>
              <a:rPr lang="en-US" sz="2000" b="1" dirty="0">
                <a:ln w="10541" cmpd="sng">
                  <a:solidFill>
                    <a:schemeClr val="accent1">
                      <a:shade val="88000"/>
                      <a:satMod val="110000"/>
                    </a:schemeClr>
                  </a:solidFill>
                  <a:prstDash val="solid"/>
                </a:ln>
                <a:solidFill>
                  <a:schemeClr val="accent6">
                    <a:lumMod val="75000"/>
                  </a:schemeClr>
                </a:solidFill>
              </a:rPr>
              <a:t>Flex Sensor plays the major role. The glove is fitted with flex sensors along the length of each finger and the thumb. The flex sensors give output in the form of voltage variation that varies with degree of bend. This flex sensor output is given to the ADC channels of microcontroller. It processes the signals and perform analog to digital signal conversion. Further the processed data is sent in a wireless manner to the receiver section. In this section the gesture is recognized and the corresponding output is displayed on </a:t>
            </a:r>
            <a:r>
              <a:rPr lang="en-US" sz="2000" b="1" dirty="0" smtClean="0">
                <a:ln w="10541" cmpd="sng">
                  <a:solidFill>
                    <a:schemeClr val="accent1">
                      <a:shade val="88000"/>
                      <a:satMod val="110000"/>
                    </a:schemeClr>
                  </a:solidFill>
                  <a:prstDash val="solid"/>
                </a:ln>
                <a:solidFill>
                  <a:schemeClr val="accent6">
                    <a:lumMod val="75000"/>
                  </a:schemeClr>
                </a:solidFill>
              </a:rPr>
              <a:t>LCD . This </a:t>
            </a:r>
            <a:r>
              <a:rPr lang="en-US" sz="2000" b="1" dirty="0">
                <a:ln w="10541" cmpd="sng">
                  <a:solidFill>
                    <a:schemeClr val="accent1">
                      <a:shade val="88000"/>
                      <a:satMod val="110000"/>
                    </a:schemeClr>
                  </a:solidFill>
                  <a:prstDash val="solid"/>
                </a:ln>
                <a:solidFill>
                  <a:schemeClr val="accent6">
                    <a:lumMod val="75000"/>
                  </a:schemeClr>
                </a:solidFill>
              </a:rPr>
              <a:t>project, the barrier faced by these people in communicating with the society can be reduced to a great </a:t>
            </a:r>
            <a:r>
              <a:rPr lang="en-US" sz="2000" b="1" dirty="0" smtClean="0">
                <a:ln w="10541" cmpd="sng">
                  <a:solidFill>
                    <a:schemeClr val="accent1">
                      <a:shade val="88000"/>
                      <a:satMod val="110000"/>
                    </a:schemeClr>
                  </a:solidFill>
                  <a:prstDash val="solid"/>
                </a:ln>
                <a:solidFill>
                  <a:schemeClr val="accent6">
                    <a:lumMod val="75000"/>
                  </a:schemeClr>
                </a:solidFill>
              </a:rPr>
              <a:t>extent.</a:t>
            </a:r>
            <a:endParaRPr lang="en-US" sz="2000" b="1" dirty="0">
              <a:ln w="10541" cmpd="sng">
                <a:solidFill>
                  <a:schemeClr val="accent1">
                    <a:shade val="88000"/>
                    <a:satMod val="110000"/>
                  </a:schemeClr>
                </a:solidFill>
                <a:prstDash val="solid"/>
              </a:ln>
              <a:solidFill>
                <a:schemeClr val="accent6">
                  <a:lumMod val="75000"/>
                </a:scheme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6019800"/>
            <a:ext cx="24384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95600" y="457200"/>
            <a:ext cx="3177473" cy="646331"/>
          </a:xfrm>
          <a:prstGeom prst="rect">
            <a:avLst/>
          </a:prstGeom>
          <a:noFill/>
        </p:spPr>
        <p:txBody>
          <a:bodyPr wrap="none" rtlCol="0">
            <a:spAutoFit/>
          </a:bodyPr>
          <a:lstStyle/>
          <a:p>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FLEX  SENSOR</a:t>
            </a:r>
            <a:endPar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91183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19200"/>
            <a:ext cx="5948706" cy="44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285473"/>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494</TotalTime>
  <Words>291</Words>
  <Application>Microsoft Office PowerPoint</Application>
  <PresentationFormat>On-screen Show (4:3)</PresentationFormat>
  <Paragraphs>35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Slipstream</vt:lpstr>
      <vt:lpstr>PowerPoint Presentation</vt:lpstr>
      <vt:lpstr>PowerPoint Presentation</vt:lpstr>
      <vt:lpstr>PowerPoint Presentation</vt:lpstr>
      <vt:lpstr>PowerPoint Presentation</vt:lpstr>
      <vt:lpstr>PowerPoint Presentation</vt:lpstr>
      <vt:lpstr>PowerPoint Presentation</vt:lpstr>
      <vt:lpstr>COMPONENTS</vt:lpstr>
      <vt:lpstr>PowerPoint Presentation</vt:lpstr>
      <vt:lpstr>PowerPoint Presentation</vt:lpstr>
      <vt:lpstr>BUZZER</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25</cp:revision>
  <dcterms:created xsi:type="dcterms:W3CDTF">2019-06-19T06:02:52Z</dcterms:created>
  <dcterms:modified xsi:type="dcterms:W3CDTF">2019-06-21T07:28:32Z</dcterms:modified>
</cp:coreProperties>
</file>