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Lato" panose="020B0604020202020204" charset="0"/>
      <p:regular r:id="rId25"/>
      <p:bold r:id="rId26"/>
      <p:italic r:id="rId27"/>
      <p:boldItalic r:id="rId28"/>
    </p:embeddedFont>
    <p:embeddedFont>
      <p:font typeface="Montserrat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6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c0b1807f7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c0b1807f7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c133b479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c133b479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c0b1807f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c0b1807f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c133b479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c133b479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c0b1807f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c0b1807f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c0b1807f7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c0b1807f7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c0b1807f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c0b1807f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c199d5fe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c199d5fe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c11e6e23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c11e6e23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c0b1807f7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c0b1807f7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c0b1807f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c0b1807f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c0b1807f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c0b1807f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c0b1807f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c0b1807f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c0b1807f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c0b1807f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c0b1807f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c0b1807f7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c0b1807f7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c0b1807f7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c0b1807f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c0b1807f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Calibri"/>
                <a:ea typeface="Calibri"/>
                <a:cs typeface="Calibri"/>
                <a:sym typeface="Calibri"/>
              </a:rPr>
              <a:t>SMART                           IRRIGATION   SYSTEM</a:t>
            </a:r>
            <a:endParaRPr sz="7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1111600" y="4044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Block diagram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4226325" y="1447199"/>
            <a:ext cx="942000" cy="273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ESP32</a:t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714575" y="3480300"/>
            <a:ext cx="1178700" cy="62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MOISTURE SENSOR</a:t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1621564" y="2441699"/>
            <a:ext cx="1364700" cy="74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ULTRASONIC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</a:t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1832925" y="1566450"/>
            <a:ext cx="942000" cy="62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 SENSOR</a:t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6614325" y="2379750"/>
            <a:ext cx="1109400" cy="89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DC MOTOR</a:t>
            </a:r>
            <a:endParaRPr/>
          </a:p>
        </p:txBody>
      </p:sp>
      <p:cxnSp>
        <p:nvCxnSpPr>
          <p:cNvPr id="197" name="Google Shape;197;p22"/>
          <p:cNvCxnSpPr>
            <a:stCxn id="195" idx="3"/>
          </p:cNvCxnSpPr>
          <p:nvPr/>
        </p:nvCxnSpPr>
        <p:spPr>
          <a:xfrm>
            <a:off x="2774925" y="1880100"/>
            <a:ext cx="1451400" cy="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" name="Google Shape;198;p22"/>
          <p:cNvCxnSpPr>
            <a:stCxn id="194" idx="3"/>
            <a:endCxn id="192" idx="1"/>
          </p:cNvCxnSpPr>
          <p:nvPr/>
        </p:nvCxnSpPr>
        <p:spPr>
          <a:xfrm>
            <a:off x="2986264" y="2815799"/>
            <a:ext cx="124006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" name="Google Shape;199;p22"/>
          <p:cNvCxnSpPr>
            <a:stCxn id="193" idx="3"/>
          </p:cNvCxnSpPr>
          <p:nvPr/>
        </p:nvCxnSpPr>
        <p:spPr>
          <a:xfrm>
            <a:off x="2893275" y="3793950"/>
            <a:ext cx="1345500" cy="6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" name="Google Shape;200;p22"/>
          <p:cNvCxnSpPr/>
          <p:nvPr/>
        </p:nvCxnSpPr>
        <p:spPr>
          <a:xfrm>
            <a:off x="5183025" y="2815800"/>
            <a:ext cx="14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1" name="Google Shape;201;p22"/>
          <p:cNvSpPr/>
          <p:nvPr/>
        </p:nvSpPr>
        <p:spPr>
          <a:xfrm>
            <a:off x="4241025" y="247250"/>
            <a:ext cx="942000" cy="89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SUPPLY</a:t>
            </a:r>
            <a:endParaRPr/>
          </a:p>
        </p:txBody>
      </p:sp>
      <p:cxnSp>
        <p:nvCxnSpPr>
          <p:cNvPr id="202" name="Google Shape;202;p22"/>
          <p:cNvCxnSpPr>
            <a:stCxn id="201" idx="2"/>
            <a:endCxn id="192" idx="0"/>
          </p:cNvCxnSpPr>
          <p:nvPr/>
        </p:nvCxnSpPr>
        <p:spPr>
          <a:xfrm flipH="1">
            <a:off x="4697325" y="1139450"/>
            <a:ext cx="14700" cy="3077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E379A97-8208-4151-95C2-03246AA39CF9}"/>
              </a:ext>
            </a:extLst>
          </p:cNvPr>
          <p:cNvSpPr/>
          <p:nvPr/>
        </p:nvSpPr>
        <p:spPr>
          <a:xfrm>
            <a:off x="6771991" y="3558012"/>
            <a:ext cx="1378507" cy="549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PAGE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0F47B6-A8C9-456D-805E-F6DC0337A942}"/>
              </a:ext>
            </a:extLst>
          </p:cNvPr>
          <p:cNvSpPr/>
          <p:nvPr/>
        </p:nvSpPr>
        <p:spPr>
          <a:xfrm>
            <a:off x="6771992" y="1566450"/>
            <a:ext cx="1378508" cy="549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THINGSPEAK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42CD11-8B8D-48A6-9617-372272606BBA}"/>
              </a:ext>
            </a:extLst>
          </p:cNvPr>
          <p:cNvCxnSpPr>
            <a:endCxn id="3" idx="1"/>
          </p:cNvCxnSpPr>
          <p:nvPr/>
        </p:nvCxnSpPr>
        <p:spPr>
          <a:xfrm flipV="1">
            <a:off x="5183025" y="1841244"/>
            <a:ext cx="1588967" cy="3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1B8407-F506-44A8-AD0A-F73B7E6C243B}"/>
              </a:ext>
            </a:extLst>
          </p:cNvPr>
          <p:cNvCxnSpPr>
            <a:endCxn id="2" idx="1"/>
          </p:cNvCxnSpPr>
          <p:nvPr/>
        </p:nvCxnSpPr>
        <p:spPr>
          <a:xfrm flipV="1">
            <a:off x="5168325" y="3832806"/>
            <a:ext cx="1603666" cy="2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>
            <a:spLocks noGrp="1"/>
          </p:cNvSpPr>
          <p:nvPr>
            <p:ph type="title"/>
          </p:nvPr>
        </p:nvSpPr>
        <p:spPr>
          <a:xfrm>
            <a:off x="899475" y="272575"/>
            <a:ext cx="391470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Flow chart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5143550" y="272575"/>
            <a:ext cx="1003800" cy="5454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START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4046563" y="1065363"/>
            <a:ext cx="3148200" cy="62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 ULTRASONIC MOISTURE SENSOR VALUES </a:t>
            </a:r>
            <a:endParaRPr/>
          </a:p>
        </p:txBody>
      </p:sp>
      <p:sp>
        <p:nvSpPr>
          <p:cNvPr id="210" name="Google Shape;210;p23"/>
          <p:cNvSpPr/>
          <p:nvPr/>
        </p:nvSpPr>
        <p:spPr>
          <a:xfrm>
            <a:off x="4300700" y="2131775"/>
            <a:ext cx="2639925" cy="13881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SENSOR VALUES==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THRESHOLD VALUES</a:t>
            </a:r>
            <a:endParaRPr/>
          </a:p>
        </p:txBody>
      </p:sp>
      <p:sp>
        <p:nvSpPr>
          <p:cNvPr id="211" name="Google Shape;211;p23"/>
          <p:cNvSpPr/>
          <p:nvPr/>
        </p:nvSpPr>
        <p:spPr>
          <a:xfrm>
            <a:off x="3395950" y="3519900"/>
            <a:ext cx="1264200" cy="29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MOTOR ON</a:t>
            </a:r>
            <a:endParaRPr/>
          </a:p>
        </p:txBody>
      </p:sp>
      <p:sp>
        <p:nvSpPr>
          <p:cNvPr id="212" name="Google Shape;212;p23"/>
          <p:cNvSpPr/>
          <p:nvPr/>
        </p:nvSpPr>
        <p:spPr>
          <a:xfrm>
            <a:off x="6832750" y="3519900"/>
            <a:ext cx="1396800" cy="29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MOTOR OFF </a:t>
            </a:r>
            <a:endParaRPr/>
          </a:p>
        </p:txBody>
      </p:sp>
      <p:cxnSp>
        <p:nvCxnSpPr>
          <p:cNvPr id="213" name="Google Shape;213;p23"/>
          <p:cNvCxnSpPr>
            <a:stCxn id="208" idx="4"/>
            <a:endCxn id="209" idx="0"/>
          </p:cNvCxnSpPr>
          <p:nvPr/>
        </p:nvCxnSpPr>
        <p:spPr>
          <a:xfrm flipH="1">
            <a:off x="5620550" y="817975"/>
            <a:ext cx="24900" cy="24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4" name="Google Shape;214;p23"/>
          <p:cNvCxnSpPr>
            <a:stCxn id="209" idx="2"/>
            <a:endCxn id="210" idx="0"/>
          </p:cNvCxnSpPr>
          <p:nvPr/>
        </p:nvCxnSpPr>
        <p:spPr>
          <a:xfrm>
            <a:off x="5620663" y="1686063"/>
            <a:ext cx="0" cy="44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" name="Google Shape;215;p23"/>
          <p:cNvCxnSpPr>
            <a:stCxn id="210" idx="1"/>
            <a:endCxn id="211" idx="0"/>
          </p:cNvCxnSpPr>
          <p:nvPr/>
        </p:nvCxnSpPr>
        <p:spPr>
          <a:xfrm flipH="1">
            <a:off x="4028000" y="2825838"/>
            <a:ext cx="272700" cy="694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23"/>
          <p:cNvCxnSpPr>
            <a:stCxn id="210" idx="3"/>
            <a:endCxn id="212" idx="0"/>
          </p:cNvCxnSpPr>
          <p:nvPr/>
        </p:nvCxnSpPr>
        <p:spPr>
          <a:xfrm>
            <a:off x="6940625" y="2825838"/>
            <a:ext cx="590400" cy="694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23"/>
          <p:cNvCxnSpPr>
            <a:endCxn id="212" idx="0"/>
          </p:cNvCxnSpPr>
          <p:nvPr/>
        </p:nvCxnSpPr>
        <p:spPr>
          <a:xfrm flipH="1">
            <a:off x="7531150" y="2838300"/>
            <a:ext cx="4500" cy="68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" name="Google Shape;218;p23"/>
          <p:cNvCxnSpPr>
            <a:endCxn id="211" idx="0"/>
          </p:cNvCxnSpPr>
          <p:nvPr/>
        </p:nvCxnSpPr>
        <p:spPr>
          <a:xfrm flipH="1">
            <a:off x="4028050" y="2862900"/>
            <a:ext cx="12300" cy="65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9" name="Google Shape;219;p23"/>
          <p:cNvSpPr/>
          <p:nvPr/>
        </p:nvSpPr>
        <p:spPr>
          <a:xfrm>
            <a:off x="3668425" y="2497688"/>
            <a:ext cx="446400" cy="210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YES</a:t>
            </a:r>
            <a:endParaRPr sz="1000"/>
          </a:p>
        </p:txBody>
      </p:sp>
      <p:sp>
        <p:nvSpPr>
          <p:cNvPr id="220" name="Google Shape;220;p23"/>
          <p:cNvSpPr/>
          <p:nvPr/>
        </p:nvSpPr>
        <p:spPr>
          <a:xfrm>
            <a:off x="7415075" y="2571750"/>
            <a:ext cx="446400" cy="210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</a:t>
            </a:r>
            <a:endParaRPr sz="1000"/>
          </a:p>
        </p:txBody>
      </p:sp>
      <p:cxnSp>
        <p:nvCxnSpPr>
          <p:cNvPr id="221" name="Google Shape;221;p23"/>
          <p:cNvCxnSpPr>
            <a:stCxn id="212" idx="2"/>
          </p:cNvCxnSpPr>
          <p:nvPr/>
        </p:nvCxnSpPr>
        <p:spPr>
          <a:xfrm rot="5400000">
            <a:off x="5438800" y="2419050"/>
            <a:ext cx="693900" cy="34908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3"/>
          <p:cNvCxnSpPr/>
          <p:nvPr/>
        </p:nvCxnSpPr>
        <p:spPr>
          <a:xfrm rot="10800000" flipH="1">
            <a:off x="2813425" y="1958350"/>
            <a:ext cx="2825700" cy="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" name="Google Shape;223;p23"/>
          <p:cNvCxnSpPr>
            <a:stCxn id="211" idx="2"/>
          </p:cNvCxnSpPr>
          <p:nvPr/>
        </p:nvCxnSpPr>
        <p:spPr>
          <a:xfrm>
            <a:off x="4028050" y="3817500"/>
            <a:ext cx="24900" cy="69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23"/>
          <p:cNvCxnSpPr/>
          <p:nvPr/>
        </p:nvCxnSpPr>
        <p:spPr>
          <a:xfrm>
            <a:off x="2838225" y="1983025"/>
            <a:ext cx="37200" cy="254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23"/>
          <p:cNvCxnSpPr/>
          <p:nvPr/>
        </p:nvCxnSpPr>
        <p:spPr>
          <a:xfrm rot="10800000">
            <a:off x="2887725" y="4511400"/>
            <a:ext cx="117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>
            <a:spLocks noGrp="1"/>
          </p:cNvSpPr>
          <p:nvPr>
            <p:ph type="title"/>
          </p:nvPr>
        </p:nvSpPr>
        <p:spPr>
          <a:xfrm>
            <a:off x="1052550" y="3565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Hardware connection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24"/>
          <p:cNvPicPr preferRelativeResize="0"/>
          <p:nvPr/>
        </p:nvPicPr>
        <p:blipFill rotWithShape="1">
          <a:blip r:embed="rId3">
            <a:alphaModFix/>
          </a:blip>
          <a:srcRect l="-1049" t="10358" r="2049" b="4317"/>
          <a:stretch/>
        </p:blipFill>
        <p:spPr>
          <a:xfrm>
            <a:off x="1292900" y="1082100"/>
            <a:ext cx="6798550" cy="368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>
            <a:spLocks noGrp="1"/>
          </p:cNvSpPr>
          <p:nvPr>
            <p:ph type="title"/>
          </p:nvPr>
        </p:nvSpPr>
        <p:spPr>
          <a:xfrm>
            <a:off x="311700" y="74375"/>
            <a:ext cx="85206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Graphical representation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50" y="681575"/>
            <a:ext cx="3804950" cy="219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3650" y="681575"/>
            <a:ext cx="3998650" cy="226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5125" y="3095300"/>
            <a:ext cx="3395951" cy="18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Advantages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6"/>
          <p:cNvSpPr txBox="1">
            <a:spLocks noGrp="1"/>
          </p:cNvSpPr>
          <p:nvPr>
            <p:ph type="body" idx="1"/>
          </p:nvPr>
        </p:nvSpPr>
        <p:spPr>
          <a:xfrm>
            <a:off x="311700" y="124882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Increase in productivity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Reduced water consumption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No manpower required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Reduce soil erosion and nutrient leaching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Requires smaller water sources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Disadvantages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Complexity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Lesser employment of manual staff or unskilled workers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Equipment is costlier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Awareness of farmers of this technology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Smart irrigation system is feasible and cost effective for optimizing water resources for agricultural production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This irrigation system allows cultivation in places with water scarcity thereby improving sustainability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It proves that the use water can be diminished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                                                   Project by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Y Spandhana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A Shreya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T Sree Varsha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361000" y="2122225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                                            </a:t>
            </a: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 THANK YOU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Project objectives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 dirty="0">
                <a:latin typeface="Calibri"/>
                <a:ea typeface="Calibri"/>
                <a:cs typeface="Calibri"/>
                <a:sym typeface="Calibri"/>
              </a:rPr>
              <a:t>To save water and reduce human intervention in the agriculture field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 dirty="0">
                <a:latin typeface="Calibri"/>
                <a:ea typeface="Calibri"/>
                <a:cs typeface="Calibri"/>
                <a:sym typeface="Calibri"/>
              </a:rPr>
              <a:t>Continuously monitoring the status of sensors and provide signal for taking necessary action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 dirty="0">
                <a:latin typeface="Calibri"/>
                <a:ea typeface="Calibri"/>
                <a:cs typeface="Calibri"/>
                <a:sym typeface="Calibri"/>
              </a:rPr>
              <a:t>To get the output of soil water sensor and provide water to crop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>
                <a:latin typeface="Calibri"/>
                <a:ea typeface="Calibri"/>
                <a:cs typeface="Calibri"/>
                <a:sym typeface="Calibri"/>
              </a:rPr>
              <a:t>To observe other parameters for better yields</a:t>
            </a:r>
            <a:r>
              <a:rPr lang="en" sz="2200" dirty="0"/>
              <a:t> </a:t>
            </a:r>
            <a:endParaRPr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 dirty="0">
                <a:latin typeface="Calibri"/>
                <a:ea typeface="Calibri"/>
                <a:cs typeface="Calibri"/>
                <a:sym typeface="Calibri"/>
              </a:rPr>
              <a:t>Monsoon dependent indian agriculture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 dirty="0">
                <a:latin typeface="Calibri"/>
                <a:ea typeface="Calibri"/>
                <a:cs typeface="Calibri"/>
                <a:sym typeface="Calibri"/>
              </a:rPr>
              <a:t>Automatic irrigation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 dirty="0">
                <a:latin typeface="Calibri"/>
                <a:ea typeface="Calibri"/>
                <a:cs typeface="Calibri"/>
                <a:sym typeface="Calibri"/>
              </a:rPr>
              <a:t>Over irrigation and under irrigation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 dirty="0">
                <a:latin typeface="Calibri"/>
                <a:ea typeface="Calibri"/>
                <a:cs typeface="Calibri"/>
                <a:sym typeface="Calibri"/>
              </a:rPr>
              <a:t>Soil moisture,temperature, air humidity and water level in the soil are wirelessly transmitted using wireless technology for better production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1235525" y="3813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Components used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 dirty="0">
                <a:latin typeface="Calibri"/>
                <a:ea typeface="Calibri"/>
                <a:cs typeface="Calibri"/>
                <a:sym typeface="Calibri"/>
              </a:rPr>
              <a:t>Sensors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 dirty="0">
                <a:latin typeface="Calibri"/>
                <a:ea typeface="Calibri"/>
                <a:cs typeface="Calibri"/>
                <a:sym typeface="Calibri"/>
              </a:rPr>
              <a:t>ESP 32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 dirty="0">
                <a:latin typeface="Calibri"/>
                <a:ea typeface="Calibri"/>
                <a:cs typeface="Calibri"/>
                <a:sym typeface="Calibri"/>
              </a:rPr>
              <a:t>Motor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 dirty="0">
                <a:latin typeface="Calibri"/>
                <a:ea typeface="Calibri"/>
                <a:cs typeface="Calibri"/>
                <a:sym typeface="Calibri"/>
              </a:rPr>
              <a:t>Motor driver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 dirty="0">
                <a:latin typeface="Calibri"/>
                <a:ea typeface="Calibri"/>
                <a:cs typeface="Calibri"/>
                <a:sym typeface="Calibri"/>
              </a:rPr>
              <a:t>Jumper wires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Sensors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Calibri"/>
                <a:ea typeface="Calibri"/>
                <a:cs typeface="Calibri"/>
                <a:sym typeface="Calibri"/>
              </a:rPr>
              <a:t>For this project we require three sensors namely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 dirty="0">
                <a:latin typeface="Calibri"/>
                <a:ea typeface="Calibri"/>
                <a:cs typeface="Calibri"/>
                <a:sym typeface="Calibri"/>
              </a:rPr>
              <a:t>Moisture sensor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 dirty="0">
                <a:latin typeface="Calibri"/>
                <a:ea typeface="Calibri"/>
                <a:cs typeface="Calibri"/>
                <a:sym typeface="Calibri"/>
              </a:rPr>
              <a:t>Ultrasonic sensor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 dirty="0">
                <a:latin typeface="Calibri"/>
                <a:ea typeface="Calibri"/>
                <a:cs typeface="Calibri"/>
                <a:sym typeface="Calibri"/>
              </a:rPr>
              <a:t>IR sensor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Ultrasonic sensor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xfrm>
            <a:off x="311700" y="664050"/>
            <a:ext cx="5600100" cy="44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SPECIFICATIONS:</a:t>
            </a:r>
            <a:endParaRPr sz="2000" dirty="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Operated at 5V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Measuring distance:2cm-450cm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Here the module has two projects in the front which form as ultrasonic transmitter and receiver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dirty="0"/>
              <a:t>PURPOSE</a:t>
            </a:r>
            <a:r>
              <a:rPr lang="en" sz="2000" b="1" dirty="0"/>
              <a:t>:</a:t>
            </a:r>
            <a:endParaRPr sz="2000" b="1" dirty="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Transmitter transmits an ultrasonic wave which is received back by the receiver which is reflected back when the wave is objected by the water and the distance is calculated</a:t>
            </a:r>
            <a:br>
              <a:rPr lang="en" sz="2000" dirty="0">
                <a:latin typeface="Calibri"/>
                <a:ea typeface="Calibri"/>
                <a:cs typeface="Calibri"/>
                <a:sym typeface="Calibri"/>
              </a:rPr>
            </a:br>
            <a:br>
              <a:rPr lang="en" sz="2000" dirty="0">
                <a:latin typeface="Calibri"/>
                <a:ea typeface="Calibri"/>
                <a:cs typeface="Calibri"/>
                <a:sym typeface="Calibri"/>
              </a:rPr>
            </a:b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3800" y="1228675"/>
            <a:ext cx="3340200" cy="3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IR sensor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311700" y="640525"/>
            <a:ext cx="5315100" cy="45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SPECIFICATIONS:</a:t>
            </a:r>
            <a:endParaRPr sz="2000" dirty="0"/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 dirty="0">
                <a:latin typeface="Calibri"/>
                <a:ea typeface="Calibri"/>
                <a:cs typeface="Calibri"/>
                <a:sym typeface="Calibri"/>
              </a:rPr>
              <a:t>Operated at 5V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 dirty="0">
                <a:latin typeface="Calibri"/>
                <a:ea typeface="Calibri"/>
                <a:cs typeface="Calibri"/>
                <a:sym typeface="Calibri"/>
              </a:rPr>
              <a:t>Module consists mainly of IR transmitter and receiver,variable resistor and output LED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dirty="0"/>
              <a:t>PURPOSE: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 dirty="0">
                <a:latin typeface="Calibri"/>
                <a:ea typeface="Calibri"/>
                <a:cs typeface="Calibri"/>
                <a:sym typeface="Calibri"/>
              </a:rPr>
              <a:t>Used to detect the obstacle (i.e., presence or absence of an object)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875" y="1228675"/>
            <a:ext cx="3205425" cy="3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628225" y="3813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Drip irrigation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5186700" cy="3340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 dirty="0">
                <a:latin typeface="Calibri"/>
                <a:ea typeface="Calibri"/>
                <a:cs typeface="Calibri"/>
                <a:sym typeface="Calibri"/>
              </a:rPr>
              <a:t>It is a technique in which water flows through a filter into special drip pipes with emitters located at different spacing.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 dirty="0">
                <a:latin typeface="Calibri"/>
                <a:ea typeface="Calibri"/>
                <a:cs typeface="Calibri"/>
                <a:sym typeface="Calibri"/>
              </a:rPr>
              <a:t>It is most efficient water and nutrient delivery system.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550" y="1228675"/>
            <a:ext cx="3333750" cy="303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311700" y="92450"/>
            <a:ext cx="8520600" cy="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Moisture sensor</a:t>
            </a:r>
            <a:r>
              <a:rPr lang="en" dirty="0"/>
              <a:t> </a:t>
            </a:r>
            <a:endParaRPr dirty="0"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311700" y="795100"/>
            <a:ext cx="5096700" cy="43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SPECIFICATIONS</a:t>
            </a:r>
            <a:r>
              <a:rPr lang="en" sz="2000" b="1" dirty="0"/>
              <a:t>:</a:t>
            </a:r>
            <a:endParaRPr sz="20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dirty="0">
                <a:latin typeface="Calibri"/>
                <a:ea typeface="Calibri"/>
                <a:cs typeface="Calibri"/>
                <a:sym typeface="Calibri"/>
              </a:rPr>
              <a:t>Common type is frequency domain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 dirty="0">
                <a:latin typeface="Calibri"/>
                <a:ea typeface="Calibri"/>
                <a:cs typeface="Calibri"/>
                <a:sym typeface="Calibri"/>
              </a:rPr>
              <a:t>Neutron moisture gauge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 dirty="0">
                <a:latin typeface="Calibri"/>
                <a:ea typeface="Calibri"/>
                <a:cs typeface="Calibri"/>
                <a:sym typeface="Calibri"/>
              </a:rPr>
              <a:t>Input voltage:12VDC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dirty="0"/>
              <a:t>PURPOSE</a:t>
            </a:r>
            <a:r>
              <a:rPr lang="en" sz="2000" b="1" dirty="0"/>
              <a:t>:</a:t>
            </a:r>
            <a:endParaRPr sz="2000" b="1" dirty="0"/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 dirty="0">
                <a:latin typeface="Calibri"/>
                <a:ea typeface="Calibri"/>
                <a:cs typeface="Calibri"/>
                <a:sym typeface="Calibri"/>
              </a:rPr>
              <a:t>In this sensor we are using two probes to be dipped into the soil as per moisture we will get analog output variations from 0.6-12v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8400" y="1228675"/>
            <a:ext cx="3423900" cy="3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On-screen Show (16:9)</PresentationFormat>
  <Paragraphs>87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Lato</vt:lpstr>
      <vt:lpstr>Montserrat</vt:lpstr>
      <vt:lpstr>Calibri</vt:lpstr>
      <vt:lpstr>Arial</vt:lpstr>
      <vt:lpstr>Focus</vt:lpstr>
      <vt:lpstr>SMART                           IRRIGATION   SYSTEM</vt:lpstr>
      <vt:lpstr>Project objectives</vt:lpstr>
      <vt:lpstr>Introduction</vt:lpstr>
      <vt:lpstr>Components used</vt:lpstr>
      <vt:lpstr>Sensors</vt:lpstr>
      <vt:lpstr>Ultrasonic sensor</vt:lpstr>
      <vt:lpstr>IR sensor</vt:lpstr>
      <vt:lpstr>Drip irrigation</vt:lpstr>
      <vt:lpstr>Moisture sensor </vt:lpstr>
      <vt:lpstr>Block diagram</vt:lpstr>
      <vt:lpstr>Flow chart</vt:lpstr>
      <vt:lpstr>Hardware connection</vt:lpstr>
      <vt:lpstr>Graphical representation</vt:lpstr>
      <vt:lpstr>Advantages</vt:lpstr>
      <vt:lpstr>Disadvantages</vt:lpstr>
      <vt:lpstr>Conclusion</vt:lpstr>
      <vt:lpstr>PowerPoint Presentation</vt:lpstr>
      <vt:lpstr>                      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                          IRRIGATION   SYSTEM</dc:title>
  <dc:creator>shreya ande</dc:creator>
  <cp:lastModifiedBy>shreya.ande@gmail.com</cp:lastModifiedBy>
  <cp:revision>3</cp:revision>
  <dcterms:modified xsi:type="dcterms:W3CDTF">2019-06-21T10:03:44Z</dcterms:modified>
</cp:coreProperties>
</file>