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FF00"/>
                </a:solidFill>
              </a:rPr>
              <a:t>IMDB Movie Review Analysis </a:t>
            </a:r>
            <a:r>
              <a:rPr lang="en-IN" dirty="0"/>
              <a:t/>
            </a:r>
            <a:br>
              <a:rPr lang="en-IN" dirty="0"/>
            </a:br>
            <a:endParaRPr lang="en-IN" dirty="0"/>
          </a:p>
        </p:txBody>
      </p:sp>
      <p:sp>
        <p:nvSpPr>
          <p:cNvPr id="3" name="Subtitle 2"/>
          <p:cNvSpPr>
            <a:spLocks noGrp="1"/>
          </p:cNvSpPr>
          <p:nvPr>
            <p:ph type="subTitle" idx="1"/>
          </p:nvPr>
        </p:nvSpPr>
        <p:spPr>
          <a:xfrm>
            <a:off x="1154955" y="4221622"/>
            <a:ext cx="8825658" cy="1417178"/>
          </a:xfrm>
        </p:spPr>
        <p:txBody>
          <a:bodyPr>
            <a:normAutofit fontScale="92500" lnSpcReduction="10000"/>
          </a:bodyPr>
          <a:lstStyle/>
          <a:p>
            <a:pPr algn="r"/>
            <a:r>
              <a:rPr lang="en-IN" dirty="0" smtClean="0"/>
              <a:t>BY-</a:t>
            </a:r>
          </a:p>
          <a:p>
            <a:pPr algn="r"/>
            <a:r>
              <a:rPr lang="en-IN" dirty="0" smtClean="0"/>
              <a:t>Adarsh gupta</a:t>
            </a:r>
          </a:p>
          <a:p>
            <a:pPr algn="r"/>
            <a:r>
              <a:rPr lang="en-IN" dirty="0" smtClean="0"/>
              <a:t>Sri Krishna</a:t>
            </a:r>
          </a:p>
          <a:p>
            <a:pPr algn="r"/>
            <a:r>
              <a:rPr lang="en-IN" dirty="0" smtClean="0"/>
              <a:t>Ayush raizada</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469" t="7202" r="9509" b="11513"/>
          <a:stretch/>
        </p:blipFill>
        <p:spPr>
          <a:xfrm>
            <a:off x="1316053" y="4382569"/>
            <a:ext cx="1222048" cy="1256231"/>
          </a:xfrm>
          <a:prstGeom prst="rect">
            <a:avLst/>
          </a:prstGeom>
        </p:spPr>
      </p:pic>
    </p:spTree>
    <p:extLst>
      <p:ext uri="{BB962C8B-B14F-4D97-AF65-F5344CB8AC3E}">
        <p14:creationId xmlns:p14="http://schemas.microsoft.com/office/powerpoint/2010/main" val="2516715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TextBox 2"/>
          <p:cNvSpPr txBox="1"/>
          <p:nvPr/>
        </p:nvSpPr>
        <p:spPr>
          <a:xfrm>
            <a:off x="734938" y="2623559"/>
            <a:ext cx="1103262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Sentiment analysis has many applications and benefits to </a:t>
            </a:r>
            <a:r>
              <a:rPr lang="en-US" dirty="0" smtClean="0"/>
              <a:t>any </a:t>
            </a:r>
            <a:r>
              <a:rPr lang="en-US" dirty="0"/>
              <a:t>business and </a:t>
            </a:r>
            <a:r>
              <a:rPr lang="en-US" dirty="0" smtClean="0"/>
              <a:t>organizations. </a:t>
            </a:r>
            <a:r>
              <a:rPr lang="en-US" dirty="0"/>
              <a:t>It can be used to give </a:t>
            </a:r>
            <a:r>
              <a:rPr lang="en-US" dirty="0" smtClean="0"/>
              <a:t>a business </a:t>
            </a:r>
            <a:r>
              <a:rPr lang="en-US" dirty="0"/>
              <a:t>valuable insights into how people feel about </a:t>
            </a:r>
            <a:r>
              <a:rPr lang="en-US" dirty="0" smtClean="0"/>
              <a:t>said product, </a:t>
            </a:r>
            <a:r>
              <a:rPr lang="en-US" dirty="0"/>
              <a:t>brand or service</a:t>
            </a:r>
            <a:r>
              <a:rPr lang="en-US" dirty="0" smtClean="0"/>
              <a:t>.</a:t>
            </a:r>
          </a:p>
          <a:p>
            <a:pPr marL="285750" indent="-285750">
              <a:buFont typeface="Arial" panose="020B0604020202020204" pitchFamily="34" charset="0"/>
              <a:buChar char="•"/>
            </a:pPr>
            <a:r>
              <a:rPr lang="en-US" dirty="0"/>
              <a:t>When applied to social media channels, it can be used to identify spikes in sentiment, thereby allowing you to identify potential product advocates or social media influencers</a:t>
            </a:r>
            <a:r>
              <a:rPr lang="en-US" dirty="0" smtClean="0"/>
              <a:t>.</a:t>
            </a:r>
          </a:p>
          <a:p>
            <a:pPr marL="285750" indent="-285750">
              <a:buFont typeface="Arial" panose="020B0604020202020204" pitchFamily="34" charset="0"/>
              <a:buChar char="•"/>
            </a:pPr>
            <a:r>
              <a:rPr lang="en-US" dirty="0"/>
              <a:t>It can be used to identify when potential negative threads are emerging online </a:t>
            </a:r>
            <a:r>
              <a:rPr lang="en-US" dirty="0"/>
              <a:t>a</a:t>
            </a:r>
            <a:r>
              <a:rPr lang="en-US" dirty="0" smtClean="0"/>
              <a:t> </a:t>
            </a:r>
            <a:r>
              <a:rPr lang="en-US" dirty="0"/>
              <a:t>business, thereby </a:t>
            </a:r>
            <a:r>
              <a:rPr lang="en-US" dirty="0" smtClean="0"/>
              <a:t>allowing us </a:t>
            </a:r>
            <a:r>
              <a:rPr lang="en-US" dirty="0"/>
              <a:t>to be proactive in dealing with it more quickly</a:t>
            </a:r>
            <a:r>
              <a:rPr lang="en-US" dirty="0" smtClean="0"/>
              <a:t>.</a:t>
            </a:r>
          </a:p>
          <a:p>
            <a:pPr marL="285750" indent="-285750">
              <a:buFont typeface="Arial" panose="020B0604020202020204" pitchFamily="34" charset="0"/>
              <a:buChar char="•"/>
            </a:pPr>
            <a:r>
              <a:rPr lang="en-US" dirty="0"/>
              <a:t>Sentiment analysis could also be applied to </a:t>
            </a:r>
            <a:r>
              <a:rPr lang="en-US" dirty="0"/>
              <a:t>a</a:t>
            </a:r>
            <a:r>
              <a:rPr lang="en-US" dirty="0" smtClean="0"/>
              <a:t> </a:t>
            </a:r>
            <a:r>
              <a:rPr lang="en-US" dirty="0"/>
              <a:t>corporate network, for example, by applying it to your email server, emails could be monitored for their general “tone”. </a:t>
            </a:r>
            <a:endParaRPr lang="en-IN" dirty="0"/>
          </a:p>
        </p:txBody>
      </p:sp>
    </p:spTree>
    <p:extLst>
      <p:ext uri="{BB962C8B-B14F-4D97-AF65-F5344CB8AC3E}">
        <p14:creationId xmlns:p14="http://schemas.microsoft.com/office/powerpoint/2010/main" val="1534784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age of getting meaningful insights from social media data has now arrived with the advance in technology. The </a:t>
            </a:r>
            <a:r>
              <a:rPr lang="en-US" dirty="0" smtClean="0"/>
              <a:t>IMDB </a:t>
            </a:r>
            <a:r>
              <a:rPr lang="en-US" dirty="0"/>
              <a:t>case study gives you a glimpse of the power of Contextual </a:t>
            </a:r>
            <a:r>
              <a:rPr lang="en-US" dirty="0" smtClean="0"/>
              <a:t>Sentiment Analysis. </a:t>
            </a:r>
            <a:r>
              <a:rPr lang="en-US" dirty="0"/>
              <a:t>It’s time </a:t>
            </a:r>
            <a:r>
              <a:rPr lang="en-US" dirty="0" smtClean="0"/>
              <a:t>for organizations </a:t>
            </a:r>
            <a:r>
              <a:rPr lang="en-US" dirty="0"/>
              <a:t>to move beyond overall sentiment and count based metrics. Companies have been leveraging the power of data lately, but to get the deepest of the information, you have to leverage the power of AI, Deep learning and intelligent classifiers like Contextual Semantic Search and Sentiment Analysis</a:t>
            </a:r>
            <a:endParaRPr lang="en-IN" dirty="0" smtClean="0"/>
          </a:p>
          <a:p>
            <a:r>
              <a:rPr lang="en-IN" dirty="0" smtClean="0"/>
              <a:t>We have successfully predicted the sentiment of the test data set of reviews using a </a:t>
            </a:r>
            <a:r>
              <a:rPr lang="en-IN" dirty="0" err="1" smtClean="0"/>
              <a:t>BiDirectional</a:t>
            </a:r>
            <a:r>
              <a:rPr lang="en-IN" dirty="0" smtClean="0"/>
              <a:t> Recurrent Neural Network(LSTM) along with a 1D Convolutional Neural Network.</a:t>
            </a:r>
          </a:p>
          <a:p>
            <a:r>
              <a:rPr lang="en-IN" dirty="0" smtClean="0"/>
              <a:t>An accuracy of 94% was observed which is considerably higher compared to other models implemented using NLP and classifiers such as Naïve Bayes etc.</a:t>
            </a:r>
            <a:endParaRPr lang="en-IN" dirty="0"/>
          </a:p>
        </p:txBody>
      </p:sp>
    </p:spTree>
    <p:extLst>
      <p:ext uri="{BB962C8B-B14F-4D97-AF65-F5344CB8AC3E}">
        <p14:creationId xmlns:p14="http://schemas.microsoft.com/office/powerpoint/2010/main" val="3216457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779" y="954597"/>
            <a:ext cx="8825658" cy="2677648"/>
          </a:xfrm>
        </p:spPr>
        <p:txBody>
          <a:bodyPr/>
          <a:lstStyle/>
          <a:p>
            <a:pPr algn="ctr"/>
            <a:r>
              <a:rPr lang="en-IN" dirty="0" smtClean="0"/>
              <a:t>Thank You</a:t>
            </a:r>
            <a:endParaRPr lang="en-IN" dirty="0"/>
          </a:p>
        </p:txBody>
      </p:sp>
      <p:sp>
        <p:nvSpPr>
          <p:cNvPr id="4" name="TextBox 3"/>
          <p:cNvSpPr txBox="1"/>
          <p:nvPr/>
        </p:nvSpPr>
        <p:spPr>
          <a:xfrm>
            <a:off x="9374736" y="5247118"/>
            <a:ext cx="1794617" cy="646331"/>
          </a:xfrm>
          <a:prstGeom prst="rect">
            <a:avLst/>
          </a:prstGeom>
          <a:noFill/>
        </p:spPr>
        <p:txBody>
          <a:bodyPr wrap="square" rtlCol="0">
            <a:spAutoFit/>
          </a:bodyPr>
          <a:lstStyle/>
          <a:p>
            <a:r>
              <a:rPr lang="en-IN" dirty="0" smtClean="0">
                <a:solidFill>
                  <a:schemeClr val="accent3">
                    <a:lumMod val="20000"/>
                    <a:lumOff val="80000"/>
                  </a:schemeClr>
                </a:solidFill>
              </a:rPr>
              <a:t>Presented by</a:t>
            </a:r>
          </a:p>
          <a:p>
            <a:r>
              <a:rPr lang="en-IN" dirty="0" smtClean="0">
                <a:solidFill>
                  <a:schemeClr val="accent3">
                    <a:lumMod val="20000"/>
                    <a:lumOff val="80000"/>
                  </a:schemeClr>
                </a:solidFill>
              </a:rPr>
              <a:t>Ex </a:t>
            </a:r>
            <a:r>
              <a:rPr lang="en-IN" dirty="0" err="1" smtClean="0">
                <a:solidFill>
                  <a:schemeClr val="accent3">
                    <a:lumMod val="20000"/>
                    <a:lumOff val="80000"/>
                  </a:schemeClr>
                </a:solidFill>
              </a:rPr>
              <a:t>Machina</a:t>
            </a:r>
            <a:endParaRPr lang="en-IN" dirty="0">
              <a:solidFill>
                <a:schemeClr val="accent3">
                  <a:lumMod val="20000"/>
                  <a:lumOff val="80000"/>
                </a:schemeClr>
              </a:solidFill>
            </a:endParaRPr>
          </a:p>
        </p:txBody>
      </p:sp>
    </p:spTree>
    <p:extLst>
      <p:ext uri="{BB962C8B-B14F-4D97-AF65-F5344CB8AC3E}">
        <p14:creationId xmlns:p14="http://schemas.microsoft.com/office/powerpoint/2010/main" val="1415659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1154954" y="2603500"/>
            <a:ext cx="9373465" cy="3416300"/>
          </a:xfrm>
        </p:spPr>
        <p:txBody>
          <a:bodyPr/>
          <a:lstStyle/>
          <a:p>
            <a:r>
              <a:rPr lang="en-IN" dirty="0" smtClean="0"/>
              <a:t>Our goal is to analyse the sentiment of any user through their reviews for any movie.</a:t>
            </a:r>
          </a:p>
          <a:p>
            <a:r>
              <a:rPr lang="en-IN" dirty="0" smtClean="0"/>
              <a:t> </a:t>
            </a:r>
            <a:r>
              <a:rPr lang="en-IN" dirty="0"/>
              <a:t>It may be useful for users in their decision-making process to choose the next movie to watch if a movie also comes with an (expected) emotion signature or an emotion </a:t>
            </a:r>
            <a:r>
              <a:rPr lang="en-IN" dirty="0" smtClean="0"/>
              <a:t>map.</a:t>
            </a:r>
          </a:p>
          <a:p>
            <a:r>
              <a:rPr lang="en-IN" dirty="0" smtClean="0"/>
              <a:t>Towards </a:t>
            </a:r>
            <a:r>
              <a:rPr lang="en-IN" dirty="0"/>
              <a:t>goal 1, we can build automated software tools that </a:t>
            </a:r>
          </a:p>
          <a:p>
            <a:pPr marL="0" indent="0">
              <a:buNone/>
            </a:pPr>
            <a:r>
              <a:rPr lang="en-IN" dirty="0" smtClean="0"/>
              <a:t>         (</a:t>
            </a:r>
            <a:r>
              <a:rPr lang="en-IN" dirty="0" err="1"/>
              <a:t>i</a:t>
            </a:r>
            <a:r>
              <a:rPr lang="en-IN" dirty="0"/>
              <a:t>)  Analyse movie reviews and ratings, and </a:t>
            </a:r>
          </a:p>
          <a:p>
            <a:pPr marL="0" indent="0">
              <a:buNone/>
            </a:pPr>
            <a:r>
              <a:rPr lang="en-IN" dirty="0" smtClean="0"/>
              <a:t>         (</a:t>
            </a:r>
            <a:r>
              <a:rPr lang="en-IN" dirty="0"/>
              <a:t>ii) Provide an emotional signature from the reviews and ratings of any </a:t>
            </a:r>
            <a:r>
              <a:rPr lang="en-IN" dirty="0" smtClean="0"/>
              <a:t>m</a:t>
            </a:r>
            <a:r>
              <a:rPr lang="en-IN" dirty="0" smtClean="0"/>
              <a:t>ovie.</a:t>
            </a:r>
            <a:endParaRPr lang="en-IN" dirty="0"/>
          </a:p>
          <a:p>
            <a:endParaRPr lang="en-IN" dirty="0"/>
          </a:p>
        </p:txBody>
      </p:sp>
    </p:spTree>
    <p:extLst>
      <p:ext uri="{BB962C8B-B14F-4D97-AF65-F5344CB8AC3E}">
        <p14:creationId xmlns:p14="http://schemas.microsoft.com/office/powerpoint/2010/main" val="2879501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3434"/>
            <a:ext cx="3374317" cy="574073"/>
          </a:xfrm>
        </p:spPr>
        <p:txBody>
          <a:bodyPr>
            <a:normAutofit fontScale="90000"/>
          </a:bodyPr>
          <a:lstStyle/>
          <a:p>
            <a:r>
              <a:rPr lang="en-IN" dirty="0" smtClean="0"/>
              <a:t>Libraries</a:t>
            </a: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14" t="12336" r="51755" b="7664"/>
          <a:stretch/>
        </p:blipFill>
        <p:spPr>
          <a:xfrm>
            <a:off x="6547870" y="1143000"/>
            <a:ext cx="3659999" cy="3657600"/>
          </a:xfrm>
        </p:spPr>
      </p:pic>
      <p:sp>
        <p:nvSpPr>
          <p:cNvPr id="4" name="Text Placeholder 3"/>
          <p:cNvSpPr>
            <a:spLocks noGrp="1"/>
          </p:cNvSpPr>
          <p:nvPr>
            <p:ph type="body" sz="half" idx="2"/>
          </p:nvPr>
        </p:nvSpPr>
        <p:spPr>
          <a:xfrm>
            <a:off x="1154953" y="1418602"/>
            <a:ext cx="4374175" cy="3610598"/>
          </a:xfrm>
        </p:spPr>
        <p:txBody>
          <a:bodyPr/>
          <a:lstStyle/>
          <a:p>
            <a:r>
              <a:rPr lang="en-IN" dirty="0" smtClean="0"/>
              <a:t>1.TensorFlow</a:t>
            </a:r>
          </a:p>
          <a:p>
            <a:pPr marL="285750" indent="-285750">
              <a:buFont typeface="Arial" panose="020B0604020202020204" pitchFamily="34" charset="0"/>
              <a:buChar char="•"/>
            </a:pPr>
            <a:r>
              <a:rPr lang="en-US" dirty="0" err="1" smtClean="0"/>
              <a:t>TensorFlow</a:t>
            </a:r>
            <a:r>
              <a:rPr lang="en-US" dirty="0" smtClean="0"/>
              <a:t> </a:t>
            </a:r>
            <a:r>
              <a:rPr lang="en-US" dirty="0"/>
              <a:t>is a free and open-source software library for dataflow and differentiable </a:t>
            </a:r>
            <a:r>
              <a:rPr lang="en-US" dirty="0" smtClean="0"/>
              <a:t>programming</a:t>
            </a:r>
          </a:p>
          <a:p>
            <a:pPr marL="285750" indent="-285750">
              <a:buFont typeface="Arial" panose="020B0604020202020204" pitchFamily="34" charset="0"/>
              <a:buChar char="•"/>
            </a:pPr>
            <a:r>
              <a:rPr lang="en-US" dirty="0" smtClean="0"/>
              <a:t>is </a:t>
            </a:r>
            <a:r>
              <a:rPr lang="en-US" dirty="0"/>
              <a:t>a symbolic math library, and is also used for machine learning applications such as neural </a:t>
            </a:r>
            <a:r>
              <a:rPr lang="en-US" dirty="0" smtClean="0"/>
              <a:t>networks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Usage-</a:t>
            </a:r>
          </a:p>
          <a:p>
            <a:r>
              <a:rPr lang="en-US" dirty="0" err="1"/>
              <a:t>Tensorflow</a:t>
            </a:r>
            <a:r>
              <a:rPr lang="en-US" dirty="0"/>
              <a:t> library incorporates different API to </a:t>
            </a:r>
            <a:r>
              <a:rPr lang="en-US" dirty="0" smtClean="0"/>
              <a:t>build </a:t>
            </a:r>
            <a:r>
              <a:rPr lang="en-US" dirty="0"/>
              <a:t>at scale deep learning architecture like CNN or RNN</a:t>
            </a:r>
            <a:endParaRPr lang="en-IN" dirty="0" smtClean="0"/>
          </a:p>
          <a:p>
            <a:endParaRPr lang="en-IN" dirty="0"/>
          </a:p>
        </p:txBody>
      </p:sp>
    </p:spTree>
    <p:extLst>
      <p:ext uri="{BB962C8B-B14F-4D97-AF65-F5344CB8AC3E}">
        <p14:creationId xmlns:p14="http://schemas.microsoft.com/office/powerpoint/2010/main" val="2653576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847" y="367469"/>
            <a:ext cx="8426153" cy="5078313"/>
          </a:xfrm>
          <a:prstGeom prst="rect">
            <a:avLst/>
          </a:prstGeom>
        </p:spPr>
        <p:txBody>
          <a:bodyPr wrap="square">
            <a:spAutoFit/>
          </a:bodyPr>
          <a:lstStyle/>
          <a:p>
            <a:r>
              <a:rPr lang="en-US" dirty="0" smtClean="0"/>
              <a:t>2. </a:t>
            </a:r>
            <a:r>
              <a:rPr lang="en-US" b="1" u="sng" dirty="0" err="1" smtClean="0"/>
              <a:t>Keras</a:t>
            </a:r>
            <a:endParaRPr lang="en-US" b="1" u="sng" dirty="0" smtClean="0"/>
          </a:p>
          <a:p>
            <a:endParaRPr lang="en-US" b="1" dirty="0" smtClean="0"/>
          </a:p>
          <a:p>
            <a:pPr marL="285750" indent="-285750">
              <a:buFont typeface="Arial" panose="020B0604020202020204" pitchFamily="34" charset="0"/>
              <a:buChar char="•"/>
            </a:pPr>
            <a:r>
              <a:rPr lang="en-IN" dirty="0" smtClean="0"/>
              <a:t>It is a sub library of </a:t>
            </a:r>
            <a:r>
              <a:rPr lang="en-IN" dirty="0" err="1" smtClean="0"/>
              <a:t>TensorFlow</a:t>
            </a:r>
            <a:endParaRPr lang="en-IN" dirty="0" smtClean="0"/>
          </a:p>
          <a:p>
            <a:pPr marL="285750" indent="-285750">
              <a:buFont typeface="Arial" panose="020B0604020202020204" pitchFamily="34" charset="0"/>
              <a:buChar char="•"/>
            </a:pPr>
            <a:r>
              <a:rPr lang="en-IN" dirty="0" smtClean="0"/>
              <a:t>We </a:t>
            </a:r>
            <a:r>
              <a:rPr lang="en-IN" dirty="0"/>
              <a:t>are using </a:t>
            </a:r>
            <a:r>
              <a:rPr lang="en-IN" dirty="0" err="1"/>
              <a:t>keras</a:t>
            </a:r>
            <a:r>
              <a:rPr lang="en-IN" dirty="0"/>
              <a:t> and underlying deep learning models to perform data cleaning, normalization and </a:t>
            </a:r>
            <a:r>
              <a:rPr lang="en-IN" dirty="0" smtClean="0"/>
              <a:t>predictions</a:t>
            </a:r>
          </a:p>
          <a:p>
            <a:pPr marL="285750" indent="-285750">
              <a:buFont typeface="Arial" panose="020B0604020202020204" pitchFamily="34" charset="0"/>
              <a:buChar char="•"/>
            </a:pPr>
            <a:r>
              <a:rPr lang="en-US" dirty="0" smtClean="0"/>
              <a:t>It </a:t>
            </a:r>
            <a:r>
              <a:rPr lang="en-US" dirty="0"/>
              <a:t>offers a higher-level, more intuitive set of abstractions that make it easy to develop deep learning models regardless of the computational backend </a:t>
            </a:r>
            <a:r>
              <a:rPr lang="en-US" dirty="0" smtClean="0"/>
              <a:t>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3.</a:t>
            </a:r>
            <a:r>
              <a:rPr lang="en-IN" b="1" dirty="0"/>
              <a:t> </a:t>
            </a:r>
            <a:r>
              <a:rPr lang="en-IN" b="1" u="sng" dirty="0" smtClean="0"/>
              <a:t>NLTK</a:t>
            </a:r>
          </a:p>
          <a:p>
            <a:pPr marL="285750" indent="-285750">
              <a:buFont typeface="Arial" panose="020B0604020202020204" pitchFamily="34" charset="0"/>
              <a:buChar char="•"/>
            </a:pPr>
            <a:endParaRPr lang="en-IN" b="1" u="sng" dirty="0"/>
          </a:p>
          <a:p>
            <a:pPr marL="285750" indent="-285750">
              <a:buFont typeface="Arial" panose="020B0604020202020204" pitchFamily="34" charset="0"/>
              <a:buChar char="•"/>
            </a:pPr>
            <a:r>
              <a:rPr lang="en-IN" dirty="0"/>
              <a:t>NLTK is a leading platform for building Python programs to work with human language data</a:t>
            </a:r>
            <a:r>
              <a:rPr lang="en-IN" dirty="0" smtClean="0"/>
              <a:t>.</a:t>
            </a:r>
          </a:p>
          <a:p>
            <a:pPr marL="285750" indent="-285750">
              <a:buFont typeface="Arial" panose="020B0604020202020204" pitchFamily="34" charset="0"/>
              <a:buChar char="•"/>
            </a:pPr>
            <a:r>
              <a:rPr lang="en-IN" dirty="0" smtClean="0"/>
              <a:t>It has </a:t>
            </a:r>
            <a:r>
              <a:rPr lang="en-IN" dirty="0"/>
              <a:t>a suite of text processing libraries for classification, tokenization, stemming, tagging, parsing, and semantic reasoning, </a:t>
            </a:r>
          </a:p>
          <a:p>
            <a:pPr marL="285750" indent="-285750">
              <a:buFont typeface="Arial" panose="020B0604020202020204" pitchFamily="34" charset="0"/>
              <a:buChar char="•"/>
            </a:pPr>
            <a:r>
              <a:rPr lang="en-IN" dirty="0" smtClean="0"/>
              <a:t>wrappers </a:t>
            </a:r>
            <a:r>
              <a:rPr lang="en-IN" dirty="0"/>
              <a:t>for industrial-strength NLP libraries.</a:t>
            </a:r>
            <a:endParaRPr lang="en-IN" b="1" u="sng"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707495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4823" y="2977019"/>
            <a:ext cx="4336156" cy="2636748"/>
          </a:xfrm>
        </p:spPr>
      </p:pic>
      <p:sp>
        <p:nvSpPr>
          <p:cNvPr id="5" name="TextBox 4"/>
          <p:cNvSpPr txBox="1"/>
          <p:nvPr/>
        </p:nvSpPr>
        <p:spPr>
          <a:xfrm>
            <a:off x="1034042" y="2333002"/>
            <a:ext cx="2836033" cy="369332"/>
          </a:xfrm>
          <a:prstGeom prst="rect">
            <a:avLst/>
          </a:prstGeom>
          <a:noFill/>
        </p:spPr>
        <p:txBody>
          <a:bodyPr wrap="none" rtlCol="0">
            <a:spAutoFit/>
          </a:bodyPr>
          <a:lstStyle/>
          <a:p>
            <a:r>
              <a:rPr lang="en-IN" dirty="0" smtClean="0"/>
              <a:t>1. Loading The datasets</a:t>
            </a:r>
            <a:endParaRPr lang="en-IN" dirty="0"/>
          </a:p>
        </p:txBody>
      </p:sp>
      <p:sp>
        <p:nvSpPr>
          <p:cNvPr id="6" name="TextBox 5"/>
          <p:cNvSpPr txBox="1"/>
          <p:nvPr/>
        </p:nvSpPr>
        <p:spPr>
          <a:xfrm>
            <a:off x="1154955" y="2787288"/>
            <a:ext cx="5809868" cy="3231654"/>
          </a:xfrm>
          <a:prstGeom prst="rect">
            <a:avLst/>
          </a:prstGeom>
          <a:noFill/>
        </p:spPr>
        <p:txBody>
          <a:bodyPr wrap="square" rtlCol="0">
            <a:spAutoFit/>
          </a:bodyPr>
          <a:lstStyle/>
          <a:p>
            <a:pPr fontAlgn="base"/>
            <a:r>
              <a:rPr lang="en-IN" dirty="0"/>
              <a:t>File descriptions:</a:t>
            </a:r>
          </a:p>
          <a:p>
            <a:pPr marL="285750" lvl="0" indent="-285750" fontAlgn="base">
              <a:buFont typeface="Arial" panose="020B0604020202020204" pitchFamily="34" charset="0"/>
              <a:buChar char="•"/>
            </a:pPr>
            <a:r>
              <a:rPr lang="en-IN" sz="1400" dirty="0"/>
              <a:t>labeledTrainData - The labelled training set. The file is </a:t>
            </a:r>
            <a:r>
              <a:rPr lang="en-IN" sz="1400" dirty="0" smtClean="0"/>
              <a:t>tab-delimited      </a:t>
            </a:r>
            <a:r>
              <a:rPr lang="en-IN" sz="1400" dirty="0"/>
              <a:t>and has a header row followed by 25,000 rows containing an id, sentiment, and text for each review.  </a:t>
            </a:r>
          </a:p>
          <a:p>
            <a:pPr marL="285750" lvl="0" indent="-285750" fontAlgn="base">
              <a:buFont typeface="Arial" panose="020B0604020202020204" pitchFamily="34" charset="0"/>
              <a:buChar char="•"/>
            </a:pPr>
            <a:r>
              <a:rPr lang="en-IN" sz="1400" dirty="0" smtClean="0"/>
              <a:t>testData</a:t>
            </a:r>
            <a:r>
              <a:rPr lang="en-IN" sz="1400" dirty="0"/>
              <a:t> - The test set. The tab-delimited file has a header row followed by 25,000 rows containing an id and text for each review. </a:t>
            </a:r>
            <a:endParaRPr lang="en-IN" sz="1400" dirty="0" smtClean="0"/>
          </a:p>
          <a:p>
            <a:pPr lvl="0" fontAlgn="base"/>
            <a:r>
              <a:rPr lang="en-IN" sz="1400" dirty="0"/>
              <a:t> </a:t>
            </a:r>
            <a:r>
              <a:rPr lang="en-IN" sz="1400" dirty="0" smtClean="0"/>
              <a:t>     Your </a:t>
            </a:r>
            <a:r>
              <a:rPr lang="en-IN" sz="1400" dirty="0"/>
              <a:t>task is to predict the sentiment for each one. </a:t>
            </a:r>
          </a:p>
          <a:p>
            <a:pPr marL="285750" lvl="0" indent="-285750" fontAlgn="base">
              <a:buFont typeface="Arial" panose="020B0604020202020204" pitchFamily="34" charset="0"/>
              <a:buChar char="•"/>
            </a:pPr>
            <a:r>
              <a:rPr lang="en-IN" sz="1400" dirty="0"/>
              <a:t>unlabeledTrainData - An extra training set with no labels. The tab-delimited file has a header row followed by 50,000 rows containing an id and text for each review. </a:t>
            </a:r>
          </a:p>
          <a:p>
            <a:pPr marL="285750" lvl="0" indent="-285750" fontAlgn="base">
              <a:buFont typeface="Arial" panose="020B0604020202020204" pitchFamily="34" charset="0"/>
              <a:buChar char="•"/>
            </a:pPr>
            <a:r>
              <a:rPr lang="en-IN" sz="1400" dirty="0"/>
              <a:t>sampleSubmission - A comma-delimited sample submission file in the correct format.</a:t>
            </a:r>
          </a:p>
          <a:p>
            <a:endParaRPr lang="en-IN" dirty="0"/>
          </a:p>
        </p:txBody>
      </p:sp>
    </p:spTree>
    <p:extLst>
      <p:ext uri="{BB962C8B-B14F-4D97-AF65-F5344CB8AC3E}">
        <p14:creationId xmlns:p14="http://schemas.microsoft.com/office/powerpoint/2010/main" val="2795668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Data Cleaning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230" y="3040320"/>
            <a:ext cx="5174428" cy="1386960"/>
          </a:xfrm>
        </p:spPr>
      </p:pic>
      <p:sp>
        <p:nvSpPr>
          <p:cNvPr id="4" name="Text Placeholder 3"/>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IN" dirty="0" smtClean="0"/>
              <a:t>Clean Text function takes text as input from review.</a:t>
            </a:r>
          </a:p>
          <a:p>
            <a:pPr marL="285750" indent="-285750">
              <a:buFont typeface="Arial" panose="020B0604020202020204" pitchFamily="34" charset="0"/>
              <a:buChar char="•"/>
            </a:pPr>
            <a:r>
              <a:rPr lang="en-US" dirty="0" smtClean="0"/>
              <a:t>Lemmatizer </a:t>
            </a:r>
            <a:r>
              <a:rPr lang="en-US" dirty="0"/>
              <a:t>links words with similar meaning to one </a:t>
            </a:r>
            <a:r>
              <a:rPr lang="en-US" dirty="0" smtClean="0"/>
              <a:t>word, so that similar words can be analyzed as a single word.</a:t>
            </a:r>
          </a:p>
          <a:p>
            <a:pPr marL="285750" indent="-285750">
              <a:buFont typeface="Arial" panose="020B0604020202020204" pitchFamily="34" charset="0"/>
              <a:buChar char="•"/>
            </a:pPr>
            <a:r>
              <a:rPr lang="en-US" dirty="0" smtClean="0"/>
              <a:t>Stop Words in NLTK help remove useless words such as “A, An, The” etc. that do not have much impact on the sentiment.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9098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Importing </a:t>
            </a:r>
            <a:r>
              <a:rPr lang="en-IN" dirty="0" err="1" smtClean="0"/>
              <a:t>Keras</a:t>
            </a:r>
            <a:r>
              <a:rPr lang="en-IN" dirty="0" smtClean="0"/>
              <a:t> Libraries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1839" y="2555191"/>
            <a:ext cx="6422961" cy="2042445"/>
          </a:xfrm>
        </p:spPr>
      </p:pic>
      <p:sp>
        <p:nvSpPr>
          <p:cNvPr id="4" name="Text Placeholder 3"/>
          <p:cNvSpPr>
            <a:spLocks noGrp="1"/>
          </p:cNvSpPr>
          <p:nvPr>
            <p:ph type="body" sz="half" idx="2"/>
          </p:nvPr>
        </p:nvSpPr>
        <p:spPr>
          <a:xfrm>
            <a:off x="581114" y="3129280"/>
            <a:ext cx="3366998" cy="2895599"/>
          </a:xfrm>
        </p:spPr>
        <p:txBody>
          <a:bodyPr/>
          <a:lstStyle/>
          <a:p>
            <a:r>
              <a:rPr lang="en-IN" dirty="0" err="1" smtClean="0"/>
              <a:t>Tokenizer</a:t>
            </a:r>
            <a:r>
              <a:rPr lang="en-IN" dirty="0" smtClean="0"/>
              <a:t> is used for text </a:t>
            </a:r>
            <a:r>
              <a:rPr lang="en-IN" dirty="0" err="1" smtClean="0"/>
              <a:t>preprocessing,it</a:t>
            </a:r>
            <a:r>
              <a:rPr lang="en-IN" dirty="0" smtClean="0"/>
              <a:t> works by </a:t>
            </a:r>
            <a:r>
              <a:rPr lang="en-US" dirty="0" smtClean="0"/>
              <a:t>turning </a:t>
            </a:r>
            <a:r>
              <a:rPr lang="en-US" dirty="0"/>
              <a:t>each text into either a sequence of </a:t>
            </a:r>
            <a:r>
              <a:rPr lang="en-US" dirty="0" smtClean="0"/>
              <a:t>integer.</a:t>
            </a:r>
          </a:p>
          <a:p>
            <a:r>
              <a:rPr lang="en-US" dirty="0" smtClean="0"/>
              <a:t>We are using Bidirectional LSTM and </a:t>
            </a:r>
            <a:r>
              <a:rPr lang="en-US" dirty="0" smtClean="0"/>
              <a:t>1DGlobal Max Pooling </a:t>
            </a:r>
            <a:r>
              <a:rPr lang="en-US" dirty="0" smtClean="0"/>
              <a:t>to </a:t>
            </a:r>
            <a:r>
              <a:rPr lang="en-US" dirty="0" smtClean="0"/>
              <a:t>create an efficient </a:t>
            </a:r>
            <a:r>
              <a:rPr lang="en-US" dirty="0" smtClean="0"/>
              <a:t>network</a:t>
            </a:r>
            <a:r>
              <a:rPr lang="en-US" dirty="0" smtClean="0"/>
              <a:t>.</a:t>
            </a:r>
            <a:endParaRPr lang="en-US" dirty="0" smtClean="0"/>
          </a:p>
          <a:p>
            <a:r>
              <a:rPr lang="en-US" dirty="0" smtClean="0"/>
              <a:t>We are using the Sequential model in </a:t>
            </a:r>
            <a:r>
              <a:rPr lang="en-US" dirty="0" err="1" smtClean="0"/>
              <a:t>keras</a:t>
            </a:r>
            <a:r>
              <a:rPr lang="en-US" dirty="0" smtClean="0"/>
              <a:t> which takes sequence of data.</a:t>
            </a:r>
          </a:p>
          <a:p>
            <a:endParaRPr lang="en-IN" dirty="0"/>
          </a:p>
        </p:txBody>
      </p:sp>
    </p:spTree>
    <p:extLst>
      <p:ext uri="{BB962C8B-B14F-4D97-AF65-F5344CB8AC3E}">
        <p14:creationId xmlns:p14="http://schemas.microsoft.com/office/powerpoint/2010/main" val="1928236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4.Building </a:t>
            </a:r>
            <a:r>
              <a:rPr lang="en-IN" dirty="0" smtClean="0"/>
              <a:t>BRNN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3016824"/>
            <a:ext cx="5189538" cy="1433951"/>
          </a:xfrm>
        </p:spPr>
      </p:pic>
      <p:sp>
        <p:nvSpPr>
          <p:cNvPr id="4" name="Text Placeholder 3"/>
          <p:cNvSpPr>
            <a:spLocks noGrp="1"/>
          </p:cNvSpPr>
          <p:nvPr>
            <p:ph type="body" sz="half" idx="2"/>
          </p:nvPr>
        </p:nvSpPr>
        <p:spPr/>
        <p:txBody>
          <a:bodyPr>
            <a:normAutofit/>
          </a:bodyPr>
          <a:lstStyle/>
          <a:p>
            <a:r>
              <a:rPr lang="en-US" dirty="0"/>
              <a:t>Using bidirectional will run your inputs in two ways, one from past to future and one from future to </a:t>
            </a:r>
            <a:r>
              <a:rPr lang="en-US" dirty="0" smtClean="0"/>
              <a:t>past and </a:t>
            </a:r>
            <a:r>
              <a:rPr lang="en-US" dirty="0"/>
              <a:t>using the two hidden states combined you are able in any point in time to preserve information from </a:t>
            </a:r>
            <a:r>
              <a:rPr lang="en-US" b="1" dirty="0"/>
              <a:t>both past and future</a:t>
            </a:r>
            <a:r>
              <a:rPr lang="en-US" dirty="0" smtClean="0"/>
              <a:t>.</a:t>
            </a:r>
          </a:p>
          <a:p>
            <a:r>
              <a:rPr lang="en-IN" dirty="0" smtClean="0"/>
              <a:t>Dense </a:t>
            </a:r>
            <a:r>
              <a:rPr lang="en-IN" dirty="0" smtClean="0"/>
              <a:t>is our hidden layer and dropout is used </a:t>
            </a:r>
            <a:r>
              <a:rPr lang="en-US" dirty="0" smtClean="0"/>
              <a:t>for </a:t>
            </a:r>
            <a:r>
              <a:rPr lang="en-US" dirty="0"/>
              <a:t>reducing </a:t>
            </a:r>
            <a:r>
              <a:rPr lang="en-US" dirty="0" err="1" smtClean="0"/>
              <a:t>overfitting</a:t>
            </a:r>
            <a:r>
              <a:rPr lang="en-US" dirty="0" smtClean="0"/>
              <a:t> of model</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483" y="4758054"/>
            <a:ext cx="3600450" cy="1266825"/>
          </a:xfrm>
          <a:prstGeom prst="rect">
            <a:avLst/>
          </a:prstGeom>
        </p:spPr>
      </p:pic>
    </p:spTree>
    <p:extLst>
      <p:ext uri="{BB962C8B-B14F-4D97-AF65-F5344CB8AC3E}">
        <p14:creationId xmlns:p14="http://schemas.microsoft.com/office/powerpoint/2010/main" val="3566355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Fitting and predicting Data</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2639" y="2187724"/>
            <a:ext cx="6668627" cy="1726250"/>
          </a:xfrm>
        </p:spPr>
      </p:pic>
      <p:sp>
        <p:nvSpPr>
          <p:cNvPr id="4" name="Text Placeholder 3"/>
          <p:cNvSpPr>
            <a:spLocks noGrp="1"/>
          </p:cNvSpPr>
          <p:nvPr>
            <p:ph type="body" sz="half" idx="2"/>
          </p:nvPr>
        </p:nvSpPr>
        <p:spPr/>
        <p:txBody>
          <a:bodyPr/>
          <a:lstStyle/>
          <a:p>
            <a:r>
              <a:rPr lang="en-IN" dirty="0" smtClean="0"/>
              <a:t>Model is fitted to tokenized data and run for 3 epochs.</a:t>
            </a:r>
          </a:p>
          <a:p>
            <a:r>
              <a:rPr lang="en-IN" dirty="0" smtClean="0"/>
              <a:t>The test dataset is then cleaned, tokenized and padded so as to predict using our model.</a:t>
            </a:r>
          </a:p>
          <a:p>
            <a:r>
              <a:rPr lang="en-IN" dirty="0" smtClean="0"/>
              <a:t>An accuracy of 94% is obtained on </a:t>
            </a:r>
            <a:r>
              <a:rPr lang="en-IN" smtClean="0"/>
              <a:t>training the data.</a:t>
            </a:r>
            <a:endParaRPr lang="en-IN" dirty="0"/>
          </a:p>
        </p:txBody>
      </p:sp>
      <p:pic>
        <p:nvPicPr>
          <p:cNvPr id="3" name="Picture 2"/>
          <p:cNvPicPr>
            <a:picLocks noChangeAspect="1"/>
          </p:cNvPicPr>
          <p:nvPr/>
        </p:nvPicPr>
        <p:blipFill>
          <a:blip r:embed="rId3"/>
          <a:stretch>
            <a:fillRect/>
          </a:stretch>
        </p:blipFill>
        <p:spPr>
          <a:xfrm>
            <a:off x="5162639" y="4440346"/>
            <a:ext cx="4857750" cy="1257300"/>
          </a:xfrm>
          <a:prstGeom prst="rect">
            <a:avLst/>
          </a:prstGeom>
        </p:spPr>
      </p:pic>
    </p:spTree>
    <p:extLst>
      <p:ext uri="{BB962C8B-B14F-4D97-AF65-F5344CB8AC3E}">
        <p14:creationId xmlns:p14="http://schemas.microsoft.com/office/powerpoint/2010/main" val="2699081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239</TotalTime>
  <Words>692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IMDB Movie Review Analysis  </vt:lpstr>
      <vt:lpstr>OBJECTIVE</vt:lpstr>
      <vt:lpstr>Libraries</vt:lpstr>
      <vt:lpstr>PowerPoint Presentation</vt:lpstr>
      <vt:lpstr>Code Snippets</vt:lpstr>
      <vt:lpstr>2. Data Cleaning</vt:lpstr>
      <vt:lpstr>3. Importing Keras Libraries</vt:lpstr>
      <vt:lpstr>4.Building BRNN</vt:lpstr>
      <vt:lpstr>5. Fitting and predicting Data</vt:lpstr>
      <vt:lpstr>Applications</vt:lpstr>
      <vt:lpstr>Conclusion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Review Analysis</dc:title>
  <dc:creator>HP</dc:creator>
  <cp:lastModifiedBy>HP</cp:lastModifiedBy>
  <cp:revision>19</cp:revision>
  <dcterms:created xsi:type="dcterms:W3CDTF">2019-05-24T18:08:25Z</dcterms:created>
  <dcterms:modified xsi:type="dcterms:W3CDTF">2019-05-25T05:45:14Z</dcterms:modified>
</cp:coreProperties>
</file>