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a910059bc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a910059bc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a910059bc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a910059bc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a910059bc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a910059bc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a910059bc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a910059bc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a910059bc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a910059bc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a910059bc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a910059bc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a955fab4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a955fab4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a910059bc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a910059bc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a910059b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a910059b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a910059b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a910059b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a910059b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a910059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a910059b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a910059b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a910059b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a910059b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a910059bc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a910059bc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a955fab4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a955fab4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a910059b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a910059b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alexattia/the-simpsons-characters-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76775" y="1014050"/>
            <a:ext cx="8183700" cy="1473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a:t>SIMPSON CHARACTER PREDICTION</a:t>
            </a:r>
            <a:endParaRPr/>
          </a:p>
        </p:txBody>
      </p:sp>
      <p:sp>
        <p:nvSpPr>
          <p:cNvPr id="86" name="Google Shape;86;p13"/>
          <p:cNvSpPr txBox="1"/>
          <p:nvPr>
            <p:ph idx="1" type="subTitle"/>
          </p:nvPr>
        </p:nvSpPr>
        <p:spPr>
          <a:xfrm rot="504">
            <a:off x="485925" y="2966924"/>
            <a:ext cx="8183700" cy="18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MEMBERS -                                                         GUIDES:</a:t>
            </a:r>
            <a:endParaRPr/>
          </a:p>
          <a:p>
            <a:pPr indent="0" lvl="0" marL="0" rtl="0" algn="l">
              <a:spcBef>
                <a:spcPts val="0"/>
              </a:spcBef>
              <a:spcAft>
                <a:spcPts val="0"/>
              </a:spcAft>
              <a:buNone/>
            </a:pPr>
            <a:r>
              <a:rPr lang="en"/>
              <a:t>THE SIMPSONS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800"/>
              <a:t>TANMAYA SAHU                                                                               Prashant Sir</a:t>
            </a:r>
            <a:endParaRPr b="1" sz="1800"/>
          </a:p>
          <a:p>
            <a:pPr indent="0" lvl="0" marL="0" rtl="0" algn="l">
              <a:spcBef>
                <a:spcPts val="0"/>
              </a:spcBef>
              <a:spcAft>
                <a:spcPts val="0"/>
              </a:spcAft>
              <a:buNone/>
            </a:pPr>
            <a:r>
              <a:rPr b="1" lang="en" sz="1800"/>
              <a:t>RISHAV MITTAL</a:t>
            </a:r>
            <a:endParaRPr b="1" sz="1800"/>
          </a:p>
          <a:p>
            <a:pPr indent="0" lvl="0" marL="0" rtl="0" algn="l">
              <a:spcBef>
                <a:spcPts val="0"/>
              </a:spcBef>
              <a:spcAft>
                <a:spcPts val="0"/>
              </a:spcAft>
              <a:buNone/>
            </a:pPr>
            <a:r>
              <a:rPr b="1" lang="en" sz="1800"/>
              <a:t>BIPUL SUMAN</a:t>
            </a:r>
            <a:endParaRPr b="1" sz="1800"/>
          </a:p>
        </p:txBody>
      </p:sp>
      <p:sp>
        <p:nvSpPr>
          <p:cNvPr id="87" name="Google Shape;87;p13"/>
          <p:cNvSpPr txBox="1"/>
          <p:nvPr/>
        </p:nvSpPr>
        <p:spPr>
          <a:xfrm>
            <a:off x="6655525" y="3566850"/>
            <a:ext cx="18222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Roboto"/>
                <a:ea typeface="Roboto"/>
                <a:cs typeface="Roboto"/>
                <a:sym typeface="Roboto"/>
              </a:rPr>
              <a:t>Nidhi ma’am</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1805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whether we have overfitting or not-</a:t>
            </a:r>
            <a:endParaRPr/>
          </a:p>
        </p:txBody>
      </p:sp>
      <p:pic>
        <p:nvPicPr>
          <p:cNvPr id="146" name="Google Shape;146;p22"/>
          <p:cNvPicPr preferRelativeResize="0"/>
          <p:nvPr/>
        </p:nvPicPr>
        <p:blipFill>
          <a:blip r:embed="rId3">
            <a:alphaModFix/>
          </a:blip>
          <a:stretch>
            <a:fillRect/>
          </a:stretch>
        </p:blipFill>
        <p:spPr>
          <a:xfrm>
            <a:off x="762500" y="788325"/>
            <a:ext cx="7345300" cy="3205000"/>
          </a:xfrm>
          <a:prstGeom prst="rect">
            <a:avLst/>
          </a:prstGeom>
          <a:noFill/>
          <a:ln>
            <a:noFill/>
          </a:ln>
        </p:spPr>
      </p:pic>
      <p:sp>
        <p:nvSpPr>
          <p:cNvPr id="147" name="Google Shape;147;p22"/>
          <p:cNvSpPr txBox="1"/>
          <p:nvPr/>
        </p:nvSpPr>
        <p:spPr>
          <a:xfrm>
            <a:off x="672000" y="4303475"/>
            <a:ext cx="69270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Roboto"/>
                <a:ea typeface="Roboto"/>
                <a:cs typeface="Roboto"/>
                <a:sym typeface="Roboto"/>
              </a:rPr>
              <a:t>It seems to have reach the asymptote, without an obvious overfitting. Moreover, the accuracy seems good too.</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245550"/>
            <a:ext cx="8520600" cy="4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Heatmap</a:t>
            </a:r>
            <a:endParaRPr/>
          </a:p>
        </p:txBody>
      </p:sp>
      <p:sp>
        <p:nvSpPr>
          <p:cNvPr id="153" name="Google Shape;153;p23"/>
          <p:cNvSpPr txBox="1"/>
          <p:nvPr>
            <p:ph idx="1" type="body"/>
          </p:nvPr>
        </p:nvSpPr>
        <p:spPr>
          <a:xfrm>
            <a:off x="311700" y="904625"/>
            <a:ext cx="8520600" cy="370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3"/>
          <p:cNvPicPr preferRelativeResize="0"/>
          <p:nvPr/>
        </p:nvPicPr>
        <p:blipFill>
          <a:blip r:embed="rId3">
            <a:alphaModFix/>
          </a:blip>
          <a:stretch>
            <a:fillRect/>
          </a:stretch>
        </p:blipFill>
        <p:spPr>
          <a:xfrm>
            <a:off x="311700" y="956325"/>
            <a:ext cx="4457700" cy="3933825"/>
          </a:xfrm>
          <a:prstGeom prst="rect">
            <a:avLst/>
          </a:prstGeom>
          <a:noFill/>
          <a:ln>
            <a:noFill/>
          </a:ln>
        </p:spPr>
      </p:pic>
      <p:sp>
        <p:nvSpPr>
          <p:cNvPr id="155" name="Google Shape;155;p23"/>
          <p:cNvSpPr txBox="1"/>
          <p:nvPr/>
        </p:nvSpPr>
        <p:spPr>
          <a:xfrm>
            <a:off x="5311500" y="1421575"/>
            <a:ext cx="3256800" cy="33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To check for correlation among features ,we see that Lisa is often mixed with other features.</a:t>
            </a:r>
            <a:endParaRPr sz="1800">
              <a:latin typeface="Roboto"/>
              <a:ea typeface="Roboto"/>
              <a:cs typeface="Roboto"/>
              <a:sym typeface="Roboto"/>
            </a:endParaRPr>
          </a:p>
          <a:p>
            <a:pPr indent="0" lvl="0" marL="0" rtl="0" algn="l">
              <a:spcBef>
                <a:spcPts val="0"/>
              </a:spcBef>
              <a:spcAft>
                <a:spcPts val="0"/>
              </a:spcAft>
              <a:buNone/>
            </a:pPr>
            <a:r>
              <a:rPr lang="en" sz="1800">
                <a:highlight>
                  <a:srgbClr val="FFFFFF"/>
                </a:highlight>
                <a:latin typeface="Roboto"/>
                <a:ea typeface="Roboto"/>
                <a:cs typeface="Roboto"/>
                <a:sym typeface="Roboto"/>
              </a:rPr>
              <a:t>Indeed, Lisa is often mixed up with Bart. Probably because many pictures of Lisa contain Bart too.</a:t>
            </a:r>
            <a:endParaRPr sz="1800">
              <a:highlight>
                <a:srgbClr val="FFFFFF"/>
              </a:highlight>
              <a:latin typeface="Roboto"/>
              <a:ea typeface="Roboto"/>
              <a:cs typeface="Roboto"/>
              <a:sym typeface="Roboto"/>
            </a:endParaRPr>
          </a:p>
          <a:p>
            <a:pPr indent="0" lvl="0" marL="0" rtl="0" algn="l">
              <a:spcBef>
                <a:spcPts val="0"/>
              </a:spcBef>
              <a:spcAft>
                <a:spcPts val="0"/>
              </a:spcAft>
              <a:buNone/>
            </a:pPr>
            <a:r>
              <a:t/>
            </a:r>
            <a:endParaRPr sz="1800">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the model-</a:t>
            </a:r>
            <a:endParaRPr/>
          </a:p>
        </p:txBody>
      </p:sp>
      <p:sp>
        <p:nvSpPr>
          <p:cNvPr id="161" name="Google Shape;161;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24"/>
          <p:cNvPicPr preferRelativeResize="0"/>
          <p:nvPr/>
        </p:nvPicPr>
        <p:blipFill>
          <a:blip r:embed="rId3">
            <a:alphaModFix/>
          </a:blip>
          <a:stretch>
            <a:fillRect/>
          </a:stretch>
        </p:blipFill>
        <p:spPr>
          <a:xfrm>
            <a:off x="400625" y="1229875"/>
            <a:ext cx="7534325" cy="1680175"/>
          </a:xfrm>
          <a:prstGeom prst="rect">
            <a:avLst/>
          </a:prstGeom>
          <a:noFill/>
          <a:ln>
            <a:noFill/>
          </a:ln>
        </p:spPr>
      </p:pic>
      <p:sp>
        <p:nvSpPr>
          <p:cNvPr id="163" name="Google Shape;163;p24"/>
          <p:cNvSpPr txBox="1"/>
          <p:nvPr/>
        </p:nvSpPr>
        <p:spPr>
          <a:xfrm>
            <a:off x="452325" y="3179150"/>
            <a:ext cx="7456800" cy="8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Saving the model with their weights, so as to use it in future while predicting in kernel.</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idx="1" type="body"/>
          </p:nvPr>
        </p:nvSpPr>
        <p:spPr>
          <a:xfrm>
            <a:off x="311700" y="206775"/>
            <a:ext cx="8520600" cy="462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9" name="Google Shape;169;p25"/>
          <p:cNvPicPr preferRelativeResize="0"/>
          <p:nvPr/>
        </p:nvPicPr>
        <p:blipFill>
          <a:blip r:embed="rId3">
            <a:alphaModFix/>
          </a:blip>
          <a:stretch>
            <a:fillRect/>
          </a:stretch>
        </p:blipFill>
        <p:spPr>
          <a:xfrm>
            <a:off x="311688" y="265513"/>
            <a:ext cx="6505575" cy="3190875"/>
          </a:xfrm>
          <a:prstGeom prst="rect">
            <a:avLst/>
          </a:prstGeom>
          <a:noFill/>
          <a:ln>
            <a:noFill/>
          </a:ln>
        </p:spPr>
      </p:pic>
      <p:sp>
        <p:nvSpPr>
          <p:cNvPr id="170" name="Google Shape;170;p25"/>
          <p:cNvSpPr txBox="1"/>
          <p:nvPr/>
        </p:nvSpPr>
        <p:spPr>
          <a:xfrm>
            <a:off x="311700" y="3456400"/>
            <a:ext cx="7959300" cy="11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latin typeface="Roboto"/>
                <a:ea typeface="Roboto"/>
                <a:cs typeface="Roboto"/>
                <a:sym typeface="Roboto"/>
              </a:rPr>
              <a:t>So, now we obtain the set of datas about name of characters and treat them. We can sort by the name, like in folder of datas, after it we can drop the columns total, train, test and bouding_box(as they are of no use now).</a:t>
            </a:r>
            <a:endParaRPr sz="1800">
              <a:latin typeface="Roboto"/>
              <a:ea typeface="Roboto"/>
              <a:cs typeface="Roboto"/>
              <a:sym typeface="Roboto"/>
            </a:endParaRPr>
          </a:p>
        </p:txBody>
      </p:sp>
      <p:pic>
        <p:nvPicPr>
          <p:cNvPr id="171" name="Google Shape;171;p25"/>
          <p:cNvPicPr preferRelativeResize="0"/>
          <p:nvPr/>
        </p:nvPicPr>
        <p:blipFill>
          <a:blip r:embed="rId4">
            <a:alphaModFix/>
          </a:blip>
          <a:stretch>
            <a:fillRect/>
          </a:stretch>
        </p:blipFill>
        <p:spPr>
          <a:xfrm>
            <a:off x="7089225" y="904450"/>
            <a:ext cx="1743075" cy="201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our character-</a:t>
            </a:r>
            <a:endParaRPr/>
          </a:p>
        </p:txBody>
      </p:sp>
      <p:sp>
        <p:nvSpPr>
          <p:cNvPr id="177" name="Google Shape;177;p26"/>
          <p:cNvSpPr txBox="1"/>
          <p:nvPr>
            <p:ph idx="1" type="body"/>
          </p:nvPr>
        </p:nvSpPr>
        <p:spPr>
          <a:xfrm>
            <a:off x="311700" y="1017800"/>
            <a:ext cx="85206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8" name="Google Shape;178;p26"/>
          <p:cNvPicPr preferRelativeResize="0"/>
          <p:nvPr/>
        </p:nvPicPr>
        <p:blipFill>
          <a:blip r:embed="rId3">
            <a:alphaModFix/>
          </a:blip>
          <a:stretch>
            <a:fillRect/>
          </a:stretch>
        </p:blipFill>
        <p:spPr>
          <a:xfrm>
            <a:off x="495300" y="1076325"/>
            <a:ext cx="8153400" cy="299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idx="1" type="body"/>
          </p:nvPr>
        </p:nvSpPr>
        <p:spPr>
          <a:xfrm>
            <a:off x="245550" y="168000"/>
            <a:ext cx="8767800" cy="436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4" name="Google Shape;184;p27"/>
          <p:cNvPicPr preferRelativeResize="0"/>
          <p:nvPr/>
        </p:nvPicPr>
        <p:blipFill>
          <a:blip r:embed="rId3">
            <a:alphaModFix/>
          </a:blip>
          <a:stretch>
            <a:fillRect/>
          </a:stretch>
        </p:blipFill>
        <p:spPr>
          <a:xfrm>
            <a:off x="540988" y="167988"/>
            <a:ext cx="7286625" cy="3838575"/>
          </a:xfrm>
          <a:prstGeom prst="rect">
            <a:avLst/>
          </a:prstGeom>
          <a:noFill/>
          <a:ln>
            <a:noFill/>
          </a:ln>
        </p:spPr>
      </p:pic>
      <p:sp>
        <p:nvSpPr>
          <p:cNvPr id="185" name="Google Shape;185;p27"/>
          <p:cNvSpPr txBox="1"/>
          <p:nvPr/>
        </p:nvSpPr>
        <p:spPr>
          <a:xfrm>
            <a:off x="749550" y="3864075"/>
            <a:ext cx="7586100" cy="6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 successfully predicts the given image ,as you can see the above image.</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191" name="Google Shape;191;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can be used by the makers of the show to count the number of occurences a given character &amp; can be used by them to whether or how to use the characters better in a particular episode.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22925"/>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rPr>
              <a:t>Why this project?</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2400">
                <a:solidFill>
                  <a:srgbClr val="000000"/>
                </a:solidFill>
                <a:latin typeface="Arial"/>
                <a:ea typeface="Arial"/>
                <a:cs typeface="Arial"/>
                <a:sym typeface="Arial"/>
              </a:rPr>
              <a:t>As a big Simpsons fan, I have watched a lot (and still watching) of The Simpson episodes -multiple times each- over the years. I wanted to build a neural network which can recognize characters.</a:t>
            </a:r>
            <a:endParaRPr sz="2400">
              <a:solidFill>
                <a:srgbClr val="000000"/>
              </a:solidFill>
              <a:latin typeface="Arial"/>
              <a:ea typeface="Arial"/>
              <a:cs typeface="Arial"/>
              <a:sym typeface="Arial"/>
            </a:endParaRPr>
          </a:p>
          <a:p>
            <a:pPr indent="0" lvl="0" marL="0" rtl="0" algn="l">
              <a:spcBef>
                <a:spcPts val="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7494D"/>
                </a:solidFill>
                <a:highlight>
                  <a:srgbClr val="FFFFFF"/>
                </a:highlight>
                <a:latin typeface="Arial"/>
                <a:ea typeface="Arial"/>
                <a:cs typeface="Arial"/>
                <a:sym typeface="Arial"/>
              </a:rPr>
              <a:t>About this Dataset</a:t>
            </a:r>
            <a:endParaRPr b="1"/>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highlight>
                  <a:srgbClr val="FFFFFF"/>
                </a:highlight>
              </a:rPr>
              <a:t> </a:t>
            </a:r>
            <a:r>
              <a:rPr lang="en" sz="2400">
                <a:solidFill>
                  <a:srgbClr val="000000"/>
                </a:solidFill>
                <a:highlight>
                  <a:srgbClr val="FFFFFF"/>
                </a:highlight>
              </a:rPr>
              <a:t>The dataset is already </a:t>
            </a:r>
            <a:r>
              <a:rPr b="1" lang="en" sz="2400" u="sng">
                <a:solidFill>
                  <a:schemeClr val="hlink"/>
                </a:solidFill>
                <a:highlight>
                  <a:srgbClr val="FFFFFF"/>
                </a:highlight>
                <a:hlinkClick r:id="rId3"/>
              </a:rPr>
              <a:t>available on Kaggle</a:t>
            </a:r>
            <a:r>
              <a:rPr lang="en" sz="2400"/>
              <a:t> and still growing ,as  the characters are being manually labelled.</a:t>
            </a:r>
            <a:r>
              <a:rPr lang="en" sz="2400">
                <a:solidFill>
                  <a:srgbClr val="000000"/>
                </a:solidFill>
                <a:highlight>
                  <a:srgbClr val="FFFFFF"/>
                </a:highlight>
              </a:rPr>
              <a:t>The dataset was manipulated it for the best results pulling out some characters &amp; create a new test base coming of training base, because the test base is unsellfull for this application.</a:t>
            </a:r>
            <a:r>
              <a:rPr i="1" lang="en" sz="2400">
                <a:solidFill>
                  <a:srgbClr val="000000"/>
                </a:solidFill>
                <a:highlight>
                  <a:srgbClr val="FFFFFF"/>
                </a:highlight>
              </a:rPr>
              <a:t>The data on Kaggle contains 20 classes(characters).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Libraries used for Pre-Processing</a:t>
            </a:r>
            <a:endParaRPr/>
          </a:p>
        </p:txBody>
      </p:sp>
      <p:sp>
        <p:nvSpPr>
          <p:cNvPr id="105" name="Google Shape;105;p16"/>
          <p:cNvSpPr txBox="1"/>
          <p:nvPr>
            <p:ph idx="1" type="body"/>
          </p:nvPr>
        </p:nvSpPr>
        <p:spPr>
          <a:xfrm>
            <a:off x="1163075" y="1634325"/>
            <a:ext cx="5851500" cy="16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16"/>
          <p:cNvPicPr preferRelativeResize="0"/>
          <p:nvPr/>
        </p:nvPicPr>
        <p:blipFill>
          <a:blip r:embed="rId3">
            <a:alphaModFix/>
          </a:blip>
          <a:stretch>
            <a:fillRect/>
          </a:stretch>
        </p:blipFill>
        <p:spPr>
          <a:xfrm>
            <a:off x="1163100" y="1673075"/>
            <a:ext cx="5851449" cy="158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Applying Model</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INPUT LAYERS-</a:t>
            </a:r>
            <a:endParaRPr b="1" sz="2400"/>
          </a:p>
          <a:p>
            <a:pPr indent="0" lvl="0" marL="0" rtl="0" algn="l">
              <a:spcBef>
                <a:spcPts val="1600"/>
              </a:spcBef>
              <a:spcAft>
                <a:spcPts val="1600"/>
              </a:spcAft>
              <a:buNone/>
            </a:pPr>
            <a:r>
              <a:t/>
            </a:r>
            <a:endParaRPr b="1" sz="2400"/>
          </a:p>
        </p:txBody>
      </p:sp>
      <p:pic>
        <p:nvPicPr>
          <p:cNvPr id="113" name="Google Shape;113;p17"/>
          <p:cNvPicPr preferRelativeResize="0"/>
          <p:nvPr/>
        </p:nvPicPr>
        <p:blipFill>
          <a:blip r:embed="rId3">
            <a:alphaModFix/>
          </a:blip>
          <a:stretch>
            <a:fillRect/>
          </a:stretch>
        </p:blipFill>
        <p:spPr>
          <a:xfrm>
            <a:off x="0" y="1951427"/>
            <a:ext cx="9143999" cy="27422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168000"/>
            <a:ext cx="8520600" cy="6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LAYERS-</a:t>
            </a:r>
            <a:endParaRPr/>
          </a:p>
        </p:txBody>
      </p:sp>
      <p:sp>
        <p:nvSpPr>
          <p:cNvPr id="119" name="Google Shape;119;p18"/>
          <p:cNvSpPr txBox="1"/>
          <p:nvPr>
            <p:ph idx="1" type="body"/>
          </p:nvPr>
        </p:nvSpPr>
        <p:spPr>
          <a:xfrm>
            <a:off x="311700" y="788400"/>
            <a:ext cx="8520600" cy="37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600">
              <a:solidFill>
                <a:srgbClr val="000000"/>
              </a:solidFill>
              <a:highlight>
                <a:srgbClr val="FFFFFF"/>
              </a:highlight>
            </a:endParaRPr>
          </a:p>
          <a:p>
            <a:pPr indent="0" lvl="0" marL="0" rtl="0" algn="l">
              <a:spcBef>
                <a:spcPts val="1600"/>
              </a:spcBef>
              <a:spcAft>
                <a:spcPts val="1600"/>
              </a:spcAft>
              <a:buNone/>
            </a:pPr>
            <a:r>
              <a:rPr lang="en">
                <a:solidFill>
                  <a:srgbClr val="000000"/>
                </a:solidFill>
                <a:highlight>
                  <a:srgbClr val="FFFFFF"/>
                </a:highlight>
              </a:rPr>
              <a:t>For the output layers we will adding a </a:t>
            </a:r>
            <a:r>
              <a:rPr i="1" lang="en">
                <a:solidFill>
                  <a:srgbClr val="000000"/>
                </a:solidFill>
                <a:highlight>
                  <a:srgbClr val="FFFFFF"/>
                </a:highlight>
              </a:rPr>
              <a:t>Dense</a:t>
            </a:r>
            <a:r>
              <a:rPr lang="en">
                <a:solidFill>
                  <a:srgbClr val="000000"/>
                </a:solidFill>
                <a:highlight>
                  <a:srgbClr val="FFFFFF"/>
                </a:highlight>
              </a:rPr>
              <a:t> layer with 64 neurons and other with  20 neurons (number of characters). The first will still have the ReLu activation function and the second have had the softmax activation function.</a:t>
            </a:r>
            <a:r>
              <a:rPr lang="en">
                <a:solidFill>
                  <a:srgbClr val="000000"/>
                </a:solidFill>
              </a:rPr>
              <a:t>We use </a:t>
            </a:r>
            <a:r>
              <a:rPr i="1" lang="en">
                <a:solidFill>
                  <a:srgbClr val="000000"/>
                </a:solidFill>
              </a:rPr>
              <a:t>categorical_crossentropy</a:t>
            </a:r>
            <a:r>
              <a:rPr lang="en">
                <a:solidFill>
                  <a:srgbClr val="000000"/>
                </a:solidFill>
              </a:rPr>
              <a:t> for multiple outputs(different characters) and to finalize we use the </a:t>
            </a:r>
            <a:r>
              <a:rPr i="1" lang="en">
                <a:solidFill>
                  <a:srgbClr val="000000"/>
                </a:solidFill>
              </a:rPr>
              <a:t>metrics </a:t>
            </a:r>
            <a:r>
              <a:rPr lang="en">
                <a:solidFill>
                  <a:srgbClr val="000000"/>
                </a:solidFill>
              </a:rPr>
              <a:t>accuracy to multiple outputs.</a:t>
            </a:r>
            <a:endParaRPr>
              <a:solidFill>
                <a:srgbClr val="000000"/>
              </a:solidFill>
              <a:highlight>
                <a:srgbClr val="FFFFFF"/>
              </a:highlight>
            </a:endParaRPr>
          </a:p>
        </p:txBody>
      </p:sp>
      <p:pic>
        <p:nvPicPr>
          <p:cNvPr id="120" name="Google Shape;120;p18"/>
          <p:cNvPicPr preferRelativeResize="0"/>
          <p:nvPr/>
        </p:nvPicPr>
        <p:blipFill>
          <a:blip r:embed="rId3">
            <a:alphaModFix/>
          </a:blip>
          <a:stretch>
            <a:fillRect/>
          </a:stretch>
        </p:blipFill>
        <p:spPr>
          <a:xfrm>
            <a:off x="467588" y="788400"/>
            <a:ext cx="8208824" cy="1043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the Dataset-</a:t>
            </a:r>
            <a:endParaRPr/>
          </a:p>
        </p:txBody>
      </p:sp>
      <p:sp>
        <p:nvSpPr>
          <p:cNvPr id="126" name="Google Shape;126;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lnSpc>
                <a:spcPct val="158000"/>
              </a:lnSpc>
              <a:spcBef>
                <a:spcPts val="2200"/>
              </a:spcBef>
              <a:spcAft>
                <a:spcPts val="0"/>
              </a:spcAft>
              <a:buNone/>
            </a:pPr>
            <a:r>
              <a:rPr lang="en">
                <a:solidFill>
                  <a:srgbClr val="000000"/>
                </a:solidFill>
              </a:rPr>
              <a:t>As we don’t have a huge data set, we are using </a:t>
            </a:r>
            <a:r>
              <a:rPr b="1" lang="en">
                <a:solidFill>
                  <a:srgbClr val="000000"/>
                </a:solidFill>
              </a:rPr>
              <a:t>data augmentation</a:t>
            </a:r>
            <a:r>
              <a:rPr lang="en">
                <a:solidFill>
                  <a:srgbClr val="000000"/>
                </a:solidFill>
              </a:rPr>
              <a:t> . It means doing a number of random variations over the pictures so the model never see the same picture twice. This helps prevent </a:t>
            </a:r>
            <a:r>
              <a:rPr b="1" lang="en">
                <a:solidFill>
                  <a:srgbClr val="000000"/>
                </a:solidFill>
              </a:rPr>
              <a:t>overfitting</a:t>
            </a:r>
            <a:r>
              <a:rPr lang="en">
                <a:solidFill>
                  <a:srgbClr val="000000"/>
                </a:solidFill>
              </a:rPr>
              <a:t> and helps the model generalize better.</a:t>
            </a:r>
            <a:endParaRPr>
              <a:solidFill>
                <a:srgbClr val="000000"/>
              </a:solidFil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27" name="Google Shape;127;p19"/>
          <p:cNvPicPr preferRelativeResize="0"/>
          <p:nvPr/>
        </p:nvPicPr>
        <p:blipFill>
          <a:blip r:embed="rId3">
            <a:alphaModFix/>
          </a:blip>
          <a:stretch>
            <a:fillRect/>
          </a:stretch>
        </p:blipFill>
        <p:spPr>
          <a:xfrm>
            <a:off x="865850" y="1229875"/>
            <a:ext cx="6178650" cy="158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idx="1" type="body"/>
          </p:nvPr>
        </p:nvSpPr>
        <p:spPr>
          <a:xfrm>
            <a:off x="311700" y="245550"/>
            <a:ext cx="8520600" cy="432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20"/>
          <p:cNvPicPr preferRelativeResize="0"/>
          <p:nvPr/>
        </p:nvPicPr>
        <p:blipFill>
          <a:blip r:embed="rId3">
            <a:alphaModFix/>
          </a:blip>
          <a:stretch>
            <a:fillRect/>
          </a:stretch>
        </p:blipFill>
        <p:spPr>
          <a:xfrm>
            <a:off x="426475" y="995100"/>
            <a:ext cx="7904501" cy="3153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Fitting the model-</a:t>
            </a:r>
            <a:endParaRPr/>
          </a:p>
        </p:txBody>
      </p:sp>
      <p:sp>
        <p:nvSpPr>
          <p:cNvPr id="139" name="Google Shape;139;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1"/>
          <p:cNvPicPr preferRelativeResize="0"/>
          <p:nvPr/>
        </p:nvPicPr>
        <p:blipFill>
          <a:blip r:embed="rId3">
            <a:alphaModFix/>
          </a:blip>
          <a:stretch>
            <a:fillRect/>
          </a:stretch>
        </p:blipFill>
        <p:spPr>
          <a:xfrm>
            <a:off x="123500" y="1017800"/>
            <a:ext cx="9020502" cy="3673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