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2" r:id="rId7"/>
    <p:sldId id="260"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5/25/2019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2C97-8A14-44A2-87C4-D7E40110B3F4}"/>
              </a:ext>
            </a:extLst>
          </p:cNvPr>
          <p:cNvSpPr>
            <a:spLocks noGrp="1"/>
          </p:cNvSpPr>
          <p:nvPr>
            <p:ph type="ctrTitle"/>
          </p:nvPr>
        </p:nvSpPr>
        <p:spPr>
          <a:xfrm>
            <a:off x="1850686" y="1323513"/>
            <a:ext cx="7434196" cy="2192046"/>
          </a:xfrm>
        </p:spPr>
        <p:txBody>
          <a:bodyPr/>
          <a:lstStyle/>
          <a:p>
            <a:r>
              <a:rPr lang="en-IN" sz="6000" dirty="0"/>
              <a:t>		DRUG REVIEW             			PREDICTION </a:t>
            </a:r>
          </a:p>
        </p:txBody>
      </p:sp>
      <p:sp>
        <p:nvSpPr>
          <p:cNvPr id="3" name="Subtitle 2">
            <a:extLst>
              <a:ext uri="{FF2B5EF4-FFF2-40B4-BE49-F238E27FC236}">
                <a16:creationId xmlns:a16="http://schemas.microsoft.com/office/drawing/2014/main" id="{851498CA-E834-4F2C-AED0-D7C6679987CD}"/>
              </a:ext>
            </a:extLst>
          </p:cNvPr>
          <p:cNvSpPr>
            <a:spLocks noGrp="1"/>
          </p:cNvSpPr>
          <p:nvPr>
            <p:ph type="subTitle" idx="1"/>
          </p:nvPr>
        </p:nvSpPr>
        <p:spPr>
          <a:xfrm>
            <a:off x="1141209" y="4129310"/>
            <a:ext cx="8853149" cy="2080620"/>
          </a:xfrm>
        </p:spPr>
        <p:txBody>
          <a:bodyPr>
            <a:normAutofit lnSpcReduction="10000"/>
          </a:bodyPr>
          <a:lstStyle/>
          <a:p>
            <a:r>
              <a:rPr lang="en-IN" dirty="0"/>
              <a:t>T. MANISH</a:t>
            </a:r>
          </a:p>
          <a:p>
            <a:r>
              <a:rPr lang="en-IN" dirty="0"/>
              <a:t>P.SAMPATH KUMAR</a:t>
            </a:r>
          </a:p>
          <a:p>
            <a:r>
              <a:rPr lang="en-IN" dirty="0"/>
              <a:t>P.SAI MANIKANTA</a:t>
            </a:r>
          </a:p>
          <a:p>
            <a:r>
              <a:rPr lang="en-IN" dirty="0"/>
              <a:t>P.JHANSI KUMAR</a:t>
            </a:r>
          </a:p>
          <a:p>
            <a:r>
              <a:rPr lang="en-IN" dirty="0"/>
              <a:t>K.JOSHI MANOHAR(TL)</a:t>
            </a:r>
          </a:p>
        </p:txBody>
      </p:sp>
    </p:spTree>
    <p:extLst>
      <p:ext uri="{BB962C8B-B14F-4D97-AF65-F5344CB8AC3E}">
        <p14:creationId xmlns:p14="http://schemas.microsoft.com/office/powerpoint/2010/main" val="3054319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7791-C1BF-4EB3-AD35-F1EC76503A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F24682-A13A-42DF-84C7-E01E72F89ACD}"/>
              </a:ext>
            </a:extLst>
          </p:cNvPr>
          <p:cNvSpPr>
            <a:spLocks noGrp="1"/>
          </p:cNvSpPr>
          <p:nvPr>
            <p:ph idx="1"/>
          </p:nvPr>
        </p:nvSpPr>
        <p:spPr/>
        <p:txBody>
          <a:bodyPr>
            <a:normAutofit fontScale="62500" lnSpcReduction="20000"/>
          </a:bodyPr>
          <a:lstStyle/>
          <a:p>
            <a:r>
              <a:rPr lang="en-US" dirty="0"/>
              <a:t>So, we can reduce this imbalance by </a:t>
            </a:r>
            <a:r>
              <a:rPr lang="en-US" dirty="0" err="1"/>
              <a:t>analysing</a:t>
            </a:r>
            <a:r>
              <a:rPr lang="en-US" dirty="0"/>
              <a:t> the drug trends time to time and give an analysis report and overall </a:t>
            </a:r>
          </a:p>
          <a:p>
            <a:r>
              <a:rPr lang="en-US" dirty="0"/>
              <a:t>feedback about the performance of the drug in a particular week to Both Doctor and Pharma companies.</a:t>
            </a:r>
          </a:p>
          <a:p>
            <a:r>
              <a:rPr lang="en-US" dirty="0"/>
              <a:t> </a:t>
            </a:r>
          </a:p>
          <a:p>
            <a:r>
              <a:rPr lang="en-US" dirty="0"/>
              <a:t>main point is which is the main source data for this analysis on Drug.</a:t>
            </a:r>
          </a:p>
          <a:p>
            <a:r>
              <a:rPr lang="en-US" dirty="0"/>
              <a:t>     undoubtedly its Patients.</a:t>
            </a:r>
          </a:p>
          <a:p>
            <a:endParaRPr lang="en-US" dirty="0"/>
          </a:p>
          <a:p>
            <a:r>
              <a:rPr lang="en-US" dirty="0"/>
              <a:t>Tell The Drug is a trend </a:t>
            </a:r>
            <a:r>
              <a:rPr lang="en-US" dirty="0" err="1"/>
              <a:t>analyser</a:t>
            </a:r>
            <a:r>
              <a:rPr lang="en-US" dirty="0"/>
              <a:t> , which runs on Sentimental analysis segment of Artificial intelligence</a:t>
            </a:r>
          </a:p>
          <a:p>
            <a:endParaRPr lang="en-US" dirty="0"/>
          </a:p>
          <a:p>
            <a:r>
              <a:rPr lang="en-US" dirty="0"/>
              <a:t>How it works ?</a:t>
            </a:r>
          </a:p>
          <a:p>
            <a:r>
              <a:rPr lang="en-US" dirty="0"/>
              <a:t>       There will be Tell the drug feedback </a:t>
            </a:r>
            <a:r>
              <a:rPr lang="en-US" dirty="0" err="1"/>
              <a:t>machienes</a:t>
            </a:r>
            <a:r>
              <a:rPr lang="en-US" dirty="0"/>
              <a:t> present at pharmacies across a particular city and each pharmacy </a:t>
            </a:r>
          </a:p>
          <a:p>
            <a:r>
              <a:rPr lang="en-US" dirty="0"/>
              <a:t>in the city is assigned with a particular ID. if a consumer purchases a particular drug at a pharmacy, then he will be able to give </a:t>
            </a:r>
          </a:p>
          <a:p>
            <a:r>
              <a:rPr lang="en-US" dirty="0"/>
              <a:t>feedback about a particular medicine which he purchases.</a:t>
            </a:r>
          </a:p>
          <a:p>
            <a:endParaRPr lang="en-US" dirty="0"/>
          </a:p>
          <a:p>
            <a:endParaRPr lang="en-IN" dirty="0"/>
          </a:p>
        </p:txBody>
      </p:sp>
    </p:spTree>
    <p:extLst>
      <p:ext uri="{BB962C8B-B14F-4D97-AF65-F5344CB8AC3E}">
        <p14:creationId xmlns:p14="http://schemas.microsoft.com/office/powerpoint/2010/main" val="388676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34F6-C74A-4051-B350-460EA5AA919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C76F0D-BE2D-4A53-8BAD-C43D60F6579A}"/>
              </a:ext>
            </a:extLst>
          </p:cNvPr>
          <p:cNvSpPr>
            <a:spLocks noGrp="1"/>
          </p:cNvSpPr>
          <p:nvPr>
            <p:ph idx="1"/>
          </p:nvPr>
        </p:nvSpPr>
        <p:spPr>
          <a:xfrm>
            <a:off x="1103312" y="2052918"/>
            <a:ext cx="8946541" cy="4195481"/>
          </a:xfrm>
        </p:spPr>
        <p:txBody>
          <a:bodyPr>
            <a:normAutofit fontScale="85000" lnSpcReduction="20000"/>
          </a:bodyPr>
          <a:lstStyle/>
          <a:p>
            <a:r>
              <a:rPr lang="en-IN" dirty="0"/>
              <a:t>The aim of the project is to create a opinion on the drug by doing sentimental analysis based on the reviews given by the previous users of the medicines.</a:t>
            </a:r>
          </a:p>
          <a:p>
            <a:endParaRPr lang="en-US" b="1" dirty="0"/>
          </a:p>
          <a:p>
            <a:r>
              <a:rPr lang="en-US" b="1" dirty="0"/>
              <a:t>Sentiment analysis </a:t>
            </a:r>
            <a:r>
              <a:rPr lang="en-US" dirty="0"/>
              <a:t>refers to the use of natural language processing, text analysis, computational linguistics, and biometrics to systematically identify, extract, quantify, and study affective states and subjective </a:t>
            </a:r>
            <a:r>
              <a:rPr lang="en-US"/>
              <a:t>information.</a:t>
            </a:r>
            <a:endParaRPr lang="en-US" b="1" dirty="0"/>
          </a:p>
          <a:p>
            <a:endParaRPr lang="en-US" b="1" dirty="0"/>
          </a:p>
          <a:p>
            <a:pPr marL="0" indent="0">
              <a:buNone/>
            </a:pPr>
            <a:endParaRPr lang="en-US" b="1" dirty="0"/>
          </a:p>
          <a:p>
            <a:r>
              <a:rPr lang="en-US" b="1" dirty="0"/>
              <a:t>Natural language processing</a:t>
            </a:r>
            <a:r>
              <a:rPr lang="en-US" dirty="0"/>
              <a:t> (</a:t>
            </a:r>
            <a:r>
              <a:rPr lang="en-US" b="1" dirty="0"/>
              <a:t>NLP</a:t>
            </a:r>
            <a:r>
              <a:rPr lang="en-US" dirty="0"/>
              <a:t>) is a subfield of computer science, information engineering, and artificial intelligence concerned with the interactions between computers and human (natural) languages, in particular how to program computers to process and analyze large amounts of natural language data.</a:t>
            </a:r>
          </a:p>
          <a:p>
            <a:r>
              <a:rPr lang="en-US" dirty="0"/>
              <a:t>Challenges in natural language processing frequently involve speech recognition, natural language understanding, and natural language generation.</a:t>
            </a:r>
          </a:p>
          <a:p>
            <a:endParaRPr lang="en-IN" dirty="0"/>
          </a:p>
          <a:p>
            <a:endParaRPr lang="en-IN" dirty="0"/>
          </a:p>
          <a:p>
            <a:endParaRPr lang="en-IN" dirty="0"/>
          </a:p>
        </p:txBody>
      </p:sp>
    </p:spTree>
    <p:extLst>
      <p:ext uri="{BB962C8B-B14F-4D97-AF65-F5344CB8AC3E}">
        <p14:creationId xmlns:p14="http://schemas.microsoft.com/office/powerpoint/2010/main" val="22615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4CFC-FFBA-4D13-9C80-1B48CE9FF6CF}"/>
              </a:ext>
            </a:extLst>
          </p:cNvPr>
          <p:cNvSpPr>
            <a:spLocks noGrp="1"/>
          </p:cNvSpPr>
          <p:nvPr>
            <p:ph type="ctrTitle"/>
          </p:nvPr>
        </p:nvSpPr>
        <p:spPr>
          <a:xfrm>
            <a:off x="779035" y="129899"/>
            <a:ext cx="8825658" cy="1780181"/>
          </a:xfrm>
        </p:spPr>
        <p:txBody>
          <a:bodyPr/>
          <a:lstStyle/>
          <a:p>
            <a:r>
              <a:rPr lang="en-IN" sz="3600" dirty="0"/>
              <a:t>PRE PROCESSING OF DATA</a:t>
            </a:r>
            <a:r>
              <a:rPr lang="en-IN" dirty="0"/>
              <a:t/>
            </a:r>
            <a:br>
              <a:rPr lang="en-IN" dirty="0"/>
            </a:br>
            <a:endParaRPr lang="en-IN" dirty="0"/>
          </a:p>
        </p:txBody>
      </p:sp>
      <p:sp>
        <p:nvSpPr>
          <p:cNvPr id="3" name="Subtitle 2">
            <a:extLst>
              <a:ext uri="{FF2B5EF4-FFF2-40B4-BE49-F238E27FC236}">
                <a16:creationId xmlns:a16="http://schemas.microsoft.com/office/drawing/2014/main" id="{F06C327B-959D-4463-9C85-51D4CCB17571}"/>
              </a:ext>
            </a:extLst>
          </p:cNvPr>
          <p:cNvSpPr>
            <a:spLocks noGrp="1"/>
          </p:cNvSpPr>
          <p:nvPr>
            <p:ph type="subTitle" idx="1"/>
          </p:nvPr>
        </p:nvSpPr>
        <p:spPr>
          <a:xfrm>
            <a:off x="596154" y="1668420"/>
            <a:ext cx="10061685" cy="3035660"/>
          </a:xfrm>
        </p:spPr>
        <p:txBody>
          <a:bodyPr/>
          <a:lstStyle/>
          <a:p>
            <a:r>
              <a:rPr lang="en-US" b="1" dirty="0"/>
              <a:t>Data preprocessing</a:t>
            </a:r>
            <a:r>
              <a:rPr lang="en-US" dirty="0"/>
              <a:t> is a </a:t>
            </a:r>
            <a:r>
              <a:rPr lang="en-US" b="1" dirty="0"/>
              <a:t>data</a:t>
            </a:r>
            <a:r>
              <a:rPr lang="en-US" dirty="0"/>
              <a:t> mining technique that involves transforming raw </a:t>
            </a:r>
            <a:r>
              <a:rPr lang="en-US" b="1" dirty="0"/>
              <a:t>data</a:t>
            </a:r>
            <a:r>
              <a:rPr lang="en-US" dirty="0"/>
              <a:t> into an understandable format. Real-world </a:t>
            </a:r>
            <a:r>
              <a:rPr lang="en-US" b="1" dirty="0"/>
              <a:t>data</a:t>
            </a:r>
            <a:r>
              <a:rPr lang="en-US" dirty="0"/>
              <a:t> is often incomplete, inconsistent, and/or lacking in certain behaviors or trends, and is likely to contain many errors.</a:t>
            </a:r>
            <a:endParaRPr lang="en-IN" dirty="0"/>
          </a:p>
        </p:txBody>
      </p:sp>
      <p:pic>
        <p:nvPicPr>
          <p:cNvPr id="9" name="Content Placeholder 8">
            <a:extLst>
              <a:ext uri="{FF2B5EF4-FFF2-40B4-BE49-F238E27FC236}">
                <a16:creationId xmlns:a16="http://schemas.microsoft.com/office/drawing/2014/main" id="{3C9A5C87-2958-4CD3-8195-5D5A4B1FE3FD}"/>
              </a:ext>
            </a:extLst>
          </p:cNvPr>
          <p:cNvPicPr>
            <a:picLocks noGrp="1" noChangeAspect="1"/>
          </p:cNvPicPr>
          <p:nvPr>
            <p:ph sz="half" idx="4294967295"/>
          </p:nvPr>
        </p:nvPicPr>
        <p:blipFill>
          <a:blip r:embed="rId2"/>
          <a:stretch>
            <a:fillRect/>
          </a:stretch>
        </p:blipFill>
        <p:spPr>
          <a:xfrm>
            <a:off x="8950960" y="5507609"/>
            <a:ext cx="2844800" cy="1220492"/>
          </a:xfrm>
        </p:spPr>
      </p:pic>
      <p:pic>
        <p:nvPicPr>
          <p:cNvPr id="7" name="Content Placeholder 6">
            <a:extLst>
              <a:ext uri="{FF2B5EF4-FFF2-40B4-BE49-F238E27FC236}">
                <a16:creationId xmlns:a16="http://schemas.microsoft.com/office/drawing/2014/main" id="{D972C4BF-B898-417E-8FA7-468B66C1DDAA}"/>
              </a:ext>
            </a:extLst>
          </p:cNvPr>
          <p:cNvPicPr>
            <a:picLocks noGrp="1" noChangeAspect="1"/>
          </p:cNvPicPr>
          <p:nvPr>
            <p:ph idx="4294967295"/>
          </p:nvPr>
        </p:nvPicPr>
        <p:blipFill>
          <a:blip r:embed="rId3"/>
          <a:stretch>
            <a:fillRect/>
          </a:stretch>
        </p:blipFill>
        <p:spPr>
          <a:xfrm>
            <a:off x="121920" y="5462140"/>
            <a:ext cx="6463665" cy="1265961"/>
          </a:xfrm>
        </p:spPr>
      </p:pic>
    </p:spTree>
    <p:extLst>
      <p:ext uri="{BB962C8B-B14F-4D97-AF65-F5344CB8AC3E}">
        <p14:creationId xmlns:p14="http://schemas.microsoft.com/office/powerpoint/2010/main" val="3198694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B11A-281C-43A1-AA7D-FBD7CBB59CFD}"/>
              </a:ext>
            </a:extLst>
          </p:cNvPr>
          <p:cNvSpPr>
            <a:spLocks noGrp="1"/>
          </p:cNvSpPr>
          <p:nvPr>
            <p:ph type="title"/>
          </p:nvPr>
        </p:nvSpPr>
        <p:spPr/>
        <p:txBody>
          <a:bodyPr/>
          <a:lstStyle/>
          <a:p>
            <a:r>
              <a:rPr lang="en-IN" dirty="0"/>
              <a:t>NLTK AND VADERSENTIMENT</a:t>
            </a:r>
          </a:p>
        </p:txBody>
      </p:sp>
      <p:sp>
        <p:nvSpPr>
          <p:cNvPr id="3" name="Content Placeholder 2">
            <a:extLst>
              <a:ext uri="{FF2B5EF4-FFF2-40B4-BE49-F238E27FC236}">
                <a16:creationId xmlns:a16="http://schemas.microsoft.com/office/drawing/2014/main" id="{1A2FD172-793E-4358-8AE2-D5A314CA7FFB}"/>
              </a:ext>
            </a:extLst>
          </p:cNvPr>
          <p:cNvSpPr>
            <a:spLocks noGrp="1"/>
          </p:cNvSpPr>
          <p:nvPr>
            <p:ph idx="1"/>
          </p:nvPr>
        </p:nvSpPr>
        <p:spPr/>
        <p:txBody>
          <a:bodyPr/>
          <a:lstStyle/>
          <a:p>
            <a:r>
              <a:rPr lang="en-US" dirty="0"/>
              <a:t>NLTK stands for Natural Language Toolkit. This toolkit is one of the most powerful NLP libraries which contains packages to make machines understand human language and reply to it with an appropriate response. Tokenization, Stemming, Lemmatization, Punctuation, Character count, word count are some of these packages </a:t>
            </a:r>
          </a:p>
          <a:p>
            <a:r>
              <a:rPr lang="en-US" b="1" dirty="0"/>
              <a:t>VADER</a:t>
            </a:r>
            <a:r>
              <a:rPr lang="en-US" dirty="0"/>
              <a:t> (</a:t>
            </a:r>
            <a:r>
              <a:rPr lang="en-US" b="1" dirty="0"/>
              <a:t>Valence Aware Dictionary and </a:t>
            </a:r>
            <a:r>
              <a:rPr lang="en-US" b="1" dirty="0" err="1"/>
              <a:t>sEntiment</a:t>
            </a:r>
            <a:r>
              <a:rPr lang="en-US" b="1" dirty="0"/>
              <a:t> Reasoner</a:t>
            </a:r>
            <a:r>
              <a:rPr lang="en-US" dirty="0"/>
              <a:t>) is a lexicon and rule-based sentiment analysis tool that is</a:t>
            </a:r>
            <a:r>
              <a:rPr lang="en-US" b="1" dirty="0"/>
              <a:t> </a:t>
            </a:r>
            <a:r>
              <a:rPr lang="en-US" b="1" i="1" dirty="0"/>
              <a:t>specifically attuned to sentiments expressed in social media</a:t>
            </a:r>
            <a:r>
              <a:rPr lang="en-US" dirty="0"/>
              <a:t>. VADER uses a combination of A sentiment lexicon is a list of lexical features (e.g., words) which are generally labelled according to their semantic orientation as either positive or negative.</a:t>
            </a:r>
            <a:endParaRPr lang="en-IN" dirty="0"/>
          </a:p>
        </p:txBody>
      </p:sp>
    </p:spTree>
    <p:extLst>
      <p:ext uri="{BB962C8B-B14F-4D97-AF65-F5344CB8AC3E}">
        <p14:creationId xmlns:p14="http://schemas.microsoft.com/office/powerpoint/2010/main" val="3627564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E896-3AE4-4EAE-973E-2B21F86D60B2}"/>
              </a:ext>
            </a:extLst>
          </p:cNvPr>
          <p:cNvSpPr>
            <a:spLocks noGrp="1"/>
          </p:cNvSpPr>
          <p:nvPr>
            <p:ph type="title"/>
          </p:nvPr>
        </p:nvSpPr>
        <p:spPr/>
        <p:txBody>
          <a:bodyPr/>
          <a:lstStyle/>
          <a:p>
            <a:r>
              <a:rPr lang="en-IN" sz="3200" dirty="0"/>
              <a:t>DESCRIPTION ON REVIEW CLASSIFICATION</a:t>
            </a:r>
          </a:p>
        </p:txBody>
      </p:sp>
      <p:pic>
        <p:nvPicPr>
          <p:cNvPr id="8" name="Content Placeholder 7">
            <a:extLst>
              <a:ext uri="{FF2B5EF4-FFF2-40B4-BE49-F238E27FC236}">
                <a16:creationId xmlns:a16="http://schemas.microsoft.com/office/drawing/2014/main" id="{768ACECC-D765-43C5-AAFE-623D3CD64D11}"/>
              </a:ext>
            </a:extLst>
          </p:cNvPr>
          <p:cNvPicPr>
            <a:picLocks noGrp="1" noChangeAspect="1"/>
          </p:cNvPicPr>
          <p:nvPr>
            <p:ph idx="1"/>
          </p:nvPr>
        </p:nvPicPr>
        <p:blipFill>
          <a:blip r:embed="rId2"/>
          <a:stretch>
            <a:fillRect/>
          </a:stretch>
        </p:blipFill>
        <p:spPr>
          <a:xfrm>
            <a:off x="1926795" y="1853248"/>
            <a:ext cx="6843353" cy="777307"/>
          </a:xfrm>
        </p:spPr>
      </p:pic>
      <p:pic>
        <p:nvPicPr>
          <p:cNvPr id="10" name="Picture 9">
            <a:extLst>
              <a:ext uri="{FF2B5EF4-FFF2-40B4-BE49-F238E27FC236}">
                <a16:creationId xmlns:a16="http://schemas.microsoft.com/office/drawing/2014/main" id="{217686A4-E507-4C09-8A6D-998FAF5C76DB}"/>
              </a:ext>
            </a:extLst>
          </p:cNvPr>
          <p:cNvPicPr>
            <a:picLocks noChangeAspect="1"/>
          </p:cNvPicPr>
          <p:nvPr/>
        </p:nvPicPr>
        <p:blipFill>
          <a:blip r:embed="rId3"/>
          <a:stretch>
            <a:fillRect/>
          </a:stretch>
        </p:blipFill>
        <p:spPr>
          <a:xfrm>
            <a:off x="1926795" y="2827668"/>
            <a:ext cx="8184589" cy="632515"/>
          </a:xfrm>
          <a:prstGeom prst="rect">
            <a:avLst/>
          </a:prstGeom>
        </p:spPr>
      </p:pic>
      <p:pic>
        <p:nvPicPr>
          <p:cNvPr id="12" name="Picture 11">
            <a:extLst>
              <a:ext uri="{FF2B5EF4-FFF2-40B4-BE49-F238E27FC236}">
                <a16:creationId xmlns:a16="http://schemas.microsoft.com/office/drawing/2014/main" id="{95D87104-B1D2-488C-A5DB-3792C376322B}"/>
              </a:ext>
            </a:extLst>
          </p:cNvPr>
          <p:cNvPicPr>
            <a:picLocks noChangeAspect="1"/>
          </p:cNvPicPr>
          <p:nvPr/>
        </p:nvPicPr>
        <p:blipFill>
          <a:blip r:embed="rId4"/>
          <a:stretch>
            <a:fillRect/>
          </a:stretch>
        </p:blipFill>
        <p:spPr>
          <a:xfrm>
            <a:off x="1926795" y="3714827"/>
            <a:ext cx="5479255" cy="655377"/>
          </a:xfrm>
          <a:prstGeom prst="rect">
            <a:avLst/>
          </a:prstGeom>
        </p:spPr>
      </p:pic>
      <p:pic>
        <p:nvPicPr>
          <p:cNvPr id="14" name="Picture 13">
            <a:extLst>
              <a:ext uri="{FF2B5EF4-FFF2-40B4-BE49-F238E27FC236}">
                <a16:creationId xmlns:a16="http://schemas.microsoft.com/office/drawing/2014/main" id="{A8B3AD07-4A3A-4650-A05C-FF0D908A0E9A}"/>
              </a:ext>
            </a:extLst>
          </p:cNvPr>
          <p:cNvPicPr>
            <a:picLocks noChangeAspect="1"/>
          </p:cNvPicPr>
          <p:nvPr/>
        </p:nvPicPr>
        <p:blipFill>
          <a:blip r:embed="rId5"/>
          <a:stretch>
            <a:fillRect/>
          </a:stretch>
        </p:blipFill>
        <p:spPr>
          <a:xfrm>
            <a:off x="1926795" y="4624848"/>
            <a:ext cx="6447079" cy="632515"/>
          </a:xfrm>
          <a:prstGeom prst="rect">
            <a:avLst/>
          </a:prstGeom>
        </p:spPr>
      </p:pic>
    </p:spTree>
    <p:extLst>
      <p:ext uri="{BB962C8B-B14F-4D97-AF65-F5344CB8AC3E}">
        <p14:creationId xmlns:p14="http://schemas.microsoft.com/office/powerpoint/2010/main" val="3414275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4836DE-554C-4E81-B1D2-AA310514F341}"/>
              </a:ext>
            </a:extLst>
          </p:cNvPr>
          <p:cNvSpPr>
            <a:spLocks noGrp="1"/>
          </p:cNvSpPr>
          <p:nvPr>
            <p:ph type="title"/>
          </p:nvPr>
        </p:nvSpPr>
        <p:spPr/>
        <p:txBody>
          <a:bodyPr/>
          <a:lstStyle/>
          <a:p>
            <a:r>
              <a:rPr lang="en-IN" dirty="0"/>
              <a:t>Graphical analysis</a:t>
            </a:r>
          </a:p>
        </p:txBody>
      </p:sp>
      <p:pic>
        <p:nvPicPr>
          <p:cNvPr id="8" name="Content Placeholder 7">
            <a:extLst>
              <a:ext uri="{FF2B5EF4-FFF2-40B4-BE49-F238E27FC236}">
                <a16:creationId xmlns:a16="http://schemas.microsoft.com/office/drawing/2014/main" id="{900663E9-6A3E-4BC4-B1B6-191E86765003}"/>
              </a:ext>
            </a:extLst>
          </p:cNvPr>
          <p:cNvPicPr>
            <a:picLocks noGrp="1" noChangeAspect="1"/>
          </p:cNvPicPr>
          <p:nvPr>
            <p:ph sz="half" idx="1"/>
          </p:nvPr>
        </p:nvPicPr>
        <p:blipFill>
          <a:blip r:embed="rId2"/>
          <a:stretch>
            <a:fillRect/>
          </a:stretch>
        </p:blipFill>
        <p:spPr>
          <a:xfrm>
            <a:off x="748134" y="1856074"/>
            <a:ext cx="4715455" cy="3834146"/>
          </a:xfrm>
        </p:spPr>
      </p:pic>
      <p:pic>
        <p:nvPicPr>
          <p:cNvPr id="10" name="Content Placeholder 9">
            <a:extLst>
              <a:ext uri="{FF2B5EF4-FFF2-40B4-BE49-F238E27FC236}">
                <a16:creationId xmlns:a16="http://schemas.microsoft.com/office/drawing/2014/main" id="{48F0F5C6-460C-4D4B-8D0A-34893397E6EA}"/>
              </a:ext>
            </a:extLst>
          </p:cNvPr>
          <p:cNvPicPr>
            <a:picLocks noGrp="1" noChangeAspect="1"/>
          </p:cNvPicPr>
          <p:nvPr>
            <p:ph sz="half" idx="2"/>
          </p:nvPr>
        </p:nvPicPr>
        <p:blipFill>
          <a:blip r:embed="rId3"/>
          <a:stretch>
            <a:fillRect/>
          </a:stretch>
        </p:blipFill>
        <p:spPr>
          <a:xfrm>
            <a:off x="5858861" y="1853248"/>
            <a:ext cx="4820975" cy="3839798"/>
          </a:xfrm>
        </p:spPr>
      </p:pic>
    </p:spTree>
    <p:extLst>
      <p:ext uri="{BB962C8B-B14F-4D97-AF65-F5344CB8AC3E}">
        <p14:creationId xmlns:p14="http://schemas.microsoft.com/office/powerpoint/2010/main" val="4091383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53C4-E52D-4B50-A718-A4BDA6A15651}"/>
              </a:ext>
            </a:extLst>
          </p:cNvPr>
          <p:cNvSpPr>
            <a:spLocks noGrp="1"/>
          </p:cNvSpPr>
          <p:nvPr>
            <p:ph type="title"/>
          </p:nvPr>
        </p:nvSpPr>
        <p:spPr/>
        <p:txBody>
          <a:bodyPr/>
          <a:lstStyle/>
          <a:p>
            <a:r>
              <a:rPr lang="en-IN" dirty="0" smtClean="0"/>
              <a:t>USER INTERFACE MODEL</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926" y="1335928"/>
            <a:ext cx="7587723" cy="5121477"/>
          </a:xfrm>
        </p:spPr>
      </p:pic>
    </p:spTree>
    <p:extLst>
      <p:ext uri="{BB962C8B-B14F-4D97-AF65-F5344CB8AC3E}">
        <p14:creationId xmlns:p14="http://schemas.microsoft.com/office/powerpoint/2010/main" val="3075037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OUTPUT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030" y="1580606"/>
            <a:ext cx="8303974" cy="4667794"/>
          </a:xfrm>
        </p:spPr>
      </p:pic>
    </p:spTree>
    <p:extLst>
      <p:ext uri="{BB962C8B-B14F-4D97-AF65-F5344CB8AC3E}">
        <p14:creationId xmlns:p14="http://schemas.microsoft.com/office/powerpoint/2010/main" val="1576507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AFC4-1DB0-4678-ADE7-0B732BE73696}"/>
              </a:ext>
            </a:extLst>
          </p:cNvPr>
          <p:cNvSpPr>
            <a:spLocks noGrp="1"/>
          </p:cNvSpPr>
          <p:nvPr>
            <p:ph type="title"/>
          </p:nvPr>
        </p:nvSpPr>
        <p:spPr/>
        <p:txBody>
          <a:bodyPr/>
          <a:lstStyle/>
          <a:p>
            <a:r>
              <a:rPr lang="en-IN" dirty="0" smtClean="0"/>
              <a:t>Future Scope</a:t>
            </a:r>
            <a:endParaRPr lang="en-IN" dirty="0"/>
          </a:p>
        </p:txBody>
      </p:sp>
      <p:sp>
        <p:nvSpPr>
          <p:cNvPr id="3" name="Content Placeholder 2">
            <a:extLst>
              <a:ext uri="{FF2B5EF4-FFF2-40B4-BE49-F238E27FC236}">
                <a16:creationId xmlns:a16="http://schemas.microsoft.com/office/drawing/2014/main" id="{0EEF5CDC-70E7-4472-9210-0B6B57943D9A}"/>
              </a:ext>
            </a:extLst>
          </p:cNvPr>
          <p:cNvSpPr>
            <a:spLocks noGrp="1"/>
          </p:cNvSpPr>
          <p:nvPr>
            <p:ph idx="1"/>
          </p:nvPr>
        </p:nvSpPr>
        <p:spPr/>
        <p:txBody>
          <a:bodyPr>
            <a:normAutofit fontScale="85000" lnSpcReduction="20000"/>
          </a:bodyPr>
          <a:lstStyle/>
          <a:p>
            <a:r>
              <a:rPr lang="en-US" dirty="0"/>
              <a:t>There are lot ups and downs in effectiveness of specific drug in the market at a particular point of time,</a:t>
            </a:r>
          </a:p>
          <a:p>
            <a:r>
              <a:rPr lang="en-US" dirty="0"/>
              <a:t>and this follows a situation where doctors fell in dilemma for suggesting the best medicine for their patients.</a:t>
            </a:r>
          </a:p>
          <a:p>
            <a:endParaRPr lang="en-US" dirty="0"/>
          </a:p>
          <a:p>
            <a:r>
              <a:rPr lang="en-US" dirty="0"/>
              <a:t>This also effects the sales of those specific drugs which </a:t>
            </a:r>
            <a:r>
              <a:rPr lang="en-US" dirty="0" err="1"/>
              <a:t>dont</a:t>
            </a:r>
            <a:r>
              <a:rPr lang="en-US" dirty="0"/>
              <a:t> show much effectiveness which in turn leads to </a:t>
            </a:r>
          </a:p>
          <a:p>
            <a:r>
              <a:rPr lang="en-US" dirty="0"/>
              <a:t>loss for those Pharmaceutical Companies.</a:t>
            </a:r>
          </a:p>
          <a:p>
            <a:endParaRPr lang="en-US" dirty="0"/>
          </a:p>
          <a:p>
            <a:r>
              <a:rPr lang="en-US" dirty="0"/>
              <a:t>Who Produces the medicine : Pharma company</a:t>
            </a:r>
          </a:p>
          <a:p>
            <a:r>
              <a:rPr lang="en-US" dirty="0"/>
              <a:t>Who Suggests the medicine : Doctor</a:t>
            </a:r>
          </a:p>
          <a:p>
            <a:r>
              <a:rPr lang="en-US" dirty="0"/>
              <a:t>Who consumes the medicine : Patient</a:t>
            </a:r>
          </a:p>
          <a:p>
            <a:r>
              <a:rPr lang="en-US" dirty="0"/>
              <a:t>Which should be Effective in Maintaining a Healthy chain Among these 3 : Medicine/Drug.</a:t>
            </a:r>
            <a:endParaRPr lang="en-IN" dirty="0"/>
          </a:p>
        </p:txBody>
      </p:sp>
    </p:spTree>
    <p:extLst>
      <p:ext uri="{BB962C8B-B14F-4D97-AF65-F5344CB8AC3E}">
        <p14:creationId xmlns:p14="http://schemas.microsoft.com/office/powerpoint/2010/main" val="1272185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30</TotalTime>
  <Words>392</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  DRUG REVIEW                PREDICTION </vt:lpstr>
      <vt:lpstr>INTRODUCTION</vt:lpstr>
      <vt:lpstr>PRE PROCESSING OF DATA </vt:lpstr>
      <vt:lpstr>NLTK AND VADERSENTIMENT</vt:lpstr>
      <vt:lpstr>DESCRIPTION ON REVIEW CLASSIFICATION</vt:lpstr>
      <vt:lpstr>Graphical analysis</vt:lpstr>
      <vt:lpstr>USER INTERFACE MODEL </vt:lpstr>
      <vt:lpstr>OUTPUT</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REVIEW                PREDICTION</dc:title>
  <dc:creator>PENDELA SAIMANIKANTA</dc:creator>
  <cp:lastModifiedBy>sampath kumar pedarla</cp:lastModifiedBy>
  <cp:revision>13</cp:revision>
  <dcterms:created xsi:type="dcterms:W3CDTF">2019-05-24T13:21:39Z</dcterms:created>
  <dcterms:modified xsi:type="dcterms:W3CDTF">2019-05-25T04:53:31Z</dcterms:modified>
</cp:coreProperties>
</file>