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8" r:id="rId5"/>
    <p:sldId id="260" r:id="rId6"/>
    <p:sldId id="261" r:id="rId7"/>
    <p:sldId id="262" r:id="rId8"/>
    <p:sldId id="264" r:id="rId9"/>
    <p:sldId id="265" r:id="rId10"/>
    <p:sldId id="267"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72" d="100"/>
          <a:sy n="72" d="100"/>
        </p:scale>
        <p:origin x="62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8618E-C695-4BC2-9329-55439C69822F}"/>
              </a:ext>
            </a:extLst>
          </p:cNvPr>
          <p:cNvSpPr>
            <a:spLocks noGrp="1"/>
          </p:cNvSpPr>
          <p:nvPr>
            <p:ph type="ctrTitle"/>
          </p:nvPr>
        </p:nvSpPr>
        <p:spPr>
          <a:xfrm>
            <a:off x="2721735" y="805069"/>
            <a:ext cx="8915399" cy="1196009"/>
          </a:xfrm>
        </p:spPr>
        <p:txBody>
          <a:bodyPr/>
          <a:lstStyle/>
          <a:p>
            <a:r>
              <a:rPr lang="en-US" dirty="0"/>
              <a:t>WEB TRAFFIC PREDICTION</a:t>
            </a:r>
          </a:p>
        </p:txBody>
      </p:sp>
      <p:sp>
        <p:nvSpPr>
          <p:cNvPr id="3" name="Subtitle 2">
            <a:extLst>
              <a:ext uri="{FF2B5EF4-FFF2-40B4-BE49-F238E27FC236}">
                <a16:creationId xmlns:a16="http://schemas.microsoft.com/office/drawing/2014/main" id="{E0BBBA09-5C7A-418B-B98D-72B66C78CF7E}"/>
              </a:ext>
            </a:extLst>
          </p:cNvPr>
          <p:cNvSpPr>
            <a:spLocks noGrp="1"/>
          </p:cNvSpPr>
          <p:nvPr>
            <p:ph type="subTitle" idx="1"/>
          </p:nvPr>
        </p:nvSpPr>
        <p:spPr>
          <a:xfrm>
            <a:off x="2589213" y="2385391"/>
            <a:ext cx="9047921" cy="4055166"/>
          </a:xfrm>
        </p:spPr>
        <p:txBody>
          <a:bodyPr>
            <a:normAutofit/>
          </a:bodyPr>
          <a:lstStyle/>
          <a:p>
            <a:r>
              <a:rPr lang="en-US" b="1" dirty="0"/>
              <a:t>												Guides</a:t>
            </a:r>
            <a:r>
              <a:rPr lang="en-US" dirty="0"/>
              <a:t>:</a:t>
            </a:r>
          </a:p>
          <a:p>
            <a:r>
              <a:rPr lang="en-US" dirty="0"/>
              <a:t>												Deepika and Nidhi ma’am</a:t>
            </a:r>
          </a:p>
          <a:p>
            <a:endParaRPr lang="en-US" sz="1700" b="1" dirty="0"/>
          </a:p>
          <a:p>
            <a:endParaRPr lang="en-US" sz="1700" b="1" dirty="0"/>
          </a:p>
          <a:p>
            <a:endParaRPr lang="en-US" sz="1700" b="1" dirty="0"/>
          </a:p>
          <a:p>
            <a:r>
              <a:rPr lang="en-US" sz="1700" b="1" dirty="0"/>
              <a:t>												TEAM MEMBERS</a:t>
            </a:r>
          </a:p>
          <a:p>
            <a:r>
              <a:rPr lang="en-US" sz="1700" b="1" dirty="0"/>
              <a:t>												</a:t>
            </a:r>
            <a:r>
              <a:rPr lang="en-US" sz="1700" dirty="0"/>
              <a:t>BOYAPATI SASHIDHAR															PERUMALLA GANESH															MUSKU VAMSHI REDDY														NERELLA GURU TARUN														SUREDDY SAI SATWIK REDDY</a:t>
            </a:r>
          </a:p>
        </p:txBody>
      </p:sp>
    </p:spTree>
    <p:extLst>
      <p:ext uri="{BB962C8B-B14F-4D97-AF65-F5344CB8AC3E}">
        <p14:creationId xmlns:p14="http://schemas.microsoft.com/office/powerpoint/2010/main" val="187950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CF98-66C8-47C8-AAA3-47955B91A43C}"/>
              </a:ext>
            </a:extLst>
          </p:cNvPr>
          <p:cNvSpPr>
            <a:spLocks noGrp="1"/>
          </p:cNvSpPr>
          <p:nvPr>
            <p:ph type="title"/>
          </p:nvPr>
        </p:nvSpPr>
        <p:spPr>
          <a:xfrm>
            <a:off x="1687669" y="624110"/>
            <a:ext cx="4137059" cy="1280890"/>
          </a:xfrm>
        </p:spPr>
        <p:txBody>
          <a:bodyPr>
            <a:normAutofit/>
          </a:bodyPr>
          <a:lstStyle/>
          <a:p>
            <a:r>
              <a:rPr lang="en-US" sz="3200" dirty="0"/>
              <a:t>Conclusion</a:t>
            </a:r>
          </a:p>
        </p:txBody>
      </p:sp>
      <p:sp>
        <p:nvSpPr>
          <p:cNvPr id="12" name="Content Placeholder 11">
            <a:extLst>
              <a:ext uri="{FF2B5EF4-FFF2-40B4-BE49-F238E27FC236}">
                <a16:creationId xmlns:a16="http://schemas.microsoft.com/office/drawing/2014/main" id="{EAEBEAA9-C20C-4795-86F0-815CB5F1C1ED}"/>
              </a:ext>
            </a:extLst>
          </p:cNvPr>
          <p:cNvSpPr>
            <a:spLocks noGrp="1"/>
          </p:cNvSpPr>
          <p:nvPr>
            <p:ph idx="1"/>
          </p:nvPr>
        </p:nvSpPr>
        <p:spPr>
          <a:xfrm>
            <a:off x="1683956" y="2133600"/>
            <a:ext cx="4140772" cy="3777622"/>
          </a:xfrm>
        </p:spPr>
        <p:txBody>
          <a:bodyPr>
            <a:normAutofit fontScale="92500" lnSpcReduction="20000"/>
          </a:bodyPr>
          <a:lstStyle/>
          <a:p>
            <a:r>
              <a:rPr lang="en-US" dirty="0">
                <a:solidFill>
                  <a:srgbClr val="000000"/>
                </a:solidFill>
              </a:rPr>
              <a:t>The project is about predicting the web traffic of Wikipedia pages.</a:t>
            </a:r>
          </a:p>
          <a:p>
            <a:r>
              <a:rPr lang="en-US" dirty="0">
                <a:solidFill>
                  <a:srgbClr val="000000"/>
                </a:solidFill>
              </a:rPr>
              <a:t>We can also find the traffic of the particular sites based on analysis of previous data</a:t>
            </a:r>
          </a:p>
          <a:p>
            <a:r>
              <a:rPr lang="en-US" dirty="0">
                <a:solidFill>
                  <a:srgbClr val="000000"/>
                </a:solidFill>
              </a:rPr>
              <a:t>So, that we can manage the servers according to our need.</a:t>
            </a:r>
          </a:p>
          <a:p>
            <a:r>
              <a:rPr lang="en-US" dirty="0">
                <a:solidFill>
                  <a:srgbClr val="000000"/>
                </a:solidFill>
              </a:rPr>
              <a:t>This helps in good resource management.</a:t>
            </a:r>
          </a:p>
          <a:p>
            <a:r>
              <a:rPr lang="en-US" dirty="0">
                <a:solidFill>
                  <a:srgbClr val="000000"/>
                </a:solidFill>
              </a:rPr>
              <a:t>Similarly, We can also use this method for predicting many time series related problems like gold price estimation and shopping estimation which helps the customers as well as vendors.</a:t>
            </a:r>
          </a:p>
          <a:p>
            <a:pPr marL="0" indent="0">
              <a:buNone/>
            </a:pPr>
            <a:endParaRPr lang="en-US" dirty="0">
              <a:solidFill>
                <a:srgbClr val="000000"/>
              </a:solidFill>
            </a:endParaRPr>
          </a:p>
        </p:txBody>
      </p:sp>
      <p:pic>
        <p:nvPicPr>
          <p:cNvPr id="13" name="Picture 12">
            <a:extLst>
              <a:ext uri="{FF2B5EF4-FFF2-40B4-BE49-F238E27FC236}">
                <a16:creationId xmlns:a16="http://schemas.microsoft.com/office/drawing/2014/main" id="{45041797-729A-4650-A1F1-E152BAF9606A}"/>
              </a:ext>
            </a:extLst>
          </p:cNvPr>
          <p:cNvPicPr>
            <a:picLocks noChangeAspect="1"/>
          </p:cNvPicPr>
          <p:nvPr/>
        </p:nvPicPr>
        <p:blipFill>
          <a:blip r:embed="rId2"/>
          <a:stretch>
            <a:fillRect/>
          </a:stretch>
        </p:blipFill>
        <p:spPr>
          <a:xfrm>
            <a:off x="6218525" y="2133600"/>
            <a:ext cx="5451627" cy="3613861"/>
          </a:xfrm>
          <a:prstGeom prst="rect">
            <a:avLst/>
          </a:prstGeom>
        </p:spPr>
      </p:pic>
      <p:sp>
        <p:nvSpPr>
          <p:cNvPr id="3" name="TextBox 2">
            <a:extLst>
              <a:ext uri="{FF2B5EF4-FFF2-40B4-BE49-F238E27FC236}">
                <a16:creationId xmlns:a16="http://schemas.microsoft.com/office/drawing/2014/main" id="{78F1EAFD-E361-4B90-8139-D9877B78E490}"/>
              </a:ext>
            </a:extLst>
          </p:cNvPr>
          <p:cNvSpPr txBox="1"/>
          <p:nvPr/>
        </p:nvSpPr>
        <p:spPr>
          <a:xfrm>
            <a:off x="410817" y="755374"/>
            <a:ext cx="569844" cy="369332"/>
          </a:xfrm>
          <a:prstGeom prst="rect">
            <a:avLst/>
          </a:prstGeom>
          <a:noFill/>
        </p:spPr>
        <p:txBody>
          <a:bodyPr wrap="square" rtlCol="0">
            <a:spAutoFit/>
          </a:bodyPr>
          <a:lstStyle/>
          <a:p>
            <a:r>
              <a:rPr lang="en-US" dirty="0">
                <a:solidFill>
                  <a:schemeClr val="bg1"/>
                </a:solidFill>
              </a:rPr>
              <a:t>09</a:t>
            </a:r>
          </a:p>
        </p:txBody>
      </p:sp>
    </p:spTree>
    <p:extLst>
      <p:ext uri="{BB962C8B-B14F-4D97-AF65-F5344CB8AC3E}">
        <p14:creationId xmlns:p14="http://schemas.microsoft.com/office/powerpoint/2010/main" val="34334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9E8B-618F-4590-8233-954539670654}"/>
              </a:ext>
            </a:extLst>
          </p:cNvPr>
          <p:cNvSpPr>
            <a:spLocks noGrp="1"/>
          </p:cNvSpPr>
          <p:nvPr>
            <p:ph type="title"/>
          </p:nvPr>
        </p:nvSpPr>
        <p:spPr>
          <a:xfrm>
            <a:off x="2252870" y="1750545"/>
            <a:ext cx="3008243" cy="1280890"/>
          </a:xfrm>
        </p:spPr>
        <p:txBody>
          <a:bodyPr/>
          <a:lstStyle/>
          <a:p>
            <a:pPr algn="ctr"/>
            <a:r>
              <a:rPr lang="en-US" dirty="0"/>
              <a:t>Thank you</a:t>
            </a:r>
          </a:p>
        </p:txBody>
      </p:sp>
      <p:sp>
        <p:nvSpPr>
          <p:cNvPr id="3" name="TextBox 2">
            <a:extLst>
              <a:ext uri="{FF2B5EF4-FFF2-40B4-BE49-F238E27FC236}">
                <a16:creationId xmlns:a16="http://schemas.microsoft.com/office/drawing/2014/main" id="{AD0CA390-61E7-46A9-B02B-7472353F1DE0}"/>
              </a:ext>
            </a:extLst>
          </p:cNvPr>
          <p:cNvSpPr txBox="1"/>
          <p:nvPr/>
        </p:nvSpPr>
        <p:spPr>
          <a:xfrm>
            <a:off x="6652591" y="4545496"/>
            <a:ext cx="4678018" cy="646331"/>
          </a:xfrm>
          <a:prstGeom prst="rect">
            <a:avLst/>
          </a:prstGeom>
          <a:noFill/>
        </p:spPr>
        <p:txBody>
          <a:bodyPr wrap="square" rtlCol="0">
            <a:spAutoFit/>
          </a:bodyPr>
          <a:lstStyle/>
          <a:p>
            <a:r>
              <a:rPr lang="en-US" dirty="0"/>
              <a:t>Presented By:</a:t>
            </a:r>
          </a:p>
          <a:p>
            <a:r>
              <a:rPr lang="en-US" dirty="0"/>
              <a:t>	Dream Crushers</a:t>
            </a:r>
          </a:p>
        </p:txBody>
      </p:sp>
    </p:spTree>
    <p:extLst>
      <p:ext uri="{BB962C8B-B14F-4D97-AF65-F5344CB8AC3E}">
        <p14:creationId xmlns:p14="http://schemas.microsoft.com/office/powerpoint/2010/main" val="1638562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8FB2-7CAC-4825-87EF-0B9BAF3D57B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ECFAA63-B839-4542-B019-6B62E261D05D}"/>
              </a:ext>
            </a:extLst>
          </p:cNvPr>
          <p:cNvSpPr>
            <a:spLocks noGrp="1"/>
          </p:cNvSpPr>
          <p:nvPr>
            <p:ph idx="1"/>
          </p:nvPr>
        </p:nvSpPr>
        <p:spPr>
          <a:xfrm>
            <a:off x="2589212" y="2133600"/>
            <a:ext cx="8915400" cy="2398643"/>
          </a:xfrm>
        </p:spPr>
        <p:txBody>
          <a:bodyPr/>
          <a:lstStyle/>
          <a:p>
            <a:r>
              <a:rPr lang="en-US" dirty="0"/>
              <a:t>The problem of forecasting the future values of multiple time series, as it has always been one of the most challenging problems in the field. More specifically, on the problem of forecasting future web traffic for approximately 145,000 Wikipedia articles.</a:t>
            </a:r>
          </a:p>
        </p:txBody>
      </p:sp>
      <p:sp>
        <p:nvSpPr>
          <p:cNvPr id="4" name="TextBox 3">
            <a:extLst>
              <a:ext uri="{FF2B5EF4-FFF2-40B4-BE49-F238E27FC236}">
                <a16:creationId xmlns:a16="http://schemas.microsoft.com/office/drawing/2014/main" id="{A46779CF-399B-4DAF-9A73-A12AD8D8886B}"/>
              </a:ext>
            </a:extLst>
          </p:cNvPr>
          <p:cNvSpPr txBox="1"/>
          <p:nvPr/>
        </p:nvSpPr>
        <p:spPr>
          <a:xfrm>
            <a:off x="371061" y="768627"/>
            <a:ext cx="848139" cy="369332"/>
          </a:xfrm>
          <a:prstGeom prst="rect">
            <a:avLst/>
          </a:prstGeom>
          <a:noFill/>
        </p:spPr>
        <p:txBody>
          <a:bodyPr wrap="square" rtlCol="0">
            <a:spAutoFit/>
          </a:bodyPr>
          <a:lstStyle/>
          <a:p>
            <a:r>
              <a:rPr lang="en-US" dirty="0">
                <a:solidFill>
                  <a:schemeClr val="bg1"/>
                </a:solidFill>
              </a:rPr>
              <a:t>01</a:t>
            </a:r>
          </a:p>
        </p:txBody>
      </p:sp>
    </p:spTree>
    <p:extLst>
      <p:ext uri="{BB962C8B-B14F-4D97-AF65-F5344CB8AC3E}">
        <p14:creationId xmlns:p14="http://schemas.microsoft.com/office/powerpoint/2010/main" val="1588164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B9A1-6391-4472-BF2B-BE5E5F2E2F8B}"/>
              </a:ext>
            </a:extLst>
          </p:cNvPr>
          <p:cNvSpPr>
            <a:spLocks noGrp="1"/>
          </p:cNvSpPr>
          <p:nvPr>
            <p:ph type="title"/>
          </p:nvPr>
        </p:nvSpPr>
        <p:spPr/>
        <p:txBody>
          <a:bodyPr/>
          <a:lstStyle/>
          <a:p>
            <a:r>
              <a:rPr lang="en-US" dirty="0"/>
              <a:t>Modules used</a:t>
            </a:r>
          </a:p>
        </p:txBody>
      </p:sp>
      <p:sp>
        <p:nvSpPr>
          <p:cNvPr id="3" name="Content Placeholder 2">
            <a:extLst>
              <a:ext uri="{FF2B5EF4-FFF2-40B4-BE49-F238E27FC236}">
                <a16:creationId xmlns:a16="http://schemas.microsoft.com/office/drawing/2014/main" id="{8B4755DB-81BC-46CE-89D2-8D2C628FCE1C}"/>
              </a:ext>
            </a:extLst>
          </p:cNvPr>
          <p:cNvSpPr>
            <a:spLocks noGrp="1"/>
          </p:cNvSpPr>
          <p:nvPr>
            <p:ph idx="1"/>
          </p:nvPr>
        </p:nvSpPr>
        <p:spPr/>
        <p:txBody>
          <a:bodyPr/>
          <a:lstStyle/>
          <a:p>
            <a:pPr marL="0" indent="0">
              <a:buNone/>
            </a:pPr>
            <a:r>
              <a:rPr lang="en-US" dirty="0"/>
              <a:t>LSTM:</a:t>
            </a:r>
          </a:p>
          <a:p>
            <a:r>
              <a:rPr lang="en-US" dirty="0"/>
              <a:t>It is an artificial recurrent neural network.</a:t>
            </a:r>
          </a:p>
          <a:p>
            <a:r>
              <a:rPr lang="en-US" dirty="0"/>
              <a:t>It can process single data points as well as sequences of data.</a:t>
            </a:r>
          </a:p>
          <a:p>
            <a:pPr marL="0" indent="0">
              <a:buNone/>
            </a:pPr>
            <a:r>
              <a:rPr lang="en-US" dirty="0"/>
              <a:t>	</a:t>
            </a:r>
            <a:r>
              <a:rPr lang="en-US" dirty="0" err="1"/>
              <a:t>Eg</a:t>
            </a:r>
            <a:r>
              <a:rPr lang="en-US" dirty="0"/>
              <a:t>: images, speech and video</a:t>
            </a:r>
          </a:p>
          <a:p>
            <a:r>
              <a:rPr lang="en-US" dirty="0"/>
              <a:t>LSTM networks are well suited to classifying, processing and making predictions based on time series data.</a:t>
            </a:r>
          </a:p>
        </p:txBody>
      </p:sp>
      <p:sp>
        <p:nvSpPr>
          <p:cNvPr id="4" name="TextBox 3">
            <a:extLst>
              <a:ext uri="{FF2B5EF4-FFF2-40B4-BE49-F238E27FC236}">
                <a16:creationId xmlns:a16="http://schemas.microsoft.com/office/drawing/2014/main" id="{5F9F6BA4-0F93-4506-9BF2-5A5468AECB5F}"/>
              </a:ext>
            </a:extLst>
          </p:cNvPr>
          <p:cNvSpPr txBox="1"/>
          <p:nvPr/>
        </p:nvSpPr>
        <p:spPr>
          <a:xfrm>
            <a:off x="395840" y="768626"/>
            <a:ext cx="583095" cy="369332"/>
          </a:xfrm>
          <a:prstGeom prst="rect">
            <a:avLst/>
          </a:prstGeom>
          <a:noFill/>
        </p:spPr>
        <p:txBody>
          <a:bodyPr wrap="square" rtlCol="0">
            <a:spAutoFit/>
          </a:bodyPr>
          <a:lstStyle/>
          <a:p>
            <a:r>
              <a:rPr lang="en-US" dirty="0">
                <a:solidFill>
                  <a:schemeClr val="bg1"/>
                </a:solidFill>
              </a:rPr>
              <a:t>02</a:t>
            </a:r>
          </a:p>
        </p:txBody>
      </p:sp>
    </p:spTree>
    <p:extLst>
      <p:ext uri="{BB962C8B-B14F-4D97-AF65-F5344CB8AC3E}">
        <p14:creationId xmlns:p14="http://schemas.microsoft.com/office/powerpoint/2010/main" val="130624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32248-67B2-4581-A2BD-0AC8A54CA40E}"/>
              </a:ext>
            </a:extLst>
          </p:cNvPr>
          <p:cNvSpPr>
            <a:spLocks noGrp="1"/>
          </p:cNvSpPr>
          <p:nvPr>
            <p:ph type="title"/>
          </p:nvPr>
        </p:nvSpPr>
        <p:spPr>
          <a:xfrm>
            <a:off x="649224" y="645106"/>
            <a:ext cx="5122652" cy="1259894"/>
          </a:xfrm>
        </p:spPr>
        <p:txBody>
          <a:bodyPr>
            <a:normAutofit/>
          </a:bodyPr>
          <a:lstStyle/>
          <a:p>
            <a:r>
              <a:rPr lang="en-US" dirty="0"/>
              <a:t>Code Snippets</a:t>
            </a:r>
          </a:p>
        </p:txBody>
      </p:sp>
      <p:sp>
        <p:nvSpPr>
          <p:cNvPr id="31" name="Rectangle 30">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86F9CD5-3893-4194-B693-EBD840067B14}"/>
              </a:ext>
            </a:extLst>
          </p:cNvPr>
          <p:cNvSpPr>
            <a:spLocks noGrp="1"/>
          </p:cNvSpPr>
          <p:nvPr>
            <p:ph idx="1"/>
          </p:nvPr>
        </p:nvSpPr>
        <p:spPr>
          <a:xfrm>
            <a:off x="649225" y="1406770"/>
            <a:ext cx="5122652" cy="4486084"/>
          </a:xfrm>
        </p:spPr>
        <p:txBody>
          <a:bodyPr>
            <a:normAutofit/>
          </a:bodyPr>
          <a:lstStyle/>
          <a:p>
            <a:pPr marL="0" indent="0">
              <a:lnSpc>
                <a:spcPct val="90000"/>
              </a:lnSpc>
              <a:buNone/>
            </a:pPr>
            <a:r>
              <a:rPr lang="en-US" sz="1400" dirty="0"/>
              <a:t>train = </a:t>
            </a:r>
            <a:r>
              <a:rPr lang="en-US" sz="1400" dirty="0" err="1"/>
              <a:t>pd.read_csv</a:t>
            </a:r>
            <a:r>
              <a:rPr lang="en-US" sz="1400" dirty="0"/>
              <a:t>("E:\\Project\\web-traffic-time-series-forecasting\\train_1.csv")</a:t>
            </a:r>
          </a:p>
          <a:p>
            <a:pPr marL="0" indent="0">
              <a:lnSpc>
                <a:spcPct val="90000"/>
              </a:lnSpc>
              <a:buNone/>
            </a:pPr>
            <a:r>
              <a:rPr lang="en-US" sz="1400" dirty="0" err="1"/>
              <a:t>empty_sample</a:t>
            </a:r>
            <a:r>
              <a:rPr lang="en-US" sz="1400" dirty="0"/>
              <a:t> = train[</a:t>
            </a:r>
            <a:r>
              <a:rPr lang="en-US" sz="1400" dirty="0" err="1"/>
              <a:t>train.isnull</a:t>
            </a:r>
            <a:r>
              <a:rPr lang="en-US" sz="1400" dirty="0"/>
              <a:t>().any(axis=1)]</a:t>
            </a:r>
          </a:p>
          <a:p>
            <a:pPr marL="0" indent="0">
              <a:lnSpc>
                <a:spcPct val="90000"/>
              </a:lnSpc>
              <a:buNone/>
            </a:pPr>
            <a:r>
              <a:rPr lang="en-US" sz="1400" dirty="0" err="1"/>
              <a:t>df_cleaned</a:t>
            </a:r>
            <a:r>
              <a:rPr lang="en-US" sz="1400" dirty="0"/>
              <a:t>=</a:t>
            </a:r>
            <a:r>
              <a:rPr lang="en-US" sz="1400" dirty="0" err="1"/>
              <a:t>train.dropna</a:t>
            </a:r>
            <a:r>
              <a:rPr lang="en-US" sz="1400" dirty="0"/>
              <a:t>()</a:t>
            </a:r>
          </a:p>
          <a:p>
            <a:pPr marL="0" indent="0">
              <a:lnSpc>
                <a:spcPct val="90000"/>
              </a:lnSpc>
              <a:buNone/>
            </a:pPr>
            <a:r>
              <a:rPr lang="en-US" sz="1400" dirty="0"/>
              <a:t>fig, </a:t>
            </a:r>
            <a:r>
              <a:rPr lang="en-US" sz="1400" dirty="0" err="1"/>
              <a:t>axs</a:t>
            </a:r>
            <a:r>
              <a:rPr lang="en-US" sz="1400" dirty="0"/>
              <a:t>  = </a:t>
            </a:r>
            <a:r>
              <a:rPr lang="en-US" sz="1400" dirty="0" err="1"/>
              <a:t>plt.subplots</a:t>
            </a:r>
            <a:r>
              <a:rPr lang="en-US" sz="1400" dirty="0"/>
              <a:t>(3,1,figsize=(12,12))</a:t>
            </a:r>
          </a:p>
          <a:p>
            <a:pPr marL="0" indent="0">
              <a:lnSpc>
                <a:spcPct val="90000"/>
              </a:lnSpc>
              <a:buNone/>
            </a:pPr>
            <a:r>
              <a:rPr lang="en-US" sz="1400" dirty="0" err="1"/>
              <a:t>page_details</a:t>
            </a:r>
            <a:r>
              <a:rPr lang="en-US" sz="1400" dirty="0"/>
              <a:t>["</a:t>
            </a:r>
            <a:r>
              <a:rPr lang="en-US" sz="1400" dirty="0" err="1"/>
              <a:t>lang</a:t>
            </a:r>
            <a:r>
              <a:rPr lang="en-US" sz="1400" dirty="0"/>
              <a:t>"].</a:t>
            </a:r>
            <a:r>
              <a:rPr lang="en-US" sz="1400" dirty="0" err="1"/>
              <a:t>value_counts</a:t>
            </a:r>
            <a:r>
              <a:rPr lang="en-US" sz="1400" dirty="0"/>
              <a:t>().</a:t>
            </a:r>
            <a:r>
              <a:rPr lang="en-US" sz="1400" dirty="0" err="1"/>
              <a:t>sort_index</a:t>
            </a:r>
            <a:r>
              <a:rPr lang="en-US" sz="1400" dirty="0"/>
              <a:t>().</a:t>
            </a:r>
            <a:r>
              <a:rPr lang="en-US" sz="1400" dirty="0" err="1"/>
              <a:t>plot.bar</a:t>
            </a:r>
            <a:r>
              <a:rPr lang="en-US" sz="1400" dirty="0"/>
              <a:t>(ax=</a:t>
            </a:r>
            <a:r>
              <a:rPr lang="en-US" sz="1400" dirty="0" err="1"/>
              <a:t>axs</a:t>
            </a:r>
            <a:r>
              <a:rPr lang="en-US" sz="1400" dirty="0"/>
              <a:t>[0])</a:t>
            </a:r>
          </a:p>
          <a:p>
            <a:pPr marL="0" indent="0">
              <a:lnSpc>
                <a:spcPct val="90000"/>
              </a:lnSpc>
              <a:buNone/>
            </a:pPr>
            <a:r>
              <a:rPr lang="en-US" sz="1400" dirty="0" err="1"/>
              <a:t>axs</a:t>
            </a:r>
            <a:r>
              <a:rPr lang="en-US" sz="1400" dirty="0"/>
              <a:t>[0].</a:t>
            </a:r>
            <a:r>
              <a:rPr lang="en-US" sz="1400" dirty="0" err="1"/>
              <a:t>set_title</a:t>
            </a:r>
            <a:r>
              <a:rPr lang="en-US" sz="1400" dirty="0"/>
              <a:t>('Language - distribution')</a:t>
            </a:r>
          </a:p>
          <a:p>
            <a:pPr marL="0" indent="0">
              <a:lnSpc>
                <a:spcPct val="90000"/>
              </a:lnSpc>
              <a:buNone/>
            </a:pPr>
            <a:r>
              <a:rPr lang="en-US" sz="1400" dirty="0" err="1"/>
              <a:t>page_details</a:t>
            </a:r>
            <a:r>
              <a:rPr lang="en-US" sz="1400" dirty="0"/>
              <a:t>["access"].</a:t>
            </a:r>
            <a:r>
              <a:rPr lang="en-US" sz="1400" dirty="0" err="1"/>
              <a:t>value_counts</a:t>
            </a:r>
            <a:r>
              <a:rPr lang="en-US" sz="1400" dirty="0"/>
              <a:t>().</a:t>
            </a:r>
            <a:r>
              <a:rPr lang="en-US" sz="1400" dirty="0" err="1"/>
              <a:t>sort_index</a:t>
            </a:r>
            <a:r>
              <a:rPr lang="en-US" sz="1400" dirty="0"/>
              <a:t>().</a:t>
            </a:r>
            <a:r>
              <a:rPr lang="en-US" sz="1400" dirty="0" err="1"/>
              <a:t>plot.bar</a:t>
            </a:r>
            <a:r>
              <a:rPr lang="en-US" sz="1400" dirty="0"/>
              <a:t>(ax=</a:t>
            </a:r>
            <a:r>
              <a:rPr lang="en-US" sz="1400" dirty="0" err="1"/>
              <a:t>axs</a:t>
            </a:r>
            <a:r>
              <a:rPr lang="en-US" sz="1400" dirty="0"/>
              <a:t>[1])</a:t>
            </a:r>
          </a:p>
          <a:p>
            <a:pPr marL="0" indent="0">
              <a:lnSpc>
                <a:spcPct val="90000"/>
              </a:lnSpc>
              <a:buNone/>
            </a:pPr>
            <a:r>
              <a:rPr lang="en-US" sz="1400" dirty="0" err="1"/>
              <a:t>axs</a:t>
            </a:r>
            <a:r>
              <a:rPr lang="en-US" sz="1400" dirty="0"/>
              <a:t>[1].</a:t>
            </a:r>
            <a:r>
              <a:rPr lang="en-US" sz="1400" dirty="0" err="1"/>
              <a:t>set_title</a:t>
            </a:r>
            <a:r>
              <a:rPr lang="en-US" sz="1400" dirty="0"/>
              <a:t>('Access - distribution')</a:t>
            </a:r>
          </a:p>
          <a:p>
            <a:pPr marL="0" indent="0">
              <a:lnSpc>
                <a:spcPct val="90000"/>
              </a:lnSpc>
              <a:buNone/>
            </a:pPr>
            <a:r>
              <a:rPr lang="en-US" sz="1400" dirty="0" err="1"/>
              <a:t>page_details</a:t>
            </a:r>
            <a:r>
              <a:rPr lang="en-US" sz="1400" dirty="0"/>
              <a:t>["type"].</a:t>
            </a:r>
            <a:r>
              <a:rPr lang="en-US" sz="1400" dirty="0" err="1"/>
              <a:t>value_counts</a:t>
            </a:r>
            <a:r>
              <a:rPr lang="en-US" sz="1400" dirty="0"/>
              <a:t>().</a:t>
            </a:r>
            <a:r>
              <a:rPr lang="en-US" sz="1400" dirty="0" err="1"/>
              <a:t>sort_index</a:t>
            </a:r>
            <a:r>
              <a:rPr lang="en-US" sz="1400" dirty="0"/>
              <a:t>().</a:t>
            </a:r>
            <a:r>
              <a:rPr lang="en-US" sz="1400" dirty="0" err="1"/>
              <a:t>plot.bar</a:t>
            </a:r>
            <a:r>
              <a:rPr lang="en-US" sz="1400" dirty="0"/>
              <a:t>(ax=</a:t>
            </a:r>
            <a:r>
              <a:rPr lang="en-US" sz="1400" dirty="0" err="1"/>
              <a:t>axs</a:t>
            </a:r>
            <a:r>
              <a:rPr lang="en-US" sz="1400" dirty="0"/>
              <a:t>[2])</a:t>
            </a:r>
          </a:p>
        </p:txBody>
      </p:sp>
      <p:pic>
        <p:nvPicPr>
          <p:cNvPr id="5" name="Picture 4">
            <a:extLst>
              <a:ext uri="{FF2B5EF4-FFF2-40B4-BE49-F238E27FC236}">
                <a16:creationId xmlns:a16="http://schemas.microsoft.com/office/drawing/2014/main" id="{BD6538F0-1F3F-4ADA-8A59-537D5E3D0870}"/>
              </a:ext>
            </a:extLst>
          </p:cNvPr>
          <p:cNvPicPr>
            <a:picLocks noChangeAspect="1"/>
          </p:cNvPicPr>
          <p:nvPr/>
        </p:nvPicPr>
        <p:blipFill>
          <a:blip r:embed="rId2"/>
          <a:stretch>
            <a:fillRect/>
          </a:stretch>
        </p:blipFill>
        <p:spPr>
          <a:xfrm>
            <a:off x="6091916" y="1101818"/>
            <a:ext cx="5451627" cy="1785407"/>
          </a:xfrm>
          <a:prstGeom prst="rect">
            <a:avLst/>
          </a:prstGeom>
        </p:spPr>
      </p:pic>
      <p:pic>
        <p:nvPicPr>
          <p:cNvPr id="4" name="Picture 3">
            <a:extLst>
              <a:ext uri="{FF2B5EF4-FFF2-40B4-BE49-F238E27FC236}">
                <a16:creationId xmlns:a16="http://schemas.microsoft.com/office/drawing/2014/main" id="{B8E4DB0F-CF33-4D35-8289-A61354798AD7}"/>
              </a:ext>
            </a:extLst>
          </p:cNvPr>
          <p:cNvPicPr>
            <a:picLocks noChangeAspect="1"/>
          </p:cNvPicPr>
          <p:nvPr/>
        </p:nvPicPr>
        <p:blipFill>
          <a:blip r:embed="rId3"/>
          <a:stretch>
            <a:fillRect/>
          </a:stretch>
        </p:blipFill>
        <p:spPr>
          <a:xfrm>
            <a:off x="6086040" y="3862503"/>
            <a:ext cx="5451627" cy="1676375"/>
          </a:xfrm>
          <a:prstGeom prst="rect">
            <a:avLst/>
          </a:prstGeom>
        </p:spPr>
      </p:pic>
      <p:sp>
        <p:nvSpPr>
          <p:cNvPr id="33"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4C3ED26-8D33-41C9-859B-DE4F3C747C79}"/>
              </a:ext>
            </a:extLst>
          </p:cNvPr>
          <p:cNvSpPr txBox="1"/>
          <p:nvPr/>
        </p:nvSpPr>
        <p:spPr>
          <a:xfrm>
            <a:off x="278296" y="6061223"/>
            <a:ext cx="503582" cy="379334"/>
          </a:xfrm>
          <a:prstGeom prst="rect">
            <a:avLst/>
          </a:prstGeom>
          <a:noFill/>
        </p:spPr>
        <p:txBody>
          <a:bodyPr wrap="square" rtlCol="0">
            <a:spAutoFit/>
          </a:bodyPr>
          <a:lstStyle/>
          <a:p>
            <a:r>
              <a:rPr lang="en-US" dirty="0">
                <a:solidFill>
                  <a:schemeClr val="bg1"/>
                </a:solidFill>
              </a:rPr>
              <a:t>03</a:t>
            </a:r>
          </a:p>
        </p:txBody>
      </p:sp>
    </p:spTree>
    <p:extLst>
      <p:ext uri="{BB962C8B-B14F-4D97-AF65-F5344CB8AC3E}">
        <p14:creationId xmlns:p14="http://schemas.microsoft.com/office/powerpoint/2010/main" val="67125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1F4008-799A-4954-BD6E-E98750D1F529}"/>
              </a:ext>
            </a:extLst>
          </p:cNvPr>
          <p:cNvSpPr>
            <a:spLocks noGrp="1"/>
          </p:cNvSpPr>
          <p:nvPr>
            <p:ph idx="1"/>
          </p:nvPr>
        </p:nvSpPr>
        <p:spPr>
          <a:xfrm>
            <a:off x="2239617" y="424070"/>
            <a:ext cx="9264995" cy="5487152"/>
          </a:xfrm>
        </p:spPr>
        <p:txBody>
          <a:bodyPr>
            <a:noAutofit/>
          </a:bodyPr>
          <a:lstStyle/>
          <a:p>
            <a:pPr marL="0" indent="0">
              <a:buNone/>
            </a:pPr>
            <a:r>
              <a:rPr lang="en-US" sz="1300" b="1" dirty="0"/>
              <a:t>#Training LSTM</a:t>
            </a:r>
          </a:p>
          <a:p>
            <a:pPr marL="0" indent="0">
              <a:buNone/>
            </a:pPr>
            <a:endParaRPr lang="en-US" sz="1300" dirty="0"/>
          </a:p>
          <a:p>
            <a:pPr marL="0" indent="0">
              <a:buNone/>
            </a:pPr>
            <a:r>
              <a:rPr lang="en-US" sz="1300" dirty="0"/>
              <a:t>     from </a:t>
            </a:r>
            <a:r>
              <a:rPr lang="en-US" sz="1300" dirty="0" err="1"/>
              <a:t>tensorflow.keras.models</a:t>
            </a:r>
            <a:r>
              <a:rPr lang="en-US" sz="1300" dirty="0"/>
              <a:t> import Sequential</a:t>
            </a:r>
          </a:p>
          <a:p>
            <a:pPr marL="0" indent="0">
              <a:buNone/>
            </a:pPr>
            <a:r>
              <a:rPr lang="en-US" sz="1300" dirty="0"/>
              <a:t>    from </a:t>
            </a:r>
            <a:r>
              <a:rPr lang="en-US" sz="1300" dirty="0" err="1"/>
              <a:t>tensorflow.keras</a:t>
            </a:r>
            <a:r>
              <a:rPr lang="en-US" sz="1300" dirty="0"/>
              <a:t> import layers</a:t>
            </a:r>
          </a:p>
          <a:p>
            <a:pPr marL="0" indent="0">
              <a:buNone/>
            </a:pPr>
            <a:r>
              <a:rPr lang="en-US" sz="1300" dirty="0"/>
              <a:t>    from </a:t>
            </a:r>
            <a:r>
              <a:rPr lang="en-US" sz="1300" dirty="0" err="1"/>
              <a:t>tensorflow.keras.layers</a:t>
            </a:r>
            <a:r>
              <a:rPr lang="en-US" sz="1300" dirty="0"/>
              <a:t> import Dense, LSTM,RNN</a:t>
            </a:r>
          </a:p>
          <a:p>
            <a:pPr marL="0" indent="0">
              <a:buNone/>
            </a:pPr>
            <a:r>
              <a:rPr lang="en-US" sz="1300" dirty="0"/>
              <a:t>    from </a:t>
            </a:r>
            <a:r>
              <a:rPr lang="en-US" sz="1300" dirty="0" err="1"/>
              <a:t>tensorflow.keras.optimizers</a:t>
            </a:r>
            <a:r>
              <a:rPr lang="en-US" sz="1300" dirty="0"/>
              <a:t> import </a:t>
            </a:r>
            <a:r>
              <a:rPr lang="en-US" sz="1300" dirty="0" err="1"/>
              <a:t>RMSprop</a:t>
            </a:r>
            <a:endParaRPr lang="en-US" sz="1300" dirty="0"/>
          </a:p>
          <a:p>
            <a:pPr marL="0" indent="0">
              <a:buNone/>
            </a:pPr>
            <a:r>
              <a:rPr lang="en-US" sz="1300" dirty="0"/>
              <a:t>    from </a:t>
            </a:r>
            <a:r>
              <a:rPr lang="en-US" sz="1300" dirty="0" err="1"/>
              <a:t>tensorflow.keras</a:t>
            </a:r>
            <a:r>
              <a:rPr lang="en-US" sz="1300" dirty="0"/>
              <a:t> import optimizers</a:t>
            </a:r>
          </a:p>
          <a:p>
            <a:pPr marL="0" indent="0">
              <a:buNone/>
            </a:pPr>
            <a:r>
              <a:rPr lang="en-US" sz="1300" dirty="0"/>
              <a:t>    regressor = Sequential()</a:t>
            </a:r>
          </a:p>
          <a:p>
            <a:pPr marL="0" indent="0">
              <a:buNone/>
            </a:pPr>
            <a:r>
              <a:rPr lang="en-US" sz="1300" dirty="0"/>
              <a:t>    </a:t>
            </a:r>
            <a:r>
              <a:rPr lang="en-US" sz="1300" dirty="0" err="1"/>
              <a:t>regressor.add</a:t>
            </a:r>
            <a:r>
              <a:rPr lang="en-US" sz="1300" dirty="0"/>
              <a:t>(LSTM(units = 128, activation = 'linear', </a:t>
            </a:r>
            <a:r>
              <a:rPr lang="en-US" sz="1300" dirty="0" err="1"/>
              <a:t>return_sequences</a:t>
            </a:r>
            <a:r>
              <a:rPr lang="en-US" sz="1300" dirty="0"/>
              <a:t>=</a:t>
            </a:r>
            <a:r>
              <a:rPr lang="en-US" sz="1300" dirty="0" err="1"/>
              <a:t>True,input_shape</a:t>
            </a:r>
            <a:r>
              <a:rPr lang="en-US" sz="1300" dirty="0"/>
              <a:t> = (None, 1)))</a:t>
            </a:r>
          </a:p>
          <a:p>
            <a:pPr marL="0" indent="0">
              <a:buNone/>
            </a:pPr>
            <a:r>
              <a:rPr lang="en-US" sz="1300" dirty="0"/>
              <a:t>    </a:t>
            </a:r>
            <a:r>
              <a:rPr lang="en-US" sz="1300" dirty="0" err="1"/>
              <a:t>regressor.add</a:t>
            </a:r>
            <a:r>
              <a:rPr lang="en-US" sz="1300" dirty="0"/>
              <a:t>(LSTM(units = 64, activation = 'linear'))</a:t>
            </a:r>
          </a:p>
          <a:p>
            <a:pPr marL="0" indent="0">
              <a:buNone/>
            </a:pPr>
            <a:r>
              <a:rPr lang="en-US" sz="1300" dirty="0"/>
              <a:t>    </a:t>
            </a:r>
            <a:r>
              <a:rPr lang="en-US" sz="1300" dirty="0" err="1"/>
              <a:t>regressor.add</a:t>
            </a:r>
            <a:r>
              <a:rPr lang="en-US" sz="1300" dirty="0"/>
              <a:t>(Dense(units = 1))</a:t>
            </a:r>
          </a:p>
          <a:p>
            <a:pPr marL="0" indent="0">
              <a:buNone/>
            </a:pPr>
            <a:r>
              <a:rPr lang="en-US" sz="1300" dirty="0"/>
              <a:t>    </a:t>
            </a:r>
            <a:r>
              <a:rPr lang="en-US" sz="1300" dirty="0" err="1"/>
              <a:t>regressor.compile</a:t>
            </a:r>
            <a:r>
              <a:rPr lang="en-US" sz="1300" dirty="0"/>
              <a:t>(optimizer = '</a:t>
            </a:r>
            <a:r>
              <a:rPr lang="en-US" sz="1300" dirty="0" err="1"/>
              <a:t>adam</a:t>
            </a:r>
            <a:r>
              <a:rPr lang="en-US" sz="1300" dirty="0"/>
              <a:t>', loss = '</a:t>
            </a:r>
            <a:r>
              <a:rPr lang="en-US" sz="1300" dirty="0" err="1"/>
              <a:t>mse</a:t>
            </a:r>
            <a:r>
              <a:rPr lang="en-US" sz="1300" dirty="0"/>
              <a:t>')</a:t>
            </a:r>
          </a:p>
          <a:p>
            <a:pPr marL="0" indent="0">
              <a:buNone/>
            </a:pPr>
            <a:r>
              <a:rPr lang="en-US" sz="1300" dirty="0"/>
              <a:t>    # Fitting the RNN to the Training set</a:t>
            </a:r>
          </a:p>
          <a:p>
            <a:pPr marL="0" indent="0">
              <a:buNone/>
            </a:pPr>
            <a:r>
              <a:rPr lang="en-US" sz="1300" dirty="0"/>
              <a:t>    </a:t>
            </a:r>
            <a:r>
              <a:rPr lang="en-US" sz="1300" dirty="0" err="1"/>
              <a:t>regressor.fit</a:t>
            </a:r>
            <a:r>
              <a:rPr lang="en-US" sz="1300" dirty="0"/>
              <a:t>(</a:t>
            </a:r>
            <a:r>
              <a:rPr lang="en-US" sz="1300" dirty="0" err="1"/>
              <a:t>X_train</a:t>
            </a:r>
            <a:r>
              <a:rPr lang="en-US" sz="1300" dirty="0"/>
              <a:t>, </a:t>
            </a:r>
            <a:r>
              <a:rPr lang="en-US" sz="1300" dirty="0" err="1"/>
              <a:t>y_train</a:t>
            </a:r>
            <a:r>
              <a:rPr lang="en-US" sz="1300" dirty="0"/>
              <a:t>,</a:t>
            </a:r>
          </a:p>
          <a:p>
            <a:pPr marL="0" indent="0">
              <a:buNone/>
            </a:pPr>
            <a:r>
              <a:rPr lang="en-US" sz="1300" dirty="0"/>
              <a:t>                        epochs=25,</a:t>
            </a:r>
          </a:p>
          <a:p>
            <a:pPr marL="0" indent="0">
              <a:buNone/>
            </a:pPr>
            <a:r>
              <a:rPr lang="en-US" sz="1300" dirty="0"/>
              <a:t>                        </a:t>
            </a:r>
            <a:r>
              <a:rPr lang="en-US" sz="1300" dirty="0" err="1"/>
              <a:t>batch_size</a:t>
            </a:r>
            <a:r>
              <a:rPr lang="en-US" sz="1300" dirty="0"/>
              <a:t>=300,</a:t>
            </a:r>
          </a:p>
          <a:p>
            <a:pPr marL="0" indent="0">
              <a:buNone/>
            </a:pPr>
            <a:r>
              <a:rPr lang="en-US" sz="1300" dirty="0"/>
              <a:t>                        </a:t>
            </a:r>
            <a:r>
              <a:rPr lang="en-US" sz="1300" dirty="0" err="1"/>
              <a:t>validation_split</a:t>
            </a:r>
            <a:r>
              <a:rPr lang="en-US" sz="1300" dirty="0"/>
              <a:t>=0.2)</a:t>
            </a:r>
          </a:p>
        </p:txBody>
      </p:sp>
      <p:sp>
        <p:nvSpPr>
          <p:cNvPr id="2" name="TextBox 1">
            <a:extLst>
              <a:ext uri="{FF2B5EF4-FFF2-40B4-BE49-F238E27FC236}">
                <a16:creationId xmlns:a16="http://schemas.microsoft.com/office/drawing/2014/main" id="{2DCAEB95-C28B-4EE2-9155-CD9C740E3C6A}"/>
              </a:ext>
            </a:extLst>
          </p:cNvPr>
          <p:cNvSpPr txBox="1"/>
          <p:nvPr/>
        </p:nvSpPr>
        <p:spPr>
          <a:xfrm>
            <a:off x="371061" y="768626"/>
            <a:ext cx="569843" cy="369332"/>
          </a:xfrm>
          <a:prstGeom prst="rect">
            <a:avLst/>
          </a:prstGeom>
          <a:noFill/>
        </p:spPr>
        <p:txBody>
          <a:bodyPr wrap="square" rtlCol="0">
            <a:spAutoFit/>
          </a:bodyPr>
          <a:lstStyle/>
          <a:p>
            <a:r>
              <a:rPr lang="en-US" dirty="0">
                <a:solidFill>
                  <a:schemeClr val="bg1"/>
                </a:solidFill>
              </a:rPr>
              <a:t>04</a:t>
            </a:r>
          </a:p>
        </p:txBody>
      </p:sp>
    </p:spTree>
    <p:extLst>
      <p:ext uri="{BB962C8B-B14F-4D97-AF65-F5344CB8AC3E}">
        <p14:creationId xmlns:p14="http://schemas.microsoft.com/office/powerpoint/2010/main" val="396626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03D02-4329-4991-8DE2-560FBA2429C0}"/>
              </a:ext>
            </a:extLst>
          </p:cNvPr>
          <p:cNvSpPr>
            <a:spLocks noGrp="1"/>
          </p:cNvSpPr>
          <p:nvPr>
            <p:ph idx="1"/>
          </p:nvPr>
        </p:nvSpPr>
        <p:spPr>
          <a:xfrm>
            <a:off x="2398643" y="331303"/>
            <a:ext cx="9105969" cy="6321287"/>
          </a:xfrm>
        </p:spPr>
        <p:txBody>
          <a:bodyPr>
            <a:noAutofit/>
          </a:bodyPr>
          <a:lstStyle/>
          <a:p>
            <a:pPr marL="0" indent="0">
              <a:buNone/>
            </a:pPr>
            <a:r>
              <a:rPr lang="en-US" sz="1300" dirty="0"/>
              <a:t> </a:t>
            </a:r>
            <a:r>
              <a:rPr lang="en-US" sz="1300" b="1" dirty="0"/>
              <a:t># Getting the predicted Web View</a:t>
            </a:r>
          </a:p>
          <a:p>
            <a:pPr marL="0" indent="0">
              <a:buNone/>
            </a:pPr>
            <a:r>
              <a:rPr lang="en-US" sz="1300" b="1" dirty="0"/>
              <a:t> </a:t>
            </a:r>
            <a:r>
              <a:rPr lang="en-US" sz="1300" dirty="0"/>
              <a:t>   inputs = </a:t>
            </a:r>
            <a:r>
              <a:rPr lang="en-US" sz="1300" dirty="0" err="1"/>
              <a:t>X_test</a:t>
            </a:r>
            <a:endParaRPr lang="en-US" sz="1300" dirty="0"/>
          </a:p>
          <a:p>
            <a:pPr marL="0" indent="0">
              <a:buNone/>
            </a:pPr>
            <a:r>
              <a:rPr lang="en-US" sz="1300" dirty="0"/>
              <a:t>    inputs = </a:t>
            </a:r>
            <a:r>
              <a:rPr lang="en-US" sz="1300" dirty="0" err="1"/>
              <a:t>np.reshape</a:t>
            </a:r>
            <a:r>
              <a:rPr lang="en-US" sz="1300" dirty="0"/>
              <a:t>(inputs,(-1,1))</a:t>
            </a:r>
          </a:p>
          <a:p>
            <a:pPr marL="0" indent="0">
              <a:buNone/>
            </a:pPr>
            <a:r>
              <a:rPr lang="en-US" sz="1300" dirty="0"/>
              <a:t>    inputs = </a:t>
            </a:r>
            <a:r>
              <a:rPr lang="en-US" sz="1300" dirty="0" err="1"/>
              <a:t>sc.transform</a:t>
            </a:r>
            <a:r>
              <a:rPr lang="en-US" sz="1300" dirty="0"/>
              <a:t>(inputs)</a:t>
            </a:r>
          </a:p>
          <a:p>
            <a:pPr marL="0" indent="0">
              <a:buNone/>
            </a:pPr>
            <a:r>
              <a:rPr lang="en-US" sz="1300" dirty="0"/>
              <a:t>    inputs = </a:t>
            </a:r>
            <a:r>
              <a:rPr lang="en-US" sz="1300" dirty="0" err="1"/>
              <a:t>np.reshape</a:t>
            </a:r>
            <a:r>
              <a:rPr lang="en-US" sz="1300" dirty="0"/>
              <a:t>(inputs, (</a:t>
            </a:r>
            <a:r>
              <a:rPr lang="en-US" sz="1300" dirty="0" err="1"/>
              <a:t>inputs.shape</a:t>
            </a:r>
            <a:r>
              <a:rPr lang="en-US" sz="1300" dirty="0"/>
              <a:t>[0], 1, 1))</a:t>
            </a:r>
          </a:p>
          <a:p>
            <a:pPr marL="0" indent="0">
              <a:buNone/>
            </a:pPr>
            <a:r>
              <a:rPr lang="en-US" sz="1300" dirty="0"/>
              <a:t>    </a:t>
            </a:r>
            <a:r>
              <a:rPr lang="en-US" sz="1300" dirty="0" err="1"/>
              <a:t>y_pred</a:t>
            </a:r>
            <a:r>
              <a:rPr lang="en-US" sz="1300" dirty="0"/>
              <a:t> = </a:t>
            </a:r>
            <a:r>
              <a:rPr lang="en-US" sz="1300" dirty="0" err="1"/>
              <a:t>regressor.predict</a:t>
            </a:r>
            <a:r>
              <a:rPr lang="en-US" sz="1300" dirty="0"/>
              <a:t>(inputs)</a:t>
            </a:r>
          </a:p>
          <a:p>
            <a:pPr marL="0" indent="0">
              <a:buNone/>
            </a:pPr>
            <a:r>
              <a:rPr lang="en-US" sz="1300" dirty="0"/>
              <a:t>    </a:t>
            </a:r>
            <a:r>
              <a:rPr lang="en-US" sz="1300" dirty="0" err="1"/>
              <a:t>y_pred</a:t>
            </a:r>
            <a:r>
              <a:rPr lang="en-US" sz="1300" dirty="0"/>
              <a:t> = </a:t>
            </a:r>
            <a:r>
              <a:rPr lang="en-US" sz="1300" dirty="0" err="1"/>
              <a:t>sc.inverse_transform</a:t>
            </a:r>
            <a:r>
              <a:rPr lang="en-US" sz="1300" dirty="0"/>
              <a:t>(</a:t>
            </a:r>
            <a:r>
              <a:rPr lang="en-US" sz="1300" dirty="0" err="1"/>
              <a:t>y_pred</a:t>
            </a:r>
            <a:r>
              <a:rPr lang="en-US" sz="1300" dirty="0"/>
              <a:t>)</a:t>
            </a:r>
          </a:p>
          <a:p>
            <a:pPr marL="0" indent="0">
              <a:buNone/>
            </a:pPr>
            <a:r>
              <a:rPr lang="en-US" sz="1300" dirty="0"/>
              <a:t>    #</a:t>
            </a:r>
            <a:r>
              <a:rPr lang="en-US" sz="1300" dirty="0" err="1"/>
              <a:t>Visualising</a:t>
            </a:r>
            <a:r>
              <a:rPr lang="en-US" sz="1300" dirty="0"/>
              <a:t> Result</a:t>
            </a:r>
          </a:p>
          <a:p>
            <a:pPr marL="0" indent="0">
              <a:buNone/>
            </a:pPr>
            <a:r>
              <a:rPr lang="en-US" sz="1300" dirty="0"/>
              <a:t>    </a:t>
            </a:r>
            <a:r>
              <a:rPr lang="en-US" sz="1300" dirty="0" err="1"/>
              <a:t>plt.figure</a:t>
            </a:r>
            <a:endParaRPr lang="en-US" sz="1300" dirty="0"/>
          </a:p>
          <a:p>
            <a:pPr marL="0" indent="0">
              <a:buNone/>
            </a:pPr>
            <a:r>
              <a:rPr lang="en-US" sz="1300" dirty="0"/>
              <a:t>    </a:t>
            </a:r>
            <a:r>
              <a:rPr lang="en-US" sz="1300" dirty="0" err="1"/>
              <a:t>plt.plot</a:t>
            </a:r>
            <a:r>
              <a:rPr lang="en-US" sz="1300" dirty="0"/>
              <a:t>(</a:t>
            </a:r>
            <a:r>
              <a:rPr lang="en-US" sz="1300" dirty="0" err="1"/>
              <a:t>y_test</a:t>
            </a:r>
            <a:r>
              <a:rPr lang="en-US" sz="1300" dirty="0"/>
              <a:t>, color = 'red', label = 'Real Web View')</a:t>
            </a:r>
          </a:p>
          <a:p>
            <a:pPr marL="0" indent="0">
              <a:buNone/>
            </a:pPr>
            <a:r>
              <a:rPr lang="en-US" sz="1300" dirty="0"/>
              <a:t>    </a:t>
            </a:r>
            <a:r>
              <a:rPr lang="en-US" sz="1300" dirty="0" err="1"/>
              <a:t>plt.plot</a:t>
            </a:r>
            <a:r>
              <a:rPr lang="en-US" sz="1300" dirty="0"/>
              <a:t>(</a:t>
            </a:r>
            <a:r>
              <a:rPr lang="en-US" sz="1300" dirty="0" err="1"/>
              <a:t>y_pred</a:t>
            </a:r>
            <a:r>
              <a:rPr lang="en-US" sz="1300" dirty="0"/>
              <a:t>, color = 'blue', label = 'Predicted Web View')</a:t>
            </a:r>
          </a:p>
          <a:p>
            <a:pPr marL="0" indent="0">
              <a:buNone/>
            </a:pPr>
            <a:r>
              <a:rPr lang="en-US" sz="1300" dirty="0"/>
              <a:t>    </a:t>
            </a:r>
            <a:r>
              <a:rPr lang="en-US" sz="1300" dirty="0" err="1"/>
              <a:t>plt.title</a:t>
            </a:r>
            <a:r>
              <a:rPr lang="en-US" sz="1300" dirty="0"/>
              <a:t>('Web View Forecasting'+</a:t>
            </a:r>
            <a:r>
              <a:rPr lang="en-US" sz="1300" dirty="0" err="1"/>
              <a:t>model.iloc</a:t>
            </a:r>
            <a:r>
              <a:rPr lang="en-US" sz="1300" dirty="0"/>
              <a:t>[j,0])</a:t>
            </a:r>
          </a:p>
          <a:p>
            <a:pPr marL="0" indent="0">
              <a:buNone/>
            </a:pPr>
            <a:r>
              <a:rPr lang="en-US" sz="1300" dirty="0"/>
              <a:t>    </a:t>
            </a:r>
            <a:r>
              <a:rPr lang="en-US" sz="1300" dirty="0" err="1"/>
              <a:t>plt.xlabel</a:t>
            </a:r>
            <a:r>
              <a:rPr lang="en-US" sz="1300" dirty="0"/>
              <a:t>('Number of Days from Start')</a:t>
            </a:r>
          </a:p>
          <a:p>
            <a:pPr marL="0" indent="0">
              <a:buNone/>
            </a:pPr>
            <a:r>
              <a:rPr lang="en-US" sz="1300" dirty="0"/>
              <a:t>    </a:t>
            </a:r>
            <a:r>
              <a:rPr lang="en-US" sz="1300" dirty="0" err="1"/>
              <a:t>plt.ylabel</a:t>
            </a:r>
            <a:r>
              <a:rPr lang="en-US" sz="1300" dirty="0"/>
              <a:t>('Web View')</a:t>
            </a:r>
          </a:p>
          <a:p>
            <a:pPr marL="0" indent="0">
              <a:buNone/>
            </a:pPr>
            <a:r>
              <a:rPr lang="en-US" sz="1300" dirty="0"/>
              <a:t>    </a:t>
            </a:r>
            <a:r>
              <a:rPr lang="en-US" sz="1300" dirty="0" err="1"/>
              <a:t>plt.legend</a:t>
            </a:r>
            <a:r>
              <a:rPr lang="en-US" sz="1300" dirty="0"/>
              <a:t>()</a:t>
            </a:r>
          </a:p>
          <a:p>
            <a:pPr marL="0" indent="0">
              <a:buNone/>
            </a:pPr>
            <a:r>
              <a:rPr lang="en-US" sz="1300" dirty="0"/>
              <a:t>    </a:t>
            </a:r>
            <a:r>
              <a:rPr lang="en-US" sz="1300" dirty="0" err="1"/>
              <a:t>plt.show</a:t>
            </a:r>
            <a:r>
              <a:rPr lang="en-US" sz="1300" dirty="0"/>
              <a:t>()</a:t>
            </a:r>
          </a:p>
          <a:p>
            <a:pPr marL="0" indent="0">
              <a:buNone/>
            </a:pPr>
            <a:r>
              <a:rPr lang="en-US" sz="1300" dirty="0"/>
              <a:t>    </a:t>
            </a:r>
            <a:r>
              <a:rPr lang="en-US" sz="1300" dirty="0" err="1"/>
              <a:t>mse</a:t>
            </a:r>
            <a:r>
              <a:rPr lang="en-US" sz="1300" dirty="0"/>
              <a:t> = ((</a:t>
            </a:r>
            <a:r>
              <a:rPr lang="en-US" sz="1300" dirty="0" err="1"/>
              <a:t>y_pred</a:t>
            </a:r>
            <a:r>
              <a:rPr lang="en-US" sz="1300" dirty="0"/>
              <a:t> - </a:t>
            </a:r>
            <a:r>
              <a:rPr lang="en-US" sz="1300" dirty="0" err="1"/>
              <a:t>y_test</a:t>
            </a:r>
            <a:r>
              <a:rPr lang="en-US" sz="1300" dirty="0"/>
              <a:t>) ** 2).mean()</a:t>
            </a:r>
          </a:p>
          <a:p>
            <a:pPr marL="0" indent="0">
              <a:buNone/>
            </a:pPr>
            <a:r>
              <a:rPr lang="en-US" sz="1300" dirty="0"/>
              <a:t>    print('The Mean Squared Error of our forecasts is {}'.format(round(</a:t>
            </a:r>
            <a:r>
              <a:rPr lang="en-US" sz="1300" dirty="0" err="1"/>
              <a:t>mse</a:t>
            </a:r>
            <a:r>
              <a:rPr lang="en-US" sz="1300" dirty="0"/>
              <a:t>, 2)))</a:t>
            </a:r>
          </a:p>
          <a:p>
            <a:pPr marL="0" indent="0">
              <a:buNone/>
            </a:pPr>
            <a:r>
              <a:rPr lang="en-US" sz="1300" dirty="0"/>
              <a:t>    print('The Root Mean Squared Error of our forecasts is {}'.format(round(</a:t>
            </a:r>
            <a:r>
              <a:rPr lang="en-US" sz="1300" dirty="0" err="1"/>
              <a:t>np.sqrt</a:t>
            </a:r>
            <a:r>
              <a:rPr lang="en-US" sz="1300" dirty="0"/>
              <a:t>(</a:t>
            </a:r>
            <a:r>
              <a:rPr lang="en-US" sz="1300" dirty="0" err="1"/>
              <a:t>mse</a:t>
            </a:r>
            <a:r>
              <a:rPr lang="en-US" sz="1300" dirty="0"/>
              <a:t>), 2)))</a:t>
            </a:r>
          </a:p>
        </p:txBody>
      </p:sp>
      <p:sp>
        <p:nvSpPr>
          <p:cNvPr id="2" name="TextBox 1">
            <a:extLst>
              <a:ext uri="{FF2B5EF4-FFF2-40B4-BE49-F238E27FC236}">
                <a16:creationId xmlns:a16="http://schemas.microsoft.com/office/drawing/2014/main" id="{7FAF81FE-3D2D-401A-A16B-5FB41AD6D43B}"/>
              </a:ext>
            </a:extLst>
          </p:cNvPr>
          <p:cNvSpPr txBox="1"/>
          <p:nvPr/>
        </p:nvSpPr>
        <p:spPr>
          <a:xfrm>
            <a:off x="357809" y="768626"/>
            <a:ext cx="569843" cy="369332"/>
          </a:xfrm>
          <a:prstGeom prst="rect">
            <a:avLst/>
          </a:prstGeom>
          <a:noFill/>
        </p:spPr>
        <p:txBody>
          <a:bodyPr wrap="square" rtlCol="0">
            <a:spAutoFit/>
          </a:bodyPr>
          <a:lstStyle/>
          <a:p>
            <a:r>
              <a:rPr lang="en-US" dirty="0">
                <a:solidFill>
                  <a:schemeClr val="bg1"/>
                </a:solidFill>
              </a:rPr>
              <a:t>05</a:t>
            </a:r>
          </a:p>
        </p:txBody>
      </p:sp>
    </p:spTree>
    <p:extLst>
      <p:ext uri="{BB962C8B-B14F-4D97-AF65-F5344CB8AC3E}">
        <p14:creationId xmlns:p14="http://schemas.microsoft.com/office/powerpoint/2010/main" val="134601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6906-2763-45B8-AA62-00BA85DEEDBC}"/>
              </a:ext>
            </a:extLst>
          </p:cNvPr>
          <p:cNvSpPr>
            <a:spLocks noGrp="1"/>
          </p:cNvSpPr>
          <p:nvPr>
            <p:ph type="title"/>
          </p:nvPr>
        </p:nvSpPr>
        <p:spPr/>
        <p:txBody>
          <a:bodyPr/>
          <a:lstStyle/>
          <a:p>
            <a:r>
              <a:rPr lang="en-US" dirty="0"/>
              <a:t>Results Obtained</a:t>
            </a:r>
          </a:p>
        </p:txBody>
      </p:sp>
      <p:pic>
        <p:nvPicPr>
          <p:cNvPr id="4" name="Content Placeholder 3">
            <a:extLst>
              <a:ext uri="{FF2B5EF4-FFF2-40B4-BE49-F238E27FC236}">
                <a16:creationId xmlns:a16="http://schemas.microsoft.com/office/drawing/2014/main" id="{D836CBEB-CAE2-47AF-B7F5-8184F96695C6}"/>
              </a:ext>
            </a:extLst>
          </p:cNvPr>
          <p:cNvPicPr>
            <a:picLocks noGrp="1" noChangeAspect="1"/>
          </p:cNvPicPr>
          <p:nvPr>
            <p:ph idx="1"/>
          </p:nvPr>
        </p:nvPicPr>
        <p:blipFill>
          <a:blip r:embed="rId2"/>
          <a:stretch>
            <a:fillRect/>
          </a:stretch>
        </p:blipFill>
        <p:spPr>
          <a:xfrm>
            <a:off x="2369036" y="2354576"/>
            <a:ext cx="4933543" cy="3114675"/>
          </a:xfrm>
          <a:prstGeom prst="rect">
            <a:avLst/>
          </a:prstGeom>
        </p:spPr>
      </p:pic>
      <p:pic>
        <p:nvPicPr>
          <p:cNvPr id="6" name="Picture 5">
            <a:extLst>
              <a:ext uri="{FF2B5EF4-FFF2-40B4-BE49-F238E27FC236}">
                <a16:creationId xmlns:a16="http://schemas.microsoft.com/office/drawing/2014/main" id="{0E44FC9E-D392-460B-8427-20D2D31B3AB0}"/>
              </a:ext>
            </a:extLst>
          </p:cNvPr>
          <p:cNvPicPr>
            <a:picLocks noChangeAspect="1"/>
          </p:cNvPicPr>
          <p:nvPr/>
        </p:nvPicPr>
        <p:blipFill>
          <a:blip r:embed="rId3"/>
          <a:stretch>
            <a:fillRect/>
          </a:stretch>
        </p:blipFill>
        <p:spPr>
          <a:xfrm>
            <a:off x="7232307" y="2354575"/>
            <a:ext cx="4272305" cy="3114675"/>
          </a:xfrm>
          <a:prstGeom prst="rect">
            <a:avLst/>
          </a:prstGeom>
        </p:spPr>
      </p:pic>
      <p:sp>
        <p:nvSpPr>
          <p:cNvPr id="3" name="TextBox 2">
            <a:extLst>
              <a:ext uri="{FF2B5EF4-FFF2-40B4-BE49-F238E27FC236}">
                <a16:creationId xmlns:a16="http://schemas.microsoft.com/office/drawing/2014/main" id="{D2113638-E48C-4F17-9717-66E1B3E5DFF9}"/>
              </a:ext>
            </a:extLst>
          </p:cNvPr>
          <p:cNvSpPr txBox="1"/>
          <p:nvPr/>
        </p:nvSpPr>
        <p:spPr>
          <a:xfrm>
            <a:off x="450574" y="781878"/>
            <a:ext cx="530087" cy="369332"/>
          </a:xfrm>
          <a:prstGeom prst="rect">
            <a:avLst/>
          </a:prstGeom>
          <a:noFill/>
        </p:spPr>
        <p:txBody>
          <a:bodyPr wrap="square" rtlCol="0">
            <a:spAutoFit/>
          </a:bodyPr>
          <a:lstStyle/>
          <a:p>
            <a:r>
              <a:rPr lang="en-US" dirty="0">
                <a:solidFill>
                  <a:schemeClr val="bg1"/>
                </a:solidFill>
              </a:rPr>
              <a:t>06</a:t>
            </a:r>
          </a:p>
        </p:txBody>
      </p:sp>
    </p:spTree>
    <p:extLst>
      <p:ext uri="{BB962C8B-B14F-4D97-AF65-F5344CB8AC3E}">
        <p14:creationId xmlns:p14="http://schemas.microsoft.com/office/powerpoint/2010/main" val="2027482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E27D-C401-42A1-AD15-2367B62A4FBB}"/>
              </a:ext>
            </a:extLst>
          </p:cNvPr>
          <p:cNvSpPr>
            <a:spLocks noGrp="1"/>
          </p:cNvSpPr>
          <p:nvPr>
            <p:ph type="title"/>
          </p:nvPr>
        </p:nvSpPr>
        <p:spPr/>
        <p:txBody>
          <a:bodyPr/>
          <a:lstStyle/>
          <a:p>
            <a:r>
              <a:rPr lang="en-US" dirty="0"/>
              <a:t>Problem faced</a:t>
            </a:r>
          </a:p>
        </p:txBody>
      </p:sp>
      <p:pic>
        <p:nvPicPr>
          <p:cNvPr id="4" name="Content Placeholder 3">
            <a:extLst>
              <a:ext uri="{FF2B5EF4-FFF2-40B4-BE49-F238E27FC236}">
                <a16:creationId xmlns:a16="http://schemas.microsoft.com/office/drawing/2014/main" id="{F1253445-5067-458A-B65E-B0AF99BE4F36}"/>
              </a:ext>
            </a:extLst>
          </p:cNvPr>
          <p:cNvPicPr>
            <a:picLocks noGrp="1" noChangeAspect="1"/>
          </p:cNvPicPr>
          <p:nvPr>
            <p:ph idx="1"/>
          </p:nvPr>
        </p:nvPicPr>
        <p:blipFill>
          <a:blip r:embed="rId2"/>
          <a:stretch>
            <a:fillRect/>
          </a:stretch>
        </p:blipFill>
        <p:spPr>
          <a:xfrm>
            <a:off x="2965932" y="1476589"/>
            <a:ext cx="5790509" cy="1558158"/>
          </a:xfrm>
          <a:prstGeom prst="rect">
            <a:avLst/>
          </a:prstGeom>
        </p:spPr>
      </p:pic>
      <p:pic>
        <p:nvPicPr>
          <p:cNvPr id="5" name="Picture 4">
            <a:extLst>
              <a:ext uri="{FF2B5EF4-FFF2-40B4-BE49-F238E27FC236}">
                <a16:creationId xmlns:a16="http://schemas.microsoft.com/office/drawing/2014/main" id="{493DCE4B-CF41-4CD8-879F-789BB256D2FE}"/>
              </a:ext>
            </a:extLst>
          </p:cNvPr>
          <p:cNvPicPr>
            <a:picLocks noChangeAspect="1"/>
          </p:cNvPicPr>
          <p:nvPr/>
        </p:nvPicPr>
        <p:blipFill>
          <a:blip r:embed="rId3"/>
          <a:stretch>
            <a:fillRect/>
          </a:stretch>
        </p:blipFill>
        <p:spPr>
          <a:xfrm>
            <a:off x="1819275" y="3255579"/>
            <a:ext cx="8553450" cy="3394843"/>
          </a:xfrm>
          <a:prstGeom prst="rect">
            <a:avLst/>
          </a:prstGeom>
        </p:spPr>
      </p:pic>
      <p:sp>
        <p:nvSpPr>
          <p:cNvPr id="3" name="TextBox 2">
            <a:extLst>
              <a:ext uri="{FF2B5EF4-FFF2-40B4-BE49-F238E27FC236}">
                <a16:creationId xmlns:a16="http://schemas.microsoft.com/office/drawing/2014/main" id="{75109801-95F2-4B38-B465-34CA5ACC63AC}"/>
              </a:ext>
            </a:extLst>
          </p:cNvPr>
          <p:cNvSpPr txBox="1"/>
          <p:nvPr/>
        </p:nvSpPr>
        <p:spPr>
          <a:xfrm>
            <a:off x="397565" y="755374"/>
            <a:ext cx="609600" cy="371061"/>
          </a:xfrm>
          <a:prstGeom prst="rect">
            <a:avLst/>
          </a:prstGeom>
          <a:noFill/>
        </p:spPr>
        <p:txBody>
          <a:bodyPr wrap="square" rtlCol="0">
            <a:spAutoFit/>
          </a:bodyPr>
          <a:lstStyle/>
          <a:p>
            <a:r>
              <a:rPr lang="en-US" dirty="0">
                <a:solidFill>
                  <a:schemeClr val="bg1"/>
                </a:solidFill>
              </a:rPr>
              <a:t>07</a:t>
            </a:r>
          </a:p>
        </p:txBody>
      </p:sp>
    </p:spTree>
    <p:extLst>
      <p:ext uri="{BB962C8B-B14F-4D97-AF65-F5344CB8AC3E}">
        <p14:creationId xmlns:p14="http://schemas.microsoft.com/office/powerpoint/2010/main" val="268165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CAAE-9AF6-4A79-8739-9FCA5C8CE49C}"/>
              </a:ext>
            </a:extLst>
          </p:cNvPr>
          <p:cNvSpPr>
            <a:spLocks noGrp="1"/>
          </p:cNvSpPr>
          <p:nvPr>
            <p:ph type="title"/>
          </p:nvPr>
        </p:nvSpPr>
        <p:spPr/>
        <p:txBody>
          <a:bodyPr/>
          <a:lstStyle/>
          <a:p>
            <a:r>
              <a:rPr lang="en-US" dirty="0"/>
              <a:t>Method used to solve the problem</a:t>
            </a:r>
          </a:p>
        </p:txBody>
      </p:sp>
      <p:pic>
        <p:nvPicPr>
          <p:cNvPr id="4" name="Content Placeholder 3">
            <a:extLst>
              <a:ext uri="{FF2B5EF4-FFF2-40B4-BE49-F238E27FC236}">
                <a16:creationId xmlns:a16="http://schemas.microsoft.com/office/drawing/2014/main" id="{156BB9D8-4D98-4922-8A93-015FB66299B0}"/>
              </a:ext>
            </a:extLst>
          </p:cNvPr>
          <p:cNvPicPr>
            <a:picLocks noGrp="1" noChangeAspect="1"/>
          </p:cNvPicPr>
          <p:nvPr>
            <p:ph idx="1"/>
          </p:nvPr>
        </p:nvPicPr>
        <p:blipFill>
          <a:blip r:embed="rId2"/>
          <a:stretch>
            <a:fillRect/>
          </a:stretch>
        </p:blipFill>
        <p:spPr>
          <a:xfrm>
            <a:off x="2589213" y="2211902"/>
            <a:ext cx="8915400" cy="3621646"/>
          </a:xfrm>
          <a:prstGeom prst="rect">
            <a:avLst/>
          </a:prstGeom>
        </p:spPr>
      </p:pic>
      <p:sp>
        <p:nvSpPr>
          <p:cNvPr id="3" name="TextBox 2">
            <a:extLst>
              <a:ext uri="{FF2B5EF4-FFF2-40B4-BE49-F238E27FC236}">
                <a16:creationId xmlns:a16="http://schemas.microsoft.com/office/drawing/2014/main" id="{61E04E10-4ECC-4F1A-AE63-717CB85E8326}"/>
              </a:ext>
            </a:extLst>
          </p:cNvPr>
          <p:cNvSpPr txBox="1"/>
          <p:nvPr/>
        </p:nvSpPr>
        <p:spPr>
          <a:xfrm>
            <a:off x="357809" y="781878"/>
            <a:ext cx="569843" cy="369332"/>
          </a:xfrm>
          <a:prstGeom prst="rect">
            <a:avLst/>
          </a:prstGeom>
          <a:noFill/>
        </p:spPr>
        <p:txBody>
          <a:bodyPr wrap="square" rtlCol="0">
            <a:spAutoFit/>
          </a:bodyPr>
          <a:lstStyle/>
          <a:p>
            <a:r>
              <a:rPr lang="en-US" dirty="0">
                <a:solidFill>
                  <a:schemeClr val="bg1"/>
                </a:solidFill>
              </a:rPr>
              <a:t>08</a:t>
            </a:r>
          </a:p>
        </p:txBody>
      </p:sp>
    </p:spTree>
    <p:extLst>
      <p:ext uri="{BB962C8B-B14F-4D97-AF65-F5344CB8AC3E}">
        <p14:creationId xmlns:p14="http://schemas.microsoft.com/office/powerpoint/2010/main" val="31709286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118</TotalTime>
  <Words>730</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WEB TRAFFIC PREDICTION</vt:lpstr>
      <vt:lpstr>Problem Statement</vt:lpstr>
      <vt:lpstr>Modules used</vt:lpstr>
      <vt:lpstr>Code Snippets</vt:lpstr>
      <vt:lpstr>PowerPoint Presentation</vt:lpstr>
      <vt:lpstr>PowerPoint Presentation</vt:lpstr>
      <vt:lpstr>Results Obtained</vt:lpstr>
      <vt:lpstr>Problem faced</vt:lpstr>
      <vt:lpstr>Method used to solve the problem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TRAFFIC PREDICTION</dc:title>
  <dc:creator>MANOJ KUMAR</dc:creator>
  <cp:lastModifiedBy>MANOJ KUMAR</cp:lastModifiedBy>
  <cp:revision>14</cp:revision>
  <dcterms:created xsi:type="dcterms:W3CDTF">2019-05-25T04:02:58Z</dcterms:created>
  <dcterms:modified xsi:type="dcterms:W3CDTF">2019-05-25T08:21:37Z</dcterms:modified>
</cp:coreProperties>
</file>