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417" y="1802765"/>
            <a:ext cx="10943167" cy="1082675"/>
          </a:xfrm>
        </p:spPr>
        <p:txBody>
          <a:bodyPr/>
          <a:p>
            <a:r>
              <a:rPr lang="en-IN" altLang="en-US"/>
              <a:t>Toxic Comment Detection</a:t>
            </a:r>
            <a:endParaRPr lang="en-IN" altLang="en-US"/>
          </a:p>
        </p:txBody>
      </p:sp>
      <p:sp>
        <p:nvSpPr>
          <p:cNvPr id="3" name="Subtitle 2"/>
          <p:cNvSpPr>
            <a:spLocks noGrp="1"/>
          </p:cNvSpPr>
          <p:nvPr>
            <p:ph type="subTitle" idx="1"/>
          </p:nvPr>
        </p:nvSpPr>
        <p:spPr>
          <a:xfrm>
            <a:off x="4686300" y="5735638"/>
            <a:ext cx="9144000" cy="1655762"/>
          </a:xfrm>
        </p:spPr>
        <p:txBody>
          <a:bodyPr>
            <a:scene3d>
              <a:camera prst="orthographicFront"/>
              <a:lightRig rig="threePt" dir="t"/>
            </a:scene3d>
          </a:bodyPr>
          <a:p>
            <a:endParaRPr lang="en-US">
              <a:ln w="22225">
                <a:solidFill>
                  <a:schemeClr val="accent2"/>
                </a:solidFill>
                <a:prstDash val="solid"/>
              </a:ln>
              <a:solidFill>
                <a:schemeClr val="accent2">
                  <a:lumMod val="40000"/>
                  <a:lumOff val="60000"/>
                </a:schemeClr>
              </a:solidFill>
              <a:effectLst/>
            </a:endParaRPr>
          </a:p>
          <a:p>
            <a:endParaRPr lang="en-US">
              <a:ln w="22225">
                <a:solidFill>
                  <a:schemeClr val="accent2"/>
                </a:solidFill>
                <a:prstDash val="solid"/>
              </a:ln>
              <a:solidFill>
                <a:schemeClr val="accent2">
                  <a:lumMod val="40000"/>
                  <a:lumOff val="60000"/>
                </a:schemeClr>
              </a:solidFill>
              <a:effectLst/>
            </a:endParaRPr>
          </a:p>
          <a:p>
            <a:endParaRPr lang="en-US">
              <a:ln w="22225">
                <a:solidFill>
                  <a:schemeClr val="accent2"/>
                </a:solidFill>
                <a:prstDash val="solid"/>
              </a:ln>
              <a:solidFill>
                <a:schemeClr val="accent2">
                  <a:lumMod val="40000"/>
                  <a:lumOff val="60000"/>
                </a:schemeClr>
              </a:solidFill>
              <a:effectLst/>
            </a:endParaRPr>
          </a:p>
          <a:p>
            <a:r>
              <a:rPr lang="en-IN" altLang="en-US">
                <a:ln w="22225">
                  <a:solidFill>
                    <a:schemeClr val="accent2"/>
                  </a:solidFill>
                  <a:prstDash val="solid"/>
                </a:ln>
                <a:solidFill>
                  <a:schemeClr val="accent2">
                    <a:lumMod val="40000"/>
                    <a:lumOff val="60000"/>
                  </a:schemeClr>
                </a:solidFill>
                <a:effectLst/>
              </a:rPr>
              <a:t>						</a:t>
            </a:r>
            <a:endParaRPr lang="en-IN" altLang="en-US">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8552180" y="5238750"/>
            <a:ext cx="3478530" cy="1476375"/>
          </a:xfrm>
          <a:prstGeom prst="rect">
            <a:avLst/>
          </a:prstGeom>
          <a:noFill/>
        </p:spPr>
        <p:txBody>
          <a:bodyPr wrap="square" rtlCol="0">
            <a:spAutoFit/>
          </a:bodyPr>
          <a:p>
            <a:r>
              <a:rPr lang="en-IN" altLang="en-US" b="1"/>
              <a:t>                By</a:t>
            </a:r>
            <a:endParaRPr lang="en-IN" altLang="en-US"/>
          </a:p>
          <a:p>
            <a:r>
              <a:rPr lang="en-IN" altLang="en-US"/>
              <a:t>Y.Jyothsna Priya</a:t>
            </a:r>
            <a:endParaRPr lang="en-IN" altLang="en-US"/>
          </a:p>
          <a:p>
            <a:r>
              <a:rPr lang="en-IN" altLang="en-US"/>
              <a:t>D.Prathima</a:t>
            </a:r>
            <a:endParaRPr lang="en-IN" altLang="en-US"/>
          </a:p>
          <a:p>
            <a:r>
              <a:rPr lang="en-IN" altLang="en-US"/>
              <a:t>Shaik Asma</a:t>
            </a:r>
            <a:endParaRPr lang="en-IN" altLang="en-US"/>
          </a:p>
          <a:p>
            <a:r>
              <a:rPr lang="en-IN" altLang="en-US"/>
              <a:t>Shaik Asmath</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 Compilation</a:t>
            </a:r>
            <a:endParaRPr lang="en-IN" altLang="en-US"/>
          </a:p>
        </p:txBody>
      </p:sp>
      <p:sp>
        <p:nvSpPr>
          <p:cNvPr id="3" name="Content Placeholder 2"/>
          <p:cNvSpPr>
            <a:spLocks noGrp="1"/>
          </p:cNvSpPr>
          <p:nvPr>
            <p:ph sz="half" idx="1"/>
          </p:nvPr>
        </p:nvSpPr>
        <p:spPr>
          <a:xfrm>
            <a:off x="609600" y="1174750"/>
            <a:ext cx="10972165" cy="4953000"/>
          </a:xfrm>
        </p:spPr>
        <p:txBody>
          <a:bodyPr/>
          <a:p>
            <a:r>
              <a:rPr lang="en-US" sz="2000" dirty="0" smtClean="0">
                <a:latin typeface="Times New Roman" panose="02020603050405020304" pitchFamily="18" charset="0"/>
                <a:cs typeface="Times New Roman" panose="02020603050405020304" pitchFamily="18" charset="0"/>
                <a:sym typeface="+mn-ea"/>
              </a:rPr>
              <a:t>ONCE  THE MODEL IS DEFINED IT IS NEED TO BE COMPILED THIS CRAETES THE EFFICIENT STRUCTURES USED BY THE UNDERLYING BACKEND IN ORDER TO EFFICIENT EXECUTE THE MODEL DURING TRAINING.</a:t>
            </a:r>
            <a:endParaRPr lang="en-US" dirty="0">
              <a:latin typeface="Times New Roman" panose="02020603050405020304" pitchFamily="18" charset="0"/>
              <a:cs typeface="Times New Roman" panose="02020603050405020304" pitchFamily="18" charset="0"/>
            </a:endParaRPr>
          </a:p>
          <a:p>
            <a:endParaRPr lang="en-US"/>
          </a:p>
        </p:txBody>
      </p:sp>
      <p:pic>
        <p:nvPicPr>
          <p:cNvPr id="5" name="Content Placeholder 4" descr="image7"/>
          <p:cNvPicPr>
            <a:picLocks noChangeAspect="1"/>
          </p:cNvPicPr>
          <p:nvPr>
            <p:ph sz="half" idx="2"/>
          </p:nvPr>
        </p:nvPicPr>
        <p:blipFill>
          <a:blip r:embed="rId1"/>
          <a:stretch>
            <a:fillRect/>
          </a:stretch>
        </p:blipFill>
        <p:spPr>
          <a:xfrm>
            <a:off x="785495" y="2971800"/>
            <a:ext cx="9988550" cy="1428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Training the Model</a:t>
            </a:r>
            <a:endParaRPr lang="en-IN" altLang="en-US"/>
          </a:p>
        </p:txBody>
      </p:sp>
      <p:pic>
        <p:nvPicPr>
          <p:cNvPr id="5" name="Content Placeholder 4" descr="image8"/>
          <p:cNvPicPr>
            <a:picLocks noChangeAspect="1"/>
          </p:cNvPicPr>
          <p:nvPr>
            <p:ph sz="half" idx="1"/>
          </p:nvPr>
        </p:nvPicPr>
        <p:blipFill>
          <a:blip r:embed="rId1"/>
          <a:stretch>
            <a:fillRect/>
          </a:stretch>
        </p:blipFill>
        <p:spPr>
          <a:xfrm>
            <a:off x="995045" y="1084580"/>
            <a:ext cx="8684895" cy="861695"/>
          </a:xfrm>
          <a:prstGeom prst="rect">
            <a:avLst/>
          </a:prstGeom>
        </p:spPr>
      </p:pic>
      <p:pic>
        <p:nvPicPr>
          <p:cNvPr id="6" name="Content Placeholder 5" descr="image9"/>
          <p:cNvPicPr>
            <a:picLocks noChangeAspect="1"/>
          </p:cNvPicPr>
          <p:nvPr>
            <p:ph sz="half" idx="2"/>
          </p:nvPr>
        </p:nvPicPr>
        <p:blipFill>
          <a:blip r:embed="rId2"/>
          <a:stretch>
            <a:fillRect/>
          </a:stretch>
        </p:blipFill>
        <p:spPr>
          <a:xfrm>
            <a:off x="716280" y="2612390"/>
            <a:ext cx="8524240" cy="3450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Predict the model:</a:t>
            </a:r>
            <a:endParaRPr lang="en-IN" altLang="en-US"/>
          </a:p>
        </p:txBody>
      </p:sp>
      <p:sp>
        <p:nvSpPr>
          <p:cNvPr id="3" name="Content Placeholder 2"/>
          <p:cNvSpPr>
            <a:spLocks noGrp="1"/>
          </p:cNvSpPr>
          <p:nvPr>
            <p:ph sz="half" idx="1"/>
          </p:nvPr>
        </p:nvSpPr>
        <p:spPr>
          <a:xfrm>
            <a:off x="609600" y="1174750"/>
            <a:ext cx="10869295" cy="4953000"/>
          </a:xfrm>
        </p:spPr>
        <p:txBody>
          <a:bodyPr/>
          <a:p>
            <a:r>
              <a:rPr lang="en-US" sz="2000" dirty="0" smtClean="0">
                <a:latin typeface="Times New Roman" panose="02020603050405020304" pitchFamily="18" charset="0"/>
                <a:cs typeface="Times New Roman" panose="02020603050405020304" pitchFamily="18" charset="0"/>
                <a:sym typeface="+mn-ea"/>
              </a:rPr>
              <a:t>WE CAN USE MODEL TO MAKE PREDICTION ON TEST DATA OR NEW DATA</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sym typeface="+mn-ea"/>
              </a:rPr>
              <a:t>model. Predict()</a:t>
            </a:r>
            <a:r>
              <a:rPr lang="en-US" sz="2000" dirty="0" smtClean="0">
                <a:latin typeface="Times New Roman" panose="02020603050405020304" pitchFamily="18" charset="0"/>
                <a:cs typeface="Times New Roman" panose="02020603050405020304" pitchFamily="18" charset="0"/>
                <a:sym typeface="+mn-ea"/>
              </a:rPr>
              <a:t>:- IS METHOD USED  GENERATE NETWORK OUTPUT FOR INPUT DATA</a:t>
            </a:r>
            <a:endParaRPr lang="en-US" sz="2000" dirty="0">
              <a:latin typeface="Times New Roman" panose="02020603050405020304" pitchFamily="18" charset="0"/>
              <a:cs typeface="Times New Roman" panose="02020603050405020304" pitchFamily="18" charset="0"/>
            </a:endParaRPr>
          </a:p>
          <a:p>
            <a:pPr marL="0" indent="0">
              <a:buNone/>
            </a:pPr>
            <a:endParaRPr lang="en-US" sz="2000"/>
          </a:p>
        </p:txBody>
      </p:sp>
      <p:pic>
        <p:nvPicPr>
          <p:cNvPr id="5" name="Content Placeholder 4" descr="image10"/>
          <p:cNvPicPr>
            <a:picLocks noChangeAspect="1"/>
          </p:cNvPicPr>
          <p:nvPr>
            <p:ph sz="half" idx="2"/>
          </p:nvPr>
        </p:nvPicPr>
        <p:blipFill>
          <a:blip r:embed="rId1"/>
          <a:stretch>
            <a:fillRect/>
          </a:stretch>
        </p:blipFill>
        <p:spPr>
          <a:xfrm>
            <a:off x="984885" y="2980055"/>
            <a:ext cx="8938895" cy="2151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a:t>Moderators of online discussion forums often struggle with controlling extremist comments on their platforms. To help provide an efficient and accurate tool to detect online toxicity</a:t>
            </a:r>
            <a:endParaRPr lang="en-US"/>
          </a:p>
        </p:txBody>
      </p:sp>
      <p:sp>
        <p:nvSpPr>
          <p:cNvPr id="4" name="Content Placeholder 3"/>
          <p:cNvSpPr>
            <a:spLocks noGrp="1"/>
          </p:cNvSpPr>
          <p:nvPr>
            <p:ph sz="half" idx="2"/>
          </p:nvPr>
        </p:nvSpPr>
        <p:spPr>
          <a:xfrm>
            <a:off x="6197600" y="5619750"/>
            <a:ext cx="5384800" cy="508000"/>
          </a:xfrm>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sz="2000"/>
              <a:t>Using the developed model we can predict and classify the comments into 6 categories namely, Toxic, Severe-Toxic, Obscene, Insult, Threat, Identity-hate.</a:t>
            </a:r>
            <a:endParaRPr lang="en-US" sz="2000"/>
          </a:p>
          <a:p>
            <a:r>
              <a:rPr lang="en-US" sz="2000"/>
              <a:t>Our model is developed using Natural Language Processing where it automatically classifies the data using training and test splitting and optimizer techniques which is adam</a:t>
            </a:r>
            <a:endParaRPr lang="en-US" sz="2000"/>
          </a:p>
          <a:p>
            <a:r>
              <a:rPr lang="en-US" sz="2000"/>
              <a:t>Since, many users are limiting their social communications because the threat on various online platforms, we can help them by taking certain action on the netizens who are making social media an abusive platform so that, people can use the social media without any misery.</a:t>
            </a:r>
            <a:endParaRPr lang="en-US" sz="2000"/>
          </a:p>
        </p:txBody>
      </p:sp>
      <p:sp>
        <p:nvSpPr>
          <p:cNvPr id="4" name="Content Placeholder 3"/>
          <p:cNvSpPr>
            <a:spLocks noGrp="1"/>
          </p:cNvSpPr>
          <p:nvPr>
            <p:ph sz="half" idx="2"/>
          </p:nvPr>
        </p:nvSpPr>
        <p:spPr>
          <a:xfrm>
            <a:off x="6197600" y="5792470"/>
            <a:ext cx="5384800" cy="335280"/>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 to NLP(Natural Language Processing) Algorithm</a:t>
            </a:r>
            <a:endParaRPr lang="en-IN" altLang="en-US"/>
          </a:p>
        </p:txBody>
      </p:sp>
      <p:sp>
        <p:nvSpPr>
          <p:cNvPr id="3" name="Content Placeholder 2"/>
          <p:cNvSpPr>
            <a:spLocks noGrp="1"/>
          </p:cNvSpPr>
          <p:nvPr>
            <p:ph sz="half" idx="1"/>
          </p:nvPr>
        </p:nvSpPr>
        <p:spPr/>
        <p:txBody>
          <a:bodyPr/>
          <a:p>
            <a:pPr marL="0" indent="0">
              <a:buNone/>
            </a:pPr>
            <a:endParaRPr lang="en-US"/>
          </a:p>
          <a:p>
            <a:pPr marL="0" indent="0" algn="l">
              <a:buNone/>
            </a:pPr>
            <a:r>
              <a:rPr lang="en-IN" altLang="en-US" sz="2400"/>
              <a:t>Natural  Language Processing is a field that covers       computer understanding and manipulation of human language, and it’s ripe with possibilities for news gathering </a:t>
            </a:r>
            <a:r>
              <a:rPr lang="en-US" sz="2400"/>
              <a:t> </a:t>
            </a:r>
            <a:r>
              <a:rPr lang="en-US"/>
              <a:t> </a:t>
            </a:r>
            <a:endParaRPr lang="en-IN" altLang="en-US"/>
          </a:p>
        </p:txBody>
      </p:sp>
      <p:pic>
        <p:nvPicPr>
          <p:cNvPr id="4" name="Content Placeholder 3" descr="image1"/>
          <p:cNvPicPr>
            <a:picLocks noChangeAspect="1"/>
          </p:cNvPicPr>
          <p:nvPr>
            <p:ph sz="half" idx="2"/>
          </p:nvPr>
        </p:nvPicPr>
        <p:blipFill>
          <a:blip r:embed="rId1"/>
          <a:stretch>
            <a:fillRect/>
          </a:stretch>
        </p:blipFill>
        <p:spPr>
          <a:xfrm>
            <a:off x="5043170" y="1631315"/>
            <a:ext cx="5919470" cy="4038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sz="half" idx="1"/>
          </p:nvPr>
        </p:nvSpPr>
        <p:spPr>
          <a:xfrm>
            <a:off x="609600" y="1174750"/>
            <a:ext cx="10883265" cy="4953000"/>
          </a:xfrm>
        </p:spPr>
        <p:txBody>
          <a:bodyPr/>
          <a:p>
            <a:pPr marL="0" indent="0">
              <a:buNone/>
            </a:pPr>
            <a:r>
              <a:rPr lang="en-US"/>
              <a:t>Given a group of sentences or paragraphs, used as a comment by a user in an online platform, classify it to belong to one or more of the following categories — toxic, severe-toxic, obscene, threat, insult or identity-hate with either approximate probabilities or discrete values (0/1).</a:t>
            </a:r>
            <a:endParaRPr lang="en-US"/>
          </a:p>
        </p:txBody>
      </p:sp>
      <p:sp>
        <p:nvSpPr>
          <p:cNvPr id="4" name="Content Placeholder 3"/>
          <p:cNvSpPr>
            <a:spLocks noGrp="1"/>
          </p:cNvSpPr>
          <p:nvPr>
            <p:ph sz="half" idx="2"/>
          </p:nvPr>
        </p:nvSpPr>
        <p:spPr>
          <a:xfrm flipV="1">
            <a:off x="6197600" y="6127750"/>
            <a:ext cx="5384800" cy="1583690"/>
          </a:xfrm>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Dataset:</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descr="image2"/>
          <p:cNvPicPr>
            <a:picLocks noChangeAspect="1"/>
          </p:cNvPicPr>
          <p:nvPr>
            <p:ph sz="half" idx="1"/>
          </p:nvPr>
        </p:nvPicPr>
        <p:blipFill>
          <a:blip r:embed="rId1"/>
          <a:stretch>
            <a:fillRect/>
          </a:stretch>
        </p:blipFill>
        <p:spPr>
          <a:xfrm>
            <a:off x="610235" y="986790"/>
            <a:ext cx="10777220" cy="5297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Steps in the Classification:</a:t>
            </a:r>
            <a:endParaRPr lang="en-IN" altLang="en-US"/>
          </a:p>
        </p:txBody>
      </p:sp>
      <p:sp>
        <p:nvSpPr>
          <p:cNvPr id="3" name="Content Placeholder 2"/>
          <p:cNvSpPr>
            <a:spLocks noGrp="1"/>
          </p:cNvSpPr>
          <p:nvPr>
            <p:ph sz="half" idx="1"/>
          </p:nvPr>
        </p:nvSpPr>
        <p:spPr/>
        <p:txBody>
          <a:bodyPr/>
          <a:p>
            <a:r>
              <a:rPr lang="en-IN" altLang="en-US" sz="2000"/>
              <a:t>Importing the Libraries and the Dataset</a:t>
            </a:r>
            <a:endParaRPr lang="en-IN" altLang="en-US" sz="2000"/>
          </a:p>
          <a:p>
            <a:r>
              <a:rPr lang="en-IN" altLang="en-US" sz="2000"/>
              <a:t>Data Preprocessing</a:t>
            </a:r>
            <a:endParaRPr lang="en-IN" altLang="en-US" sz="2000"/>
          </a:p>
          <a:p>
            <a:r>
              <a:rPr lang="en-IN" altLang="en-US" sz="2000"/>
              <a:t>Divide the dataset into dependent and indepedent variables</a:t>
            </a:r>
            <a:endParaRPr lang="en-IN" altLang="en-US" sz="2000"/>
          </a:p>
          <a:p>
            <a:r>
              <a:rPr lang="en-IN" altLang="en-US" sz="2000"/>
              <a:t>Split data into train and test </a:t>
            </a:r>
            <a:endParaRPr lang="en-IN" altLang="en-US" sz="2000"/>
          </a:p>
          <a:p>
            <a:r>
              <a:rPr lang="en-IN" altLang="en-US" sz="2000"/>
              <a:t>Creating the model</a:t>
            </a:r>
            <a:endParaRPr lang="en-IN" altLang="en-US" sz="2000"/>
          </a:p>
          <a:p>
            <a:r>
              <a:rPr lang="en-IN" altLang="en-US" sz="2000"/>
              <a:t>Compile the model</a:t>
            </a:r>
            <a:endParaRPr lang="en-IN" altLang="en-US" sz="2000"/>
          </a:p>
          <a:p>
            <a:r>
              <a:rPr lang="en-IN" altLang="en-US" sz="2000"/>
              <a:t>Training the model</a:t>
            </a:r>
            <a:endParaRPr lang="en-IN" altLang="en-US" sz="2000"/>
          </a:p>
          <a:p>
            <a:r>
              <a:rPr lang="en-IN" altLang="en-US" sz="2000"/>
              <a:t>Predict te model</a:t>
            </a:r>
            <a:endParaRPr lang="en-IN" altLang="en-US" sz="20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Preprocessing:</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sz="2400" b="1" u="sng" dirty="0" smtClean="0">
                <a:latin typeface="Times New Roman" panose="02020603050405020304" pitchFamily="18" charset="0"/>
                <a:cs typeface="Times New Roman" panose="02020603050405020304" pitchFamily="18" charset="0"/>
                <a:sym typeface="+mn-ea"/>
              </a:rPr>
              <a:t>DATA PREPROCESSING</a:t>
            </a:r>
            <a:r>
              <a:rPr lang="en-US" sz="2400" dirty="0" smtClean="0">
                <a:latin typeface="Times New Roman" panose="02020603050405020304" pitchFamily="18" charset="0"/>
                <a:cs typeface="Times New Roman" panose="02020603050405020304" pitchFamily="18" charset="0"/>
                <a:sym typeface="+mn-ea"/>
              </a:rPr>
              <a:t> IS A DATA MINING TECHNIQUE THAT INVOLVES TRANSFORMING RAW DATA INTO AN UNDERSTANDABLE FORMAT.REAL WORLD DATA IS OFTEN IN COMPLETE ,INCONSISTANCE ,LACKING OF BEHAVIOUR.</a:t>
            </a:r>
            <a:endParaRPr lang="en-US" sz="2400" dirty="0" smtClean="0">
              <a:latin typeface="Times New Roman" panose="02020603050405020304" pitchFamily="18" charset="0"/>
              <a:cs typeface="Times New Roman" panose="02020603050405020304" pitchFamily="18" charset="0"/>
              <a:sym typeface="+mn-ea"/>
            </a:endParaRPr>
          </a:p>
          <a:p>
            <a:endParaRPr lang="en-US" sz="2400" dirty="0" smtClean="0">
              <a:latin typeface="Times New Roman" panose="02020603050405020304" pitchFamily="18" charset="0"/>
              <a:cs typeface="Times New Roman" panose="02020603050405020304" pitchFamily="18" charset="0"/>
            </a:endParaRPr>
          </a:p>
          <a:p>
            <a:endParaRPr lang="en-US" sz="2400"/>
          </a:p>
        </p:txBody>
      </p:sp>
      <p:pic>
        <p:nvPicPr>
          <p:cNvPr id="6" name="Content Placeholder 5" descr="image3"/>
          <p:cNvPicPr>
            <a:picLocks noChangeAspect="1"/>
          </p:cNvPicPr>
          <p:nvPr>
            <p:ph sz="half" idx="2"/>
          </p:nvPr>
        </p:nvPicPr>
        <p:blipFill>
          <a:blip r:embed="rId1"/>
          <a:stretch>
            <a:fillRect/>
          </a:stretch>
        </p:blipFill>
        <p:spPr>
          <a:xfrm>
            <a:off x="487680" y="2766695"/>
            <a:ext cx="9963785" cy="3631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Divide the dataset into dependent and independent variables</a:t>
            </a:r>
            <a:endParaRPr lang="en-IN" altLang="en-US"/>
          </a:p>
        </p:txBody>
      </p:sp>
      <p:sp>
        <p:nvSpPr>
          <p:cNvPr id="3" name="Content Placeholder 2"/>
          <p:cNvSpPr>
            <a:spLocks noGrp="1"/>
          </p:cNvSpPr>
          <p:nvPr>
            <p:ph sz="half" idx="1"/>
          </p:nvPr>
        </p:nvSpPr>
        <p:spPr>
          <a:xfrm>
            <a:off x="609600" y="1174750"/>
            <a:ext cx="10972165" cy="4953000"/>
          </a:xfrm>
        </p:spPr>
        <p:txBody>
          <a:bodyPr/>
          <a:p>
            <a:r>
              <a:rPr lang="en-IN" altLang="en-US" sz="2000"/>
              <a:t>X is a Independent variable</a:t>
            </a:r>
            <a:endParaRPr lang="en-IN" altLang="en-US" sz="2000"/>
          </a:p>
          <a:p>
            <a:r>
              <a:rPr lang="en-IN" altLang="en-US" sz="2000"/>
              <a:t>y is a dependent variable</a:t>
            </a:r>
            <a:endParaRPr lang="en-IN" altLang="en-US" sz="2000"/>
          </a:p>
        </p:txBody>
      </p:sp>
      <p:pic>
        <p:nvPicPr>
          <p:cNvPr id="7" name="Content Placeholder 6" descr="image4"/>
          <p:cNvPicPr>
            <a:picLocks noChangeAspect="1"/>
          </p:cNvPicPr>
          <p:nvPr>
            <p:ph sz="half" idx="2"/>
          </p:nvPr>
        </p:nvPicPr>
        <p:blipFill>
          <a:blip r:embed="rId1"/>
          <a:stretch>
            <a:fillRect/>
          </a:stretch>
        </p:blipFill>
        <p:spPr>
          <a:xfrm>
            <a:off x="222250" y="3027045"/>
            <a:ext cx="10594975" cy="2446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Split data into train and test</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sz="2000" dirty="0" smtClean="0">
                <a:latin typeface="Times New Roman" panose="02020603050405020304" pitchFamily="18" charset="0"/>
                <a:cs typeface="Times New Roman" panose="02020603050405020304" pitchFamily="18" charset="0"/>
                <a:sym typeface="+mn-ea"/>
              </a:rPr>
              <a:t>We are training the data at </a:t>
            </a:r>
            <a:r>
              <a:rPr lang="en-IN" altLang="en-US" sz="2000" dirty="0" smtClean="0">
                <a:latin typeface="Times New Roman" panose="02020603050405020304" pitchFamily="18" charset="0"/>
                <a:cs typeface="Times New Roman" panose="02020603050405020304" pitchFamily="18" charset="0"/>
                <a:sym typeface="+mn-ea"/>
              </a:rPr>
              <a:t>7</a:t>
            </a:r>
            <a:r>
              <a:rPr lang="en-US" sz="2000" dirty="0" smtClean="0">
                <a:latin typeface="Times New Roman" panose="02020603050405020304" pitchFamily="18" charset="0"/>
                <a:cs typeface="Times New Roman" panose="02020603050405020304" pitchFamily="18" charset="0"/>
                <a:sym typeface="+mn-ea"/>
              </a:rPr>
              <a:t>0% and test as </a:t>
            </a:r>
            <a:r>
              <a:rPr lang="en-IN" altLang="en-US" sz="2000" dirty="0" smtClean="0">
                <a:latin typeface="Times New Roman" panose="02020603050405020304" pitchFamily="18" charset="0"/>
                <a:cs typeface="Times New Roman" panose="02020603050405020304" pitchFamily="18" charset="0"/>
                <a:sym typeface="+mn-ea"/>
              </a:rPr>
              <a:t>3</a:t>
            </a:r>
            <a:r>
              <a:rPr lang="en-US" sz="2000" dirty="0" smtClean="0">
                <a:latin typeface="Times New Roman" panose="02020603050405020304" pitchFamily="18" charset="0"/>
                <a:cs typeface="Times New Roman" panose="02020603050405020304" pitchFamily="18" charset="0"/>
                <a:sym typeface="+mn-ea"/>
              </a:rPr>
              <a:t>0%</a:t>
            </a:r>
            <a:endParaRPr lang="en-US" sz="2000" dirty="0" smtClean="0">
              <a:latin typeface="Times New Roman" panose="02020603050405020304" pitchFamily="18" charset="0"/>
              <a:cs typeface="Times New Roman" panose="02020603050405020304" pitchFamily="18" charset="0"/>
              <a:sym typeface="+mn-ea"/>
            </a:endParaRPr>
          </a:p>
          <a:p>
            <a:pPr marL="0" indent="0">
              <a:buNone/>
            </a:pPr>
            <a:endParaRPr lang="en-US" sz="2000" dirty="0" smtClean="0">
              <a:latin typeface="Times New Roman" panose="02020603050405020304" pitchFamily="18" charset="0"/>
              <a:cs typeface="Times New Roman" panose="02020603050405020304" pitchFamily="18" charset="0"/>
              <a:sym typeface="+mn-ea"/>
            </a:endParaRPr>
          </a:p>
          <a:p>
            <a:pPr marL="0" indent="0">
              <a:buNone/>
            </a:pPr>
            <a:endParaRPr lang="en-US" sz="2000"/>
          </a:p>
        </p:txBody>
      </p:sp>
      <p:pic>
        <p:nvPicPr>
          <p:cNvPr id="5" name="Content Placeholder 4" descr="image5"/>
          <p:cNvPicPr>
            <a:picLocks noChangeAspect="1"/>
          </p:cNvPicPr>
          <p:nvPr>
            <p:ph sz="half" idx="2"/>
          </p:nvPr>
        </p:nvPicPr>
        <p:blipFill>
          <a:blip r:embed="rId1"/>
          <a:stretch>
            <a:fillRect/>
          </a:stretch>
        </p:blipFill>
        <p:spPr>
          <a:xfrm>
            <a:off x="843915" y="2522220"/>
            <a:ext cx="9034780" cy="1304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Creating a model:</a:t>
            </a:r>
            <a:endParaRPr lang="en-IN" altLang="en-US"/>
          </a:p>
        </p:txBody>
      </p:sp>
      <p:sp>
        <p:nvSpPr>
          <p:cNvPr id="3" name="Content Placeholder 2"/>
          <p:cNvSpPr>
            <a:spLocks noGrp="1"/>
          </p:cNvSpPr>
          <p:nvPr>
            <p:ph sz="half" idx="1"/>
          </p:nvPr>
        </p:nvSpPr>
        <p:spPr>
          <a:xfrm>
            <a:off x="609600" y="1174750"/>
            <a:ext cx="10825480" cy="4953000"/>
          </a:xfrm>
        </p:spPr>
        <p:txBody>
          <a:bodyPr/>
          <a:p>
            <a:r>
              <a:rPr lang="en-IN" altLang="en-US" sz="2000"/>
              <a:t>Three Layers to create a model</a:t>
            </a:r>
            <a:endParaRPr lang="en-IN" altLang="en-US" sz="2000"/>
          </a:p>
          <a:p>
            <a:r>
              <a:rPr lang="en-IN" altLang="en-US" sz="2000"/>
              <a:t>Input Layer</a:t>
            </a:r>
            <a:endParaRPr lang="en-IN" altLang="en-US" sz="2000"/>
          </a:p>
          <a:p>
            <a:r>
              <a:rPr lang="en-IN" altLang="en-US" sz="2000"/>
              <a:t>Hidden Layer</a:t>
            </a:r>
            <a:endParaRPr lang="en-IN" altLang="en-US" sz="2000"/>
          </a:p>
          <a:p>
            <a:r>
              <a:rPr lang="en-IN" altLang="en-US" sz="2000"/>
              <a:t>Output Layer</a:t>
            </a:r>
            <a:endParaRPr lang="en-IN" altLang="en-US" sz="2000"/>
          </a:p>
        </p:txBody>
      </p:sp>
      <p:pic>
        <p:nvPicPr>
          <p:cNvPr id="7" name="Content Placeholder 6" descr="image6"/>
          <p:cNvPicPr>
            <a:picLocks noChangeAspect="1"/>
          </p:cNvPicPr>
          <p:nvPr>
            <p:ph sz="half" idx="2"/>
          </p:nvPr>
        </p:nvPicPr>
        <p:blipFill>
          <a:blip r:embed="rId1"/>
          <a:stretch>
            <a:fillRect/>
          </a:stretch>
        </p:blipFill>
        <p:spPr>
          <a:xfrm>
            <a:off x="610235" y="2977515"/>
            <a:ext cx="10250805" cy="3150870"/>
          </a:xfrm>
          <a:prstGeom prst="rect">
            <a:avLst/>
          </a:prstGeom>
        </p:spPr>
      </p:pic>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2543</Words>
  <Application>WPS Presentation</Application>
  <PresentationFormat>Widescreen</PresentationFormat>
  <Paragraphs>80</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Arial Unicode MS</vt:lpstr>
      <vt:lpstr>Calibri Light</vt:lpstr>
      <vt:lpstr>Calibri</vt:lpstr>
      <vt:lpstr>Microsoft YaHei</vt:lpstr>
      <vt:lpstr>Arial Narrow</vt:lpstr>
      <vt:lpstr>Arial Black</vt:lpstr>
      <vt:lpstr>Copperplate Gothic Bold</vt:lpstr>
      <vt:lpstr>Consolas</vt:lpstr>
      <vt:lpstr>Chiller</vt:lpstr>
      <vt:lpstr>Century Schoolbook</vt:lpstr>
      <vt:lpstr>HoloLens MDL2 Assets</vt:lpstr>
      <vt:lpstr>Times New Roman</vt:lpstr>
      <vt:lpstr>1_Blue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Detection</dc:title>
  <dc:creator>Lakshmi</dc:creator>
  <cp:lastModifiedBy>Lakshmi</cp:lastModifiedBy>
  <cp:revision>1</cp:revision>
  <dcterms:created xsi:type="dcterms:W3CDTF">2019-05-27T07:01:30Z</dcterms:created>
  <dcterms:modified xsi:type="dcterms:W3CDTF">2019-05-27T07:01:30Z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