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66" r:id="rId2"/>
    <p:sldId id="257" r:id="rId3"/>
    <p:sldId id="259" r:id="rId4"/>
    <p:sldId id="260" r:id="rId5"/>
    <p:sldId id="264" r:id="rId6"/>
    <p:sldId id="262" r:id="rId7"/>
    <p:sldId id="263"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0B7F3F-C566-4126-B5E8-4DCF6639654C}" type="datetimeFigureOut">
              <a:rPr lang="en-US" smtClean="0"/>
              <a:pPr/>
              <a:t>5/25/2019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A0AD8C7C-DBC6-4634-92E3-5391180715A8}"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B7F3F-C566-4126-B5E8-4DCF6639654C}" type="datetimeFigureOut">
              <a:rPr lang="en-US" smtClean="0"/>
              <a:pPr/>
              <a:t>5/25/2019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D8C7C-DBC6-4634-92E3-5391180715A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B7F3F-C566-4126-B5E8-4DCF6639654C}" type="datetimeFigureOut">
              <a:rPr lang="en-US" smtClean="0"/>
              <a:pPr/>
              <a:t>5/25/2019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D8C7C-DBC6-4634-92E3-5391180715A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B7F3F-C566-4126-B5E8-4DCF6639654C}" type="datetimeFigureOut">
              <a:rPr lang="en-US" smtClean="0"/>
              <a:pPr/>
              <a:t>5/25/2019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AD8C7C-DBC6-4634-92E3-5391180715A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0B7F3F-C566-4126-B5E8-4DCF6639654C}" type="datetimeFigureOut">
              <a:rPr lang="en-US" smtClean="0"/>
              <a:pPr/>
              <a:t>5/25/2019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A0AD8C7C-DBC6-4634-92E3-5391180715A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0B7F3F-C566-4126-B5E8-4DCF6639654C}" type="datetimeFigureOut">
              <a:rPr lang="en-US" smtClean="0"/>
              <a:pPr/>
              <a:t>5/25/2019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D8C7C-DBC6-4634-92E3-5391180715A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0B7F3F-C566-4126-B5E8-4DCF6639654C}"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AD8C7C-DBC6-4634-92E3-5391180715A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0B7F3F-C566-4126-B5E8-4DCF6639654C}" type="datetimeFigureOut">
              <a:rPr lang="en-US" smtClean="0"/>
              <a:pPr/>
              <a:t>5/25/2019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AD8C7C-DBC6-4634-92E3-5391180715A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B7F3F-C566-4126-B5E8-4DCF6639654C}" type="datetimeFigureOut">
              <a:rPr lang="en-US" smtClean="0"/>
              <a:pPr/>
              <a:t>5/25/2019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AD8C7C-DBC6-4634-92E3-5391180715A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0B7F3F-C566-4126-B5E8-4DCF6639654C}" type="datetimeFigureOut">
              <a:rPr lang="en-US" smtClean="0"/>
              <a:pPr/>
              <a:t>5/25/2019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D8C7C-DBC6-4634-92E3-5391180715A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0B7F3F-C566-4126-B5E8-4DCF6639654C}" type="datetimeFigureOut">
              <a:rPr lang="en-US" smtClean="0"/>
              <a:pPr/>
              <a:t>5/25/2019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AD8C7C-DBC6-4634-92E3-5391180715A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0B7F3F-C566-4126-B5E8-4DCF6639654C}" type="datetimeFigureOut">
              <a:rPr lang="en-US" smtClean="0"/>
              <a:pPr/>
              <a:t>5/25/2019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0AD8C7C-DBC6-4634-92E3-5391180715A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357166"/>
            <a:ext cx="8643998" cy="3286148"/>
          </a:xfrm>
        </p:spPr>
        <p:txBody>
          <a:bodyPr>
            <a:normAutofit/>
          </a:bodyPr>
          <a:lstStyle/>
          <a:p>
            <a:r>
              <a:rPr lang="en-IN" dirty="0" smtClean="0"/>
              <a:t>SMART SURVEYING DEVICE FOR RESOURCE OPTIMIZATION</a:t>
            </a:r>
            <a:br>
              <a:rPr lang="en-IN" dirty="0" smtClean="0"/>
            </a:br>
            <a:endParaRPr lang="en-IN" dirty="0"/>
          </a:p>
        </p:txBody>
      </p:sp>
      <p:sp>
        <p:nvSpPr>
          <p:cNvPr id="3" name="Subtitle 2"/>
          <p:cNvSpPr>
            <a:spLocks noGrp="1"/>
          </p:cNvSpPr>
          <p:nvPr>
            <p:ph type="subTitle" idx="1"/>
          </p:nvPr>
        </p:nvSpPr>
        <p:spPr>
          <a:xfrm>
            <a:off x="4429124" y="4214818"/>
            <a:ext cx="4429156" cy="2643182"/>
          </a:xfrm>
        </p:spPr>
        <p:txBody>
          <a:bodyPr>
            <a:normAutofit/>
          </a:bodyPr>
          <a:lstStyle/>
          <a:p>
            <a:r>
              <a:rPr lang="en-IN" sz="2400" dirty="0" smtClean="0"/>
              <a:t>Team Name : Debug Thugs</a:t>
            </a:r>
          </a:p>
          <a:p>
            <a:r>
              <a:rPr lang="en-IN" sz="2400" dirty="0" smtClean="0"/>
              <a:t>Team Members :  Ushasree</a:t>
            </a:r>
          </a:p>
          <a:p>
            <a:r>
              <a:rPr lang="en-IN" sz="2400" dirty="0" smtClean="0"/>
              <a:t>                           Navya</a:t>
            </a:r>
          </a:p>
          <a:p>
            <a:r>
              <a:rPr lang="en-IN" sz="2400" dirty="0" smtClean="0"/>
              <a:t> </a:t>
            </a:r>
            <a:r>
              <a:rPr lang="en-IN" sz="2400" dirty="0" smtClean="0"/>
              <a:t>                              Priyanka</a:t>
            </a:r>
          </a:p>
          <a:p>
            <a:r>
              <a:rPr lang="en-IN" sz="2400" dirty="0" smtClean="0"/>
              <a:t> </a:t>
            </a:r>
            <a:r>
              <a:rPr lang="en-IN" sz="2400" dirty="0" smtClean="0"/>
              <a:t>                             Lavanya</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500042"/>
            <a:ext cx="7772400" cy="714381"/>
          </a:xfrm>
        </p:spPr>
        <p:txBody>
          <a:bodyPr>
            <a:normAutofit fontScale="90000"/>
          </a:bodyPr>
          <a:lstStyle/>
          <a:p>
            <a:r>
              <a:rPr lang="en-IN" b="1" dirty="0"/>
              <a:t/>
            </a:r>
            <a:br>
              <a:rPr lang="en-IN" b="1" dirty="0"/>
            </a:br>
            <a:r>
              <a:rPr lang="en-IN" dirty="0" smtClean="0"/>
              <a:t> ABSTRACT</a:t>
            </a:r>
            <a:endParaRPr lang="en-IN" b="1" dirty="0"/>
          </a:p>
        </p:txBody>
      </p:sp>
      <p:sp>
        <p:nvSpPr>
          <p:cNvPr id="3" name="Subtitle 2"/>
          <p:cNvSpPr>
            <a:spLocks noGrp="1"/>
          </p:cNvSpPr>
          <p:nvPr>
            <p:ph type="subTitle" idx="1"/>
          </p:nvPr>
        </p:nvSpPr>
        <p:spPr>
          <a:xfrm>
            <a:off x="357158" y="1357298"/>
            <a:ext cx="8501122" cy="5286412"/>
          </a:xfrm>
        </p:spPr>
        <p:txBody>
          <a:bodyPr>
            <a:noAutofit/>
          </a:bodyPr>
          <a:lstStyle/>
          <a:p>
            <a:pPr algn="just"/>
            <a:r>
              <a:rPr lang="en-IN" sz="2800" dirty="0" smtClean="0">
                <a:solidFill>
                  <a:schemeClr val="tx1"/>
                </a:solidFill>
              </a:rPr>
              <a:t>                This </a:t>
            </a:r>
            <a:r>
              <a:rPr lang="en-IN" sz="2800" dirty="0">
                <a:solidFill>
                  <a:schemeClr val="tx1"/>
                </a:solidFill>
              </a:rPr>
              <a:t>device can be integrated in the place where we want to monitor different parameters. By using this data the authorities can take the necessary steps and make efficient arrangements which will be helpful for their employees.  Features:  Counting the number of people entering the conference hall and monitoring their time patterns.</a:t>
            </a:r>
          </a:p>
          <a:p>
            <a:pPr algn="l">
              <a:buFont typeface="Arial" pitchFamily="34" charset="0"/>
              <a:buChar char="•"/>
            </a:pPr>
            <a:r>
              <a:rPr lang="en-IN" sz="2800" dirty="0" smtClean="0">
                <a:solidFill>
                  <a:schemeClr val="tx1"/>
                </a:solidFill>
              </a:rPr>
              <a:t> Counting </a:t>
            </a:r>
            <a:r>
              <a:rPr lang="en-IN" sz="2800" dirty="0">
                <a:solidFill>
                  <a:schemeClr val="tx1"/>
                </a:solidFill>
              </a:rPr>
              <a:t>the number of vehicles entering the parking area and monitoring their time patterns.  </a:t>
            </a:r>
          </a:p>
          <a:p>
            <a:pPr algn="just">
              <a:buFont typeface="Arial" pitchFamily="34" charset="0"/>
              <a:buChar char="•"/>
            </a:pPr>
            <a:r>
              <a:rPr lang="en-IN" sz="2800" dirty="0" smtClean="0">
                <a:solidFill>
                  <a:schemeClr val="tx1"/>
                </a:solidFill>
              </a:rPr>
              <a:t> Crowd </a:t>
            </a:r>
            <a:r>
              <a:rPr lang="en-IN" sz="2800" dirty="0">
                <a:solidFill>
                  <a:schemeClr val="tx1"/>
                </a:solidFill>
              </a:rPr>
              <a:t>estimation in an area</a:t>
            </a:r>
          </a:p>
          <a:p>
            <a:pPr algn="just"/>
            <a:endParaRPr lang="en-IN" sz="2800" dirty="0">
              <a:solidFill>
                <a:schemeClr val="tx1"/>
              </a:solidFill>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42852"/>
            <a:ext cx="7772400" cy="1428760"/>
          </a:xfrm>
        </p:spPr>
        <p:txBody>
          <a:bodyPr>
            <a:normAutofit/>
          </a:bodyPr>
          <a:lstStyle/>
          <a:p>
            <a:r>
              <a:rPr lang="en-IN" sz="4000" b="1" dirty="0" smtClean="0"/>
              <a:t>PROBLEM STATEMENT </a:t>
            </a:r>
            <a:endParaRPr lang="en-IN" sz="4000" b="1" dirty="0"/>
          </a:p>
        </p:txBody>
      </p:sp>
      <p:sp>
        <p:nvSpPr>
          <p:cNvPr id="3" name="Subtitle 2"/>
          <p:cNvSpPr>
            <a:spLocks noGrp="1"/>
          </p:cNvSpPr>
          <p:nvPr>
            <p:ph type="subTitle" idx="1"/>
          </p:nvPr>
        </p:nvSpPr>
        <p:spPr>
          <a:xfrm>
            <a:off x="428596" y="1571612"/>
            <a:ext cx="8072494" cy="4067188"/>
          </a:xfrm>
        </p:spPr>
        <p:txBody>
          <a:bodyPr>
            <a:normAutofit/>
          </a:bodyPr>
          <a:lstStyle/>
          <a:p>
            <a:pPr algn="just"/>
            <a:endParaRPr lang="en-IN" dirty="0" smtClean="0">
              <a:solidFill>
                <a:schemeClr val="tx1"/>
              </a:solidFill>
            </a:endParaRPr>
          </a:p>
          <a:p>
            <a:pPr algn="just"/>
            <a:r>
              <a:rPr lang="en-IN" dirty="0" smtClean="0"/>
              <a:t>     </a:t>
            </a:r>
            <a:r>
              <a:rPr lang="en-IN" dirty="0" smtClean="0">
                <a:solidFill>
                  <a:schemeClr val="tx1"/>
                </a:solidFill>
              </a:rPr>
              <a:t>In </a:t>
            </a:r>
            <a:r>
              <a:rPr lang="en-IN" dirty="0">
                <a:solidFill>
                  <a:schemeClr val="tx1"/>
                </a:solidFill>
              </a:rPr>
              <a:t>corporate offices and other industries there are some common resources which are used by different people in that industry. Sometimes there will be the chances that the resources would be more or insufficient. This would be the drawback</a:t>
            </a:r>
          </a:p>
        </p:txBody>
      </p:sp>
    </p:spTree>
  </p:cSld>
  <p:clrMapOvr>
    <a:masterClrMapping/>
  </p:clrMapOvr>
  <p:transition spd="slow">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7"/>
            <a:ext cx="7772400" cy="1000131"/>
          </a:xfrm>
        </p:spPr>
        <p:txBody>
          <a:bodyPr>
            <a:normAutofit/>
          </a:bodyPr>
          <a:lstStyle/>
          <a:p>
            <a:r>
              <a:rPr lang="en-IN" sz="4000" b="1" dirty="0" smtClean="0"/>
              <a:t>PROJECT WORKING PROCESS</a:t>
            </a:r>
            <a:endParaRPr lang="en-IN" sz="4000" b="1" dirty="0"/>
          </a:p>
        </p:txBody>
      </p:sp>
      <p:sp>
        <p:nvSpPr>
          <p:cNvPr id="3" name="Subtitle 2"/>
          <p:cNvSpPr>
            <a:spLocks noGrp="1"/>
          </p:cNvSpPr>
          <p:nvPr>
            <p:ph type="subTitle" idx="1"/>
          </p:nvPr>
        </p:nvSpPr>
        <p:spPr>
          <a:xfrm>
            <a:off x="571472" y="1857364"/>
            <a:ext cx="7929618" cy="4643470"/>
          </a:xfrm>
        </p:spPr>
        <p:txBody>
          <a:bodyPr>
            <a:normAutofit lnSpcReduction="10000"/>
          </a:bodyPr>
          <a:lstStyle/>
          <a:p>
            <a:pPr algn="just"/>
            <a:r>
              <a:rPr lang="en-IN" sz="3000" dirty="0" smtClean="0">
                <a:solidFill>
                  <a:schemeClr val="tx1"/>
                </a:solidFill>
              </a:rPr>
              <a:t>              Face Detection</a:t>
            </a:r>
            <a:r>
              <a:rPr lang="en-IN" sz="3000" dirty="0">
                <a:solidFill>
                  <a:schemeClr val="tx1"/>
                </a:solidFill>
              </a:rPr>
              <a:t> is a computer vision technology that helps to locate/visualize human faces in digital images. This technique is a specific use case of </a:t>
            </a:r>
            <a:r>
              <a:rPr lang="en-IN" sz="3000" dirty="0" smtClean="0">
                <a:solidFill>
                  <a:schemeClr val="tx1"/>
                </a:solidFill>
              </a:rPr>
              <a:t> object detection technology</a:t>
            </a:r>
            <a:r>
              <a:rPr lang="en-IN" sz="3000" dirty="0">
                <a:solidFill>
                  <a:schemeClr val="tx1"/>
                </a:solidFill>
              </a:rPr>
              <a:t> that deals with detecting instances of semantic objects of a certain class (such as humans, buildings or cars) in digital images and videos. With the advent of technology, </a:t>
            </a:r>
            <a:r>
              <a:rPr lang="en-IN" sz="3000" dirty="0" smtClean="0">
                <a:solidFill>
                  <a:schemeClr val="tx1"/>
                </a:solidFill>
              </a:rPr>
              <a:t>face detection</a:t>
            </a:r>
            <a:r>
              <a:rPr lang="en-IN" sz="3000" dirty="0">
                <a:solidFill>
                  <a:schemeClr val="tx1"/>
                </a:solidFill>
              </a:rPr>
              <a:t> has gained a lot of importance especially in fields like photography, security, and marketing.</a:t>
            </a:r>
          </a:p>
          <a:p>
            <a:endParaRPr lang="en-IN" dirty="0"/>
          </a:p>
        </p:txBody>
      </p:sp>
    </p:spTree>
  </p:cSld>
  <p:clrMapOvr>
    <a:masterClrMapping/>
  </p:clrMapOvr>
  <p:transition spd="slow">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291"/>
            <a:ext cx="8715436" cy="1285884"/>
          </a:xfrm>
        </p:spPr>
        <p:txBody>
          <a:bodyPr>
            <a:normAutofit/>
          </a:bodyPr>
          <a:lstStyle/>
          <a:p>
            <a:r>
              <a:rPr lang="en-IN" sz="4000" b="1" dirty="0" smtClean="0"/>
              <a:t>PROJECT HIGHLIGHTS</a:t>
            </a:r>
            <a:endParaRPr lang="en-IN" sz="4000" b="1" dirty="0"/>
          </a:p>
        </p:txBody>
      </p:sp>
      <p:sp>
        <p:nvSpPr>
          <p:cNvPr id="3" name="Subtitle 2"/>
          <p:cNvSpPr>
            <a:spLocks noGrp="1"/>
          </p:cNvSpPr>
          <p:nvPr>
            <p:ph type="subTitle" idx="1"/>
          </p:nvPr>
        </p:nvSpPr>
        <p:spPr>
          <a:xfrm>
            <a:off x="500034" y="1714488"/>
            <a:ext cx="8143932" cy="4714908"/>
          </a:xfrm>
        </p:spPr>
        <p:txBody>
          <a:bodyPr>
            <a:normAutofit/>
          </a:bodyPr>
          <a:lstStyle/>
          <a:p>
            <a:pPr algn="l">
              <a:buFont typeface="Arial" pitchFamily="34" charset="0"/>
              <a:buChar char="•"/>
            </a:pPr>
            <a:r>
              <a:rPr lang="en-IN" dirty="0" smtClean="0">
                <a:solidFill>
                  <a:schemeClr val="tx1"/>
                </a:solidFill>
              </a:rPr>
              <a:t> Crowd </a:t>
            </a:r>
            <a:r>
              <a:rPr lang="en-IN" dirty="0">
                <a:solidFill>
                  <a:schemeClr val="tx1"/>
                </a:solidFill>
              </a:rPr>
              <a:t>Detection using Open Cv.</a:t>
            </a:r>
          </a:p>
          <a:p>
            <a:pPr algn="l">
              <a:buFont typeface="Arial" pitchFamily="34" charset="0"/>
              <a:buChar char="•"/>
            </a:pPr>
            <a:r>
              <a:rPr lang="en-IN" dirty="0" smtClean="0">
                <a:solidFill>
                  <a:schemeClr val="tx1"/>
                </a:solidFill>
              </a:rPr>
              <a:t> Counting </a:t>
            </a:r>
            <a:r>
              <a:rPr lang="en-IN" dirty="0">
                <a:solidFill>
                  <a:schemeClr val="tx1"/>
                </a:solidFill>
              </a:rPr>
              <a:t>the number of persons and vehicles entering and leaving particular place.</a:t>
            </a:r>
          </a:p>
          <a:p>
            <a:pPr algn="l">
              <a:buFont typeface="Arial" pitchFamily="34" charset="0"/>
              <a:buChar char="•"/>
            </a:pPr>
            <a:r>
              <a:rPr lang="en-IN" dirty="0" smtClean="0">
                <a:solidFill>
                  <a:schemeClr val="tx1"/>
                </a:solidFill>
              </a:rPr>
              <a:t> </a:t>
            </a:r>
            <a:r>
              <a:rPr lang="en-IN" dirty="0" err="1" smtClean="0">
                <a:solidFill>
                  <a:schemeClr val="tx1"/>
                </a:solidFill>
              </a:rPr>
              <a:t>ThingSpeak</a:t>
            </a:r>
            <a:r>
              <a:rPr lang="en-IN" dirty="0" smtClean="0">
                <a:solidFill>
                  <a:schemeClr val="tx1"/>
                </a:solidFill>
              </a:rPr>
              <a:t> </a:t>
            </a:r>
            <a:r>
              <a:rPr lang="en-IN" dirty="0">
                <a:solidFill>
                  <a:schemeClr val="tx1"/>
                </a:solidFill>
              </a:rPr>
              <a:t>Cloud Integration between Gateway and </a:t>
            </a:r>
            <a:r>
              <a:rPr lang="en-IN" dirty="0" smtClean="0">
                <a:solidFill>
                  <a:schemeClr val="tx1"/>
                </a:solidFill>
              </a:rPr>
              <a:t>Mobile App</a:t>
            </a:r>
            <a:endParaRPr lang="en-IN" dirty="0">
              <a:solidFill>
                <a:schemeClr val="tx1"/>
              </a:solidFill>
            </a:endParaRPr>
          </a:p>
          <a:p>
            <a:pPr algn="l">
              <a:buFont typeface="Arial" pitchFamily="34" charset="0"/>
              <a:buChar char="•"/>
            </a:pPr>
            <a:r>
              <a:rPr lang="en-IN" dirty="0" smtClean="0">
                <a:solidFill>
                  <a:schemeClr val="tx1"/>
                </a:solidFill>
              </a:rPr>
              <a:t> Data </a:t>
            </a:r>
            <a:r>
              <a:rPr lang="en-IN" dirty="0">
                <a:solidFill>
                  <a:schemeClr val="tx1"/>
                </a:solidFill>
              </a:rPr>
              <a:t>Analytics and Visualization in Web Application.</a:t>
            </a:r>
          </a:p>
          <a:p>
            <a:pPr algn="l">
              <a:buFont typeface="Arial" pitchFamily="34" charset="0"/>
              <a:buChar char="•"/>
            </a:pPr>
            <a:endParaRPr lang="en-IN" dirty="0">
              <a:solidFill>
                <a:schemeClr val="tx1"/>
              </a:solidFill>
            </a:endParaRPr>
          </a:p>
        </p:txBody>
      </p:sp>
    </p:spTree>
  </p:cSld>
  <p:clrMapOvr>
    <a:masterClrMapping/>
  </p:clrMapOvr>
  <p:transition spd="slow">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42853"/>
            <a:ext cx="8058152" cy="1000131"/>
          </a:xfrm>
        </p:spPr>
        <p:txBody>
          <a:bodyPr/>
          <a:lstStyle/>
          <a:p>
            <a:r>
              <a:rPr lang="en-IN" sz="4000" b="1" dirty="0" smtClean="0"/>
              <a:t>PRE-REQUISITES</a:t>
            </a:r>
            <a:endParaRPr lang="en-IN" sz="4000" dirty="0"/>
          </a:p>
        </p:txBody>
      </p:sp>
      <p:sp>
        <p:nvSpPr>
          <p:cNvPr id="3" name="Subtitle 2"/>
          <p:cNvSpPr>
            <a:spLocks noGrp="1"/>
          </p:cNvSpPr>
          <p:nvPr>
            <p:ph type="subTitle" idx="1"/>
          </p:nvPr>
        </p:nvSpPr>
        <p:spPr>
          <a:xfrm>
            <a:off x="357158" y="1214422"/>
            <a:ext cx="8286808" cy="5143536"/>
          </a:xfrm>
        </p:spPr>
        <p:txBody>
          <a:bodyPr>
            <a:normAutofit/>
          </a:bodyPr>
          <a:lstStyle/>
          <a:p>
            <a:pPr algn="just"/>
            <a:r>
              <a:rPr lang="en-IN" b="1" dirty="0" smtClean="0">
                <a:solidFill>
                  <a:schemeClr val="tx1"/>
                </a:solidFill>
              </a:rPr>
              <a:t>          </a:t>
            </a:r>
            <a:r>
              <a:rPr lang="en-IN" dirty="0" smtClean="0">
                <a:solidFill>
                  <a:schemeClr val="tx1"/>
                </a:solidFill>
              </a:rPr>
              <a:t>Hands-on </a:t>
            </a:r>
            <a:r>
              <a:rPr lang="en-IN" dirty="0">
                <a:solidFill>
                  <a:schemeClr val="tx1"/>
                </a:solidFill>
              </a:rPr>
              <a:t>knowledge of </a:t>
            </a:r>
            <a:r>
              <a:rPr lang="en-IN" dirty="0" err="1">
                <a:solidFill>
                  <a:schemeClr val="tx1"/>
                </a:solidFill>
              </a:rPr>
              <a:t>Numpy</a:t>
            </a:r>
            <a:r>
              <a:rPr lang="en-IN" dirty="0">
                <a:solidFill>
                  <a:schemeClr val="tx1"/>
                </a:solidFill>
              </a:rPr>
              <a:t> and </a:t>
            </a:r>
            <a:r>
              <a:rPr lang="en-IN" dirty="0" err="1">
                <a:solidFill>
                  <a:schemeClr val="tx1"/>
                </a:solidFill>
              </a:rPr>
              <a:t>Matplotlib</a:t>
            </a:r>
            <a:r>
              <a:rPr lang="en-IN" dirty="0">
                <a:solidFill>
                  <a:schemeClr val="tx1"/>
                </a:solidFill>
              </a:rPr>
              <a:t> is essential before working on the concepts </a:t>
            </a:r>
            <a:r>
              <a:rPr lang="en-IN" dirty="0" smtClean="0">
                <a:solidFill>
                  <a:schemeClr val="tx1"/>
                </a:solidFill>
              </a:rPr>
              <a:t>of </a:t>
            </a:r>
            <a:r>
              <a:rPr lang="en-IN" dirty="0" err="1" smtClean="0">
                <a:solidFill>
                  <a:schemeClr val="tx1"/>
                </a:solidFill>
              </a:rPr>
              <a:t>OpenCV</a:t>
            </a:r>
            <a:r>
              <a:rPr lang="en-IN" dirty="0" smtClean="0">
                <a:solidFill>
                  <a:schemeClr val="tx1"/>
                </a:solidFill>
              </a:rPr>
              <a:t>. </a:t>
            </a:r>
            <a:r>
              <a:rPr lang="en-IN" dirty="0">
                <a:solidFill>
                  <a:schemeClr val="tx1"/>
                </a:solidFill>
              </a:rPr>
              <a:t>Make sure that you have the following </a:t>
            </a:r>
            <a:r>
              <a:rPr lang="en-IN" dirty="0" smtClean="0">
                <a:solidFill>
                  <a:schemeClr val="tx1"/>
                </a:solidFill>
              </a:rPr>
              <a:t>packages installed </a:t>
            </a:r>
            <a:r>
              <a:rPr lang="en-IN" dirty="0">
                <a:solidFill>
                  <a:schemeClr val="tx1"/>
                </a:solidFill>
              </a:rPr>
              <a:t>and running before installing </a:t>
            </a:r>
            <a:r>
              <a:rPr lang="en-IN" dirty="0" err="1">
                <a:solidFill>
                  <a:schemeClr val="tx1"/>
                </a:solidFill>
              </a:rPr>
              <a:t>OpenCV</a:t>
            </a:r>
            <a:r>
              <a:rPr lang="en-IN" dirty="0" smtClean="0">
                <a:solidFill>
                  <a:schemeClr val="tx1"/>
                </a:solidFill>
              </a:rPr>
              <a:t>.</a:t>
            </a:r>
          </a:p>
          <a:p>
            <a:pPr algn="just"/>
            <a:endParaRPr lang="en-IN" dirty="0">
              <a:solidFill>
                <a:schemeClr val="tx1"/>
              </a:solidFill>
            </a:endParaRPr>
          </a:p>
          <a:p>
            <a:pPr algn="just">
              <a:buFont typeface="Arial" pitchFamily="34" charset="0"/>
              <a:buChar char="•"/>
            </a:pPr>
            <a:r>
              <a:rPr lang="en-IN" dirty="0" smtClean="0"/>
              <a:t> </a:t>
            </a:r>
            <a:r>
              <a:rPr lang="en-IN" dirty="0" smtClean="0">
                <a:solidFill>
                  <a:schemeClr val="tx1"/>
                </a:solidFill>
              </a:rPr>
              <a:t>Python</a:t>
            </a:r>
            <a:endParaRPr lang="en-IN" dirty="0">
              <a:solidFill>
                <a:schemeClr val="tx1"/>
              </a:solidFill>
            </a:endParaRPr>
          </a:p>
          <a:p>
            <a:pPr algn="just">
              <a:buFont typeface="Arial" pitchFamily="34" charset="0"/>
              <a:buChar char="•"/>
            </a:pPr>
            <a:r>
              <a:rPr lang="en-IN" dirty="0" smtClean="0">
                <a:solidFill>
                  <a:schemeClr val="tx1"/>
                </a:solidFill>
              </a:rPr>
              <a:t> </a:t>
            </a:r>
            <a:r>
              <a:rPr lang="en-IN" dirty="0" err="1" smtClean="0">
                <a:solidFill>
                  <a:schemeClr val="tx1"/>
                </a:solidFill>
              </a:rPr>
              <a:t>Numpy</a:t>
            </a:r>
            <a:endParaRPr lang="en-IN" dirty="0">
              <a:solidFill>
                <a:schemeClr val="tx1"/>
              </a:solidFill>
            </a:endParaRPr>
          </a:p>
          <a:p>
            <a:pPr algn="just">
              <a:buFont typeface="Arial" pitchFamily="34" charset="0"/>
              <a:buChar char="•"/>
            </a:pPr>
            <a:r>
              <a:rPr lang="en-IN" dirty="0" smtClean="0">
                <a:solidFill>
                  <a:schemeClr val="tx1"/>
                </a:solidFill>
              </a:rPr>
              <a:t> </a:t>
            </a:r>
            <a:r>
              <a:rPr lang="en-IN" dirty="0" err="1" smtClean="0">
                <a:solidFill>
                  <a:schemeClr val="tx1"/>
                </a:solidFill>
              </a:rPr>
              <a:t>Matplotlib</a:t>
            </a:r>
            <a:endParaRPr lang="en-IN" dirty="0" smtClean="0">
              <a:solidFill>
                <a:schemeClr val="tx1"/>
              </a:solidFill>
            </a:endParaRPr>
          </a:p>
          <a:p>
            <a:pPr algn="just">
              <a:buFont typeface="Arial" pitchFamily="34" charset="0"/>
              <a:buChar char="•"/>
            </a:pPr>
            <a:r>
              <a:rPr lang="en-IN" dirty="0" smtClean="0">
                <a:solidFill>
                  <a:schemeClr val="tx1"/>
                </a:solidFill>
              </a:rPr>
              <a:t> </a:t>
            </a:r>
            <a:r>
              <a:rPr lang="en-IN" dirty="0" err="1" smtClean="0">
                <a:solidFill>
                  <a:schemeClr val="tx1"/>
                </a:solidFill>
              </a:rPr>
              <a:t>Dlib</a:t>
            </a:r>
            <a:endParaRPr lang="en-IN" dirty="0">
              <a:solidFill>
                <a:schemeClr val="tx1"/>
              </a:solidFill>
            </a:endParaRPr>
          </a:p>
          <a:p>
            <a:pPr algn="just"/>
            <a:endParaRPr lang="en-IN" dirty="0">
              <a:solidFill>
                <a:schemeClr val="tx1"/>
              </a:solidFill>
            </a:endParaRPr>
          </a:p>
        </p:txBody>
      </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85728"/>
            <a:ext cx="7772400" cy="1470025"/>
          </a:xfrm>
        </p:spPr>
        <p:txBody>
          <a:bodyPr>
            <a:normAutofit/>
          </a:bodyPr>
          <a:lstStyle/>
          <a:p>
            <a:r>
              <a:rPr lang="en-IN" sz="4000" b="1" dirty="0" smtClean="0"/>
              <a:t>HARDWARE REQUIREMENTS</a:t>
            </a:r>
            <a:br>
              <a:rPr lang="en-IN" sz="4000" b="1" dirty="0" smtClean="0"/>
            </a:br>
            <a:endParaRPr lang="en-IN" sz="4000" b="1" dirty="0"/>
          </a:p>
        </p:txBody>
      </p:sp>
      <p:sp>
        <p:nvSpPr>
          <p:cNvPr id="3" name="Subtitle 2"/>
          <p:cNvSpPr>
            <a:spLocks noGrp="1"/>
          </p:cNvSpPr>
          <p:nvPr>
            <p:ph type="subTitle" idx="1"/>
          </p:nvPr>
        </p:nvSpPr>
        <p:spPr>
          <a:xfrm>
            <a:off x="714348" y="1571612"/>
            <a:ext cx="7058052" cy="4067188"/>
          </a:xfrm>
        </p:spPr>
        <p:txBody>
          <a:bodyPr/>
          <a:lstStyle/>
          <a:p>
            <a:pPr algn="l">
              <a:buFont typeface="Arial" pitchFamily="34" charset="0"/>
              <a:buChar char="•"/>
            </a:pPr>
            <a:r>
              <a:rPr lang="en-IN" dirty="0" smtClean="0">
                <a:solidFill>
                  <a:schemeClr val="tx1"/>
                </a:solidFill>
              </a:rPr>
              <a:t> </a:t>
            </a:r>
            <a:r>
              <a:rPr lang="en-IN" dirty="0" err="1" smtClean="0">
                <a:solidFill>
                  <a:schemeClr val="tx1"/>
                </a:solidFill>
              </a:rPr>
              <a:t>NodeMCU</a:t>
            </a:r>
            <a:endParaRPr lang="en-IN" dirty="0">
              <a:solidFill>
                <a:schemeClr val="tx1"/>
              </a:solidFill>
            </a:endParaRPr>
          </a:p>
          <a:p>
            <a:pPr algn="l">
              <a:buFont typeface="Arial" pitchFamily="34" charset="0"/>
              <a:buChar char="•"/>
            </a:pPr>
            <a:r>
              <a:rPr lang="en-IN" dirty="0" smtClean="0">
                <a:solidFill>
                  <a:schemeClr val="tx1"/>
                </a:solidFill>
              </a:rPr>
              <a:t> OLED</a:t>
            </a:r>
          </a:p>
          <a:p>
            <a:pPr algn="l">
              <a:buFont typeface="Arial" pitchFamily="34" charset="0"/>
              <a:buChar char="•"/>
            </a:pPr>
            <a:r>
              <a:rPr lang="en-IN" dirty="0" smtClean="0"/>
              <a:t> Camera</a:t>
            </a:r>
          </a:p>
          <a:p>
            <a:pPr algn="l">
              <a:buFont typeface="Arial" pitchFamily="34" charset="0"/>
              <a:buChar char="•"/>
            </a:pPr>
            <a:endParaRPr lang="en-IN" dirty="0">
              <a:solidFill>
                <a:schemeClr val="tx1"/>
              </a:solidFill>
            </a:endParaRPr>
          </a:p>
          <a:p>
            <a:endParaRPr lang="en-IN" dirty="0"/>
          </a:p>
        </p:txBody>
      </p:sp>
      <p:pic>
        <p:nvPicPr>
          <p:cNvPr id="77825" name="Picture 1"/>
          <p:cNvPicPr>
            <a:picLocks noChangeAspect="1" noChangeArrowheads="1"/>
          </p:cNvPicPr>
          <p:nvPr/>
        </p:nvPicPr>
        <p:blipFill>
          <a:blip r:embed="rId2"/>
          <a:srcRect/>
          <a:stretch>
            <a:fillRect/>
          </a:stretch>
        </p:blipFill>
        <p:spPr bwMode="auto">
          <a:xfrm>
            <a:off x="4357686" y="1142984"/>
            <a:ext cx="4638675" cy="3514725"/>
          </a:xfrm>
          <a:prstGeom prst="rect">
            <a:avLst/>
          </a:prstGeom>
          <a:noFill/>
          <a:ln w="9525">
            <a:noFill/>
            <a:miter lim="800000"/>
            <a:headEnd/>
            <a:tailEnd/>
          </a:ln>
          <a:effectLst/>
        </p:spPr>
      </p:pic>
      <p:pic>
        <p:nvPicPr>
          <p:cNvPr id="77826" name="Picture 2"/>
          <p:cNvPicPr>
            <a:picLocks noChangeAspect="1" noChangeArrowheads="1"/>
          </p:cNvPicPr>
          <p:nvPr/>
        </p:nvPicPr>
        <p:blipFill>
          <a:blip r:embed="rId3"/>
          <a:srcRect/>
          <a:stretch>
            <a:fillRect/>
          </a:stretch>
        </p:blipFill>
        <p:spPr bwMode="auto">
          <a:xfrm>
            <a:off x="1" y="4047172"/>
            <a:ext cx="3857619" cy="2810828"/>
          </a:xfrm>
          <a:prstGeom prst="rect">
            <a:avLst/>
          </a:prstGeom>
          <a:noFill/>
          <a:ln w="9525">
            <a:noFill/>
            <a:miter lim="800000"/>
            <a:headEnd/>
            <a:tailEnd/>
          </a:ln>
          <a:effectLst/>
        </p:spPr>
      </p:pic>
      <p:pic>
        <p:nvPicPr>
          <p:cNvPr id="77827" name="Picture 3"/>
          <p:cNvPicPr>
            <a:picLocks noChangeAspect="1" noChangeArrowheads="1"/>
          </p:cNvPicPr>
          <p:nvPr/>
        </p:nvPicPr>
        <p:blipFill>
          <a:blip r:embed="rId4"/>
          <a:srcRect/>
          <a:stretch>
            <a:fillRect/>
          </a:stretch>
        </p:blipFill>
        <p:spPr bwMode="auto">
          <a:xfrm>
            <a:off x="4500562" y="5000636"/>
            <a:ext cx="2276475" cy="1666875"/>
          </a:xfrm>
          <a:prstGeom prst="rect">
            <a:avLst/>
          </a:prstGeom>
          <a:noFill/>
          <a:ln w="9525">
            <a:noFill/>
            <a:miter lim="800000"/>
            <a:headEnd/>
            <a:tailEnd/>
          </a:ln>
          <a:effectLst/>
        </p:spPr>
      </p:pic>
    </p:spTree>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hank you images"/>
          <p:cNvPicPr>
            <a:picLocks noChangeAspect="1" noChangeArrowheads="1"/>
          </p:cNvPicPr>
          <p:nvPr/>
        </p:nvPicPr>
        <p:blipFill>
          <a:blip r:embed="rId2"/>
          <a:srcRect/>
          <a:stretch>
            <a:fillRect/>
          </a:stretch>
        </p:blipFill>
        <p:spPr bwMode="auto">
          <a:xfrm>
            <a:off x="71438" y="0"/>
            <a:ext cx="9358346" cy="6858000"/>
          </a:xfrm>
          <a:prstGeom prst="rect">
            <a:avLst/>
          </a:prstGeom>
          <a:noFill/>
        </p:spPr>
      </p:pic>
    </p:spTree>
  </p:cSld>
  <p:clrMapOvr>
    <a:masterClrMapping/>
  </p:clrMapOvr>
  <p:transition spd="slow">
    <p:comb/>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130</TotalTime>
  <Words>176</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SMART SURVEYING DEVICE FOR RESOURCE OPTIMIZATION </vt:lpstr>
      <vt:lpstr>  ABSTRACT</vt:lpstr>
      <vt:lpstr>PROBLEM STATEMENT </vt:lpstr>
      <vt:lpstr>PROJECT WORKING PROCESS</vt:lpstr>
      <vt:lpstr>PROJECT HIGHLIGHTS</vt:lpstr>
      <vt:lpstr>PRE-REQUISITES</vt:lpstr>
      <vt:lpstr>HARDWARE REQUIREMENTS </vt:lpstr>
      <vt:lpstr>Slide 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Surveying Device For Resource Optimization</dc:title>
  <dc:creator>lakshmi lavanya</dc:creator>
  <cp:lastModifiedBy>lakshmi lavanya</cp:lastModifiedBy>
  <cp:revision>16</cp:revision>
  <dcterms:created xsi:type="dcterms:W3CDTF">2019-05-24T08:55:08Z</dcterms:created>
  <dcterms:modified xsi:type="dcterms:W3CDTF">2019-05-25T07:57:54Z</dcterms:modified>
</cp:coreProperties>
</file>