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notesSlides/notesSlide3.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sldIdLst>
    <p:sldId id="256" r:id="rId2"/>
    <p:sldId id="257" r:id="rId3"/>
    <p:sldId id="258" r:id="rId4"/>
    <p:sldId id="259" r:id="rId5"/>
    <p:sldId id="269" r:id="rId6"/>
    <p:sldId id="261" r:id="rId7"/>
    <p:sldId id="275" r:id="rId8"/>
    <p:sldId id="271" r:id="rId9"/>
    <p:sldId id="263" r:id="rId10"/>
    <p:sldId id="272" r:id="rId11"/>
    <p:sldId id="265" r:id="rId12"/>
    <p:sldId id="273" r:id="rId13"/>
    <p:sldId id="267" r:id="rId14"/>
    <p:sldId id="268"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95" d="100"/>
          <a:sy n="95" d="100"/>
        </p:scale>
        <p:origin x="-109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6.xml.rels><?xml version="1.0" encoding="UTF-8" standalone="yes"?>
<Relationships xmlns="http://schemas.openxmlformats.org/package/2006/relationships"><Relationship Id="rId1" Type="http://schemas.openxmlformats.org/officeDocument/2006/relationships/image" Target="../media/image8.png"/></Relationships>
</file>

<file path=ppt/diagrams/_rels/data7.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E1094-938D-47BF-AD53-FC660139BB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F62DCB-1BEA-4E21-97E7-ECA2B7B2152D}">
      <dgm:prSet/>
      <dgm:spPr/>
      <dgm:t>
        <a:bodyPr/>
        <a:lstStyle/>
        <a:p>
          <a:pPr rtl="0"/>
          <a:r>
            <a:rPr lang="en-US" baseline="0" dirty="0" smtClean="0"/>
            <a:t>pH Sensor</a:t>
          </a:r>
          <a:endParaRPr lang="en-US" baseline="0" dirty="0"/>
        </a:p>
      </dgm:t>
    </dgm:pt>
    <dgm:pt modelId="{186C109C-C718-48AE-B953-E21F033D948B}" type="parTrans" cxnId="{2E9EAE36-F920-4BF1-A45B-C0CFEEFBD2A2}">
      <dgm:prSet/>
      <dgm:spPr/>
      <dgm:t>
        <a:bodyPr/>
        <a:lstStyle/>
        <a:p>
          <a:endParaRPr lang="en-US"/>
        </a:p>
      </dgm:t>
    </dgm:pt>
    <dgm:pt modelId="{D8021DBF-5042-4AFA-AE4A-3E0F3E266237}" type="sibTrans" cxnId="{2E9EAE36-F920-4BF1-A45B-C0CFEEFBD2A2}">
      <dgm:prSet/>
      <dgm:spPr/>
      <dgm:t>
        <a:bodyPr/>
        <a:lstStyle/>
        <a:p>
          <a:endParaRPr lang="en-US"/>
        </a:p>
      </dgm:t>
    </dgm:pt>
    <dgm:pt modelId="{8435A2E5-3611-4D44-824B-DA3CF7FB3AAD}" type="pres">
      <dgm:prSet presAssocID="{780E1094-938D-47BF-AD53-FC660139BB87}" presName="linear" presStyleCnt="0">
        <dgm:presLayoutVars>
          <dgm:animLvl val="lvl"/>
          <dgm:resizeHandles val="exact"/>
        </dgm:presLayoutVars>
      </dgm:prSet>
      <dgm:spPr/>
    </dgm:pt>
    <dgm:pt modelId="{F62EECBC-9A3B-4F3F-91C1-9F34B5DA481A}" type="pres">
      <dgm:prSet presAssocID="{57F62DCB-1BEA-4E21-97E7-ECA2B7B2152D}" presName="parentText" presStyleLbl="node1" presStyleIdx="0" presStyleCnt="1">
        <dgm:presLayoutVars>
          <dgm:chMax val="0"/>
          <dgm:bulletEnabled val="1"/>
        </dgm:presLayoutVars>
      </dgm:prSet>
      <dgm:spPr>
        <a:prstGeom prst="snip1Rect">
          <a:avLst/>
        </a:prstGeom>
      </dgm:spPr>
    </dgm:pt>
  </dgm:ptLst>
  <dgm:cxnLst>
    <dgm:cxn modelId="{B3E9D44C-626C-464F-8EEB-ACDC428BC001}" type="presOf" srcId="{780E1094-938D-47BF-AD53-FC660139BB87}" destId="{8435A2E5-3611-4D44-824B-DA3CF7FB3AAD}" srcOrd="0" destOrd="0" presId="urn:microsoft.com/office/officeart/2005/8/layout/vList2"/>
    <dgm:cxn modelId="{287A7C54-8B99-45AB-847D-5D80B22E2903}" type="presOf" srcId="{57F62DCB-1BEA-4E21-97E7-ECA2B7B2152D}" destId="{F62EECBC-9A3B-4F3F-91C1-9F34B5DA481A}" srcOrd="0" destOrd="0" presId="urn:microsoft.com/office/officeart/2005/8/layout/vList2"/>
    <dgm:cxn modelId="{2E9EAE36-F920-4BF1-A45B-C0CFEEFBD2A2}" srcId="{780E1094-938D-47BF-AD53-FC660139BB87}" destId="{57F62DCB-1BEA-4E21-97E7-ECA2B7B2152D}" srcOrd="0" destOrd="0" parTransId="{186C109C-C718-48AE-B953-E21F033D948B}" sibTransId="{D8021DBF-5042-4AFA-AE4A-3E0F3E266237}"/>
    <dgm:cxn modelId="{D51C6E1C-A39E-48D3-947A-DD7BFF2C72D9}" type="presParOf" srcId="{8435A2E5-3611-4D44-824B-DA3CF7FB3AAD}" destId="{F62EECBC-9A3B-4F3F-91C1-9F34B5DA481A}"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98882D37-F84B-445E-A27B-7573D5F632F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2EAB6581-393F-422D-BEC7-38768D441E03}">
      <dgm:prSet/>
      <dgm:spPr/>
      <dgm:t>
        <a:bodyPr/>
        <a:lstStyle/>
        <a:p>
          <a:pPr rtl="0"/>
          <a:r>
            <a:rPr lang="en-US" baseline="0" dirty="0" smtClean="0"/>
            <a:t>Turbidity Sensor</a:t>
          </a:r>
          <a:endParaRPr lang="en-US" baseline="0" dirty="0"/>
        </a:p>
      </dgm:t>
    </dgm:pt>
    <dgm:pt modelId="{4F50D2C3-1796-427F-9384-46CD129E6312}" type="parTrans" cxnId="{A281E074-E549-4EE5-9D0D-172F0B8A8F5F}">
      <dgm:prSet/>
      <dgm:spPr/>
      <dgm:t>
        <a:bodyPr/>
        <a:lstStyle/>
        <a:p>
          <a:endParaRPr lang="en-US"/>
        </a:p>
      </dgm:t>
    </dgm:pt>
    <dgm:pt modelId="{614C99C7-52C4-4988-AE90-54607BDA5407}" type="sibTrans" cxnId="{A281E074-E549-4EE5-9D0D-172F0B8A8F5F}">
      <dgm:prSet/>
      <dgm:spPr/>
      <dgm:t>
        <a:bodyPr/>
        <a:lstStyle/>
        <a:p>
          <a:endParaRPr lang="en-US"/>
        </a:p>
      </dgm:t>
    </dgm:pt>
    <dgm:pt modelId="{9433D14D-4EB3-4683-BE00-275A1C44C870}" type="pres">
      <dgm:prSet presAssocID="{98882D37-F84B-445E-A27B-7573D5F632F4}" presName="Name0" presStyleCnt="0">
        <dgm:presLayoutVars>
          <dgm:chPref val="3"/>
          <dgm:dir/>
          <dgm:animLvl val="lvl"/>
          <dgm:resizeHandles/>
        </dgm:presLayoutVars>
      </dgm:prSet>
      <dgm:spPr/>
    </dgm:pt>
    <dgm:pt modelId="{0321FE15-0414-4249-9FC6-24D2787B1E9B}" type="pres">
      <dgm:prSet presAssocID="{2EAB6581-393F-422D-BEC7-38768D441E03}" presName="horFlow" presStyleCnt="0"/>
      <dgm:spPr/>
    </dgm:pt>
    <dgm:pt modelId="{01E16091-F5E2-492C-9559-E0E164C05C9D}" type="pres">
      <dgm:prSet presAssocID="{2EAB6581-393F-422D-BEC7-38768D441E03}" presName="bigChev" presStyleLbl="node1" presStyleIdx="0" presStyleCnt="1" custScaleX="340199" custLinFactNeighborX="-93417" custLinFactNeighborY="-29"/>
      <dgm:spPr>
        <a:prstGeom prst="snip1Rect">
          <a:avLst/>
        </a:prstGeom>
      </dgm:spPr>
      <dgm:t>
        <a:bodyPr/>
        <a:lstStyle/>
        <a:p>
          <a:endParaRPr lang="en-US"/>
        </a:p>
      </dgm:t>
    </dgm:pt>
  </dgm:ptLst>
  <dgm:cxnLst>
    <dgm:cxn modelId="{A281E074-E549-4EE5-9D0D-172F0B8A8F5F}" srcId="{98882D37-F84B-445E-A27B-7573D5F632F4}" destId="{2EAB6581-393F-422D-BEC7-38768D441E03}" srcOrd="0" destOrd="0" parTransId="{4F50D2C3-1796-427F-9384-46CD129E6312}" sibTransId="{614C99C7-52C4-4988-AE90-54607BDA5407}"/>
    <dgm:cxn modelId="{956B0A8C-E045-46D0-B789-A5F371CF4D30}" type="presOf" srcId="{2EAB6581-393F-422D-BEC7-38768D441E03}" destId="{01E16091-F5E2-492C-9559-E0E164C05C9D}" srcOrd="0" destOrd="0" presId="urn:microsoft.com/office/officeart/2005/8/layout/lProcess3"/>
    <dgm:cxn modelId="{CE243090-6DDB-45EE-A94D-F019C8242D7A}" type="presOf" srcId="{98882D37-F84B-445E-A27B-7573D5F632F4}" destId="{9433D14D-4EB3-4683-BE00-275A1C44C870}" srcOrd="0" destOrd="0" presId="urn:microsoft.com/office/officeart/2005/8/layout/lProcess3"/>
    <dgm:cxn modelId="{64751156-7A76-43F7-9EFD-73AB029836F9}" type="presParOf" srcId="{9433D14D-4EB3-4683-BE00-275A1C44C870}" destId="{0321FE15-0414-4249-9FC6-24D2787B1E9B}" srcOrd="0" destOrd="0" presId="urn:microsoft.com/office/officeart/2005/8/layout/lProcess3"/>
    <dgm:cxn modelId="{CD806C71-24A8-4E5D-BC97-521600CBAC1B}" type="presParOf" srcId="{0321FE15-0414-4249-9FC6-24D2787B1E9B}" destId="{01E16091-F5E2-492C-9559-E0E164C05C9D}" srcOrd="0" destOrd="0" presId="urn:microsoft.com/office/officeart/2005/8/layout/lProcess3"/>
  </dgm:cxnLst>
  <dgm:bg/>
  <dgm:whole/>
</dgm:dataModel>
</file>

<file path=ppt/diagrams/data3.xml><?xml version="1.0" encoding="utf-8"?>
<dgm:dataModel xmlns:dgm="http://schemas.openxmlformats.org/drawingml/2006/diagram" xmlns:a="http://schemas.openxmlformats.org/drawingml/2006/main">
  <dgm:ptLst>
    <dgm:pt modelId="{024ACC37-A61C-4C80-B13F-4574F0C54D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0A1C90-8EFB-459E-BC1F-9CDED57F5B5F}">
      <dgm:prSet/>
      <dgm:spPr/>
      <dgm:t>
        <a:bodyPr/>
        <a:lstStyle/>
        <a:p>
          <a:pPr rtl="0"/>
          <a:r>
            <a:rPr lang="en-US" baseline="0" dirty="0" err="1" smtClean="0"/>
            <a:t>NodeMCU</a:t>
          </a:r>
          <a:endParaRPr lang="en-US" baseline="0" dirty="0"/>
        </a:p>
      </dgm:t>
    </dgm:pt>
    <dgm:pt modelId="{29B03FB9-E99F-46B2-B116-772BE9669404}" type="parTrans" cxnId="{9EE83FC4-5DAB-4EB9-BE96-B3D61943857E}">
      <dgm:prSet/>
      <dgm:spPr/>
      <dgm:t>
        <a:bodyPr/>
        <a:lstStyle/>
        <a:p>
          <a:endParaRPr lang="en-US"/>
        </a:p>
      </dgm:t>
    </dgm:pt>
    <dgm:pt modelId="{4BF5442C-F787-4576-A532-A48EB86254E0}" type="sibTrans" cxnId="{9EE83FC4-5DAB-4EB9-BE96-B3D61943857E}">
      <dgm:prSet/>
      <dgm:spPr/>
      <dgm:t>
        <a:bodyPr/>
        <a:lstStyle/>
        <a:p>
          <a:endParaRPr lang="en-US"/>
        </a:p>
      </dgm:t>
    </dgm:pt>
    <dgm:pt modelId="{7B4A5A28-863D-4D6A-88DB-8A66594C077D}" type="pres">
      <dgm:prSet presAssocID="{024ACC37-A61C-4C80-B13F-4574F0C54D0B}" presName="linear" presStyleCnt="0">
        <dgm:presLayoutVars>
          <dgm:animLvl val="lvl"/>
          <dgm:resizeHandles val="exact"/>
        </dgm:presLayoutVars>
      </dgm:prSet>
      <dgm:spPr/>
    </dgm:pt>
    <dgm:pt modelId="{C8A7812B-EC91-4AF9-AC8D-AE9DEB6EA81A}" type="pres">
      <dgm:prSet presAssocID="{1F0A1C90-8EFB-459E-BC1F-9CDED57F5B5F}" presName="parentText" presStyleLbl="node1" presStyleIdx="0" presStyleCnt="1">
        <dgm:presLayoutVars>
          <dgm:chMax val="0"/>
          <dgm:bulletEnabled val="1"/>
        </dgm:presLayoutVars>
      </dgm:prSet>
      <dgm:spPr/>
      <dgm:t>
        <a:bodyPr/>
        <a:lstStyle/>
        <a:p>
          <a:endParaRPr lang="en-US"/>
        </a:p>
      </dgm:t>
    </dgm:pt>
  </dgm:ptLst>
  <dgm:cxnLst>
    <dgm:cxn modelId="{39DD7FBA-A618-44DC-B089-FCA98433A9E5}" type="presOf" srcId="{1F0A1C90-8EFB-459E-BC1F-9CDED57F5B5F}" destId="{C8A7812B-EC91-4AF9-AC8D-AE9DEB6EA81A}" srcOrd="0" destOrd="0" presId="urn:microsoft.com/office/officeart/2005/8/layout/vList2"/>
    <dgm:cxn modelId="{49CA2890-0A35-4AB3-9E1B-B002552937A0}" type="presOf" srcId="{024ACC37-A61C-4C80-B13F-4574F0C54D0B}" destId="{7B4A5A28-863D-4D6A-88DB-8A66594C077D}" srcOrd="0" destOrd="0" presId="urn:microsoft.com/office/officeart/2005/8/layout/vList2"/>
    <dgm:cxn modelId="{9EE83FC4-5DAB-4EB9-BE96-B3D61943857E}" srcId="{024ACC37-A61C-4C80-B13F-4574F0C54D0B}" destId="{1F0A1C90-8EFB-459E-BC1F-9CDED57F5B5F}" srcOrd="0" destOrd="0" parTransId="{29B03FB9-E99F-46B2-B116-772BE9669404}" sibTransId="{4BF5442C-F787-4576-A532-A48EB86254E0}"/>
    <dgm:cxn modelId="{B873540E-9580-4346-9BA6-81938D99FA64}" type="presParOf" srcId="{7B4A5A28-863D-4D6A-88DB-8A66594C077D}" destId="{C8A7812B-EC91-4AF9-AC8D-AE9DEB6EA81A}" srcOrd="0"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1E239B86-AB1F-4ECA-8AD6-80177149F95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8F65ECB-FB5D-4374-95B2-7A1422F9F406}">
      <dgm:prSet/>
      <dgm:spPr/>
      <dgm:t>
        <a:bodyPr/>
        <a:lstStyle/>
        <a:p>
          <a:pPr rtl="0"/>
          <a:r>
            <a:rPr lang="en-US" baseline="0" dirty="0" err="1" smtClean="0"/>
            <a:t>NodeMCU</a:t>
          </a:r>
          <a:endParaRPr lang="en-US" baseline="0" dirty="0"/>
        </a:p>
      </dgm:t>
    </dgm:pt>
    <dgm:pt modelId="{BA67873A-6901-4A96-8BF2-975DD185BFEC}" type="parTrans" cxnId="{AF1CC34D-3433-47FB-B45C-AECDA5D07CDF}">
      <dgm:prSet/>
      <dgm:spPr/>
      <dgm:t>
        <a:bodyPr/>
        <a:lstStyle/>
        <a:p>
          <a:endParaRPr lang="en-US"/>
        </a:p>
      </dgm:t>
    </dgm:pt>
    <dgm:pt modelId="{2CA3BE37-3943-402E-B17A-866C0B607A32}" type="sibTrans" cxnId="{AF1CC34D-3433-47FB-B45C-AECDA5D07CDF}">
      <dgm:prSet/>
      <dgm:spPr/>
      <dgm:t>
        <a:bodyPr/>
        <a:lstStyle/>
        <a:p>
          <a:endParaRPr lang="en-US"/>
        </a:p>
      </dgm:t>
    </dgm:pt>
    <dgm:pt modelId="{C44DF3FC-BD89-442C-8D6C-746878E921CC}" type="pres">
      <dgm:prSet presAssocID="{1E239B86-AB1F-4ECA-8AD6-80177149F954}" presName="Name0" presStyleCnt="0">
        <dgm:presLayoutVars>
          <dgm:dir/>
          <dgm:animLvl val="lvl"/>
          <dgm:resizeHandles val="exact"/>
        </dgm:presLayoutVars>
      </dgm:prSet>
      <dgm:spPr/>
    </dgm:pt>
    <dgm:pt modelId="{6D5A9973-2DC4-4319-89AE-8878DD8B25A3}" type="pres">
      <dgm:prSet presAssocID="{48F65ECB-FB5D-4374-95B2-7A1422F9F406}" presName="linNode" presStyleCnt="0"/>
      <dgm:spPr/>
    </dgm:pt>
    <dgm:pt modelId="{7DB9E4B1-9F98-48A8-A907-9C321AAB55EA}" type="pres">
      <dgm:prSet presAssocID="{48F65ECB-FB5D-4374-95B2-7A1422F9F406}" presName="parentText" presStyleLbl="node1" presStyleIdx="0" presStyleCnt="1">
        <dgm:presLayoutVars>
          <dgm:chMax val="1"/>
          <dgm:bulletEnabled val="1"/>
        </dgm:presLayoutVars>
      </dgm:prSet>
      <dgm:spPr/>
      <dgm:t>
        <a:bodyPr/>
        <a:lstStyle/>
        <a:p>
          <a:endParaRPr lang="en-US"/>
        </a:p>
      </dgm:t>
    </dgm:pt>
  </dgm:ptLst>
  <dgm:cxnLst>
    <dgm:cxn modelId="{AF1CC34D-3433-47FB-B45C-AECDA5D07CDF}" srcId="{1E239B86-AB1F-4ECA-8AD6-80177149F954}" destId="{48F65ECB-FB5D-4374-95B2-7A1422F9F406}" srcOrd="0" destOrd="0" parTransId="{BA67873A-6901-4A96-8BF2-975DD185BFEC}" sibTransId="{2CA3BE37-3943-402E-B17A-866C0B607A32}"/>
    <dgm:cxn modelId="{19118181-4A52-42E1-9107-9DED57F1ACC8}" type="presOf" srcId="{1E239B86-AB1F-4ECA-8AD6-80177149F954}" destId="{C44DF3FC-BD89-442C-8D6C-746878E921CC}" srcOrd="0" destOrd="0" presId="urn:microsoft.com/office/officeart/2005/8/layout/vList5"/>
    <dgm:cxn modelId="{68EDA8E1-99D0-416C-98A2-EBF94BA6BB19}" type="presOf" srcId="{48F65ECB-FB5D-4374-95B2-7A1422F9F406}" destId="{7DB9E4B1-9F98-48A8-A907-9C321AAB55EA}" srcOrd="0" destOrd="0" presId="urn:microsoft.com/office/officeart/2005/8/layout/vList5"/>
    <dgm:cxn modelId="{B392FEE4-CAE9-4A97-93A5-32F3BBBB5000}" type="presParOf" srcId="{C44DF3FC-BD89-442C-8D6C-746878E921CC}" destId="{6D5A9973-2DC4-4319-89AE-8878DD8B25A3}" srcOrd="0" destOrd="0" presId="urn:microsoft.com/office/officeart/2005/8/layout/vList5"/>
    <dgm:cxn modelId="{37EBF8F8-D77F-4458-A8C1-73CFCFA2B68E}" type="presParOf" srcId="{6D5A9973-2DC4-4319-89AE-8878DD8B25A3}" destId="{7DB9E4B1-9F98-48A8-A907-9C321AAB55EA}" srcOrd="0" destOrd="0" presId="urn:microsoft.com/office/officeart/2005/8/layout/vList5"/>
  </dgm:cxnLst>
  <dgm:bg/>
  <dgm:whole/>
</dgm:dataModel>
</file>

<file path=ppt/diagrams/data5.xml><?xml version="1.0" encoding="utf-8"?>
<dgm:dataModel xmlns:dgm="http://schemas.openxmlformats.org/drawingml/2006/diagram" xmlns:a="http://schemas.openxmlformats.org/drawingml/2006/main">
  <dgm:ptLst>
    <dgm:pt modelId="{F8F2E173-5D86-4AE8-BA79-9D41565FBB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AF92F1-6F88-4BE5-B609-0B8219D45746}">
      <dgm:prSet/>
      <dgm:spPr/>
      <dgm:t>
        <a:bodyPr/>
        <a:lstStyle/>
        <a:p>
          <a:pPr rtl="0"/>
          <a:r>
            <a:rPr lang="en-US" baseline="0" dirty="0" smtClean="0"/>
            <a:t>Block diagram</a:t>
          </a:r>
          <a:endParaRPr lang="en-US" baseline="0" dirty="0"/>
        </a:p>
      </dgm:t>
    </dgm:pt>
    <dgm:pt modelId="{A2C2CFE0-E5A6-4525-8D0D-1FDED797104B}" type="parTrans" cxnId="{22B570A8-446B-4615-84B9-831CA88F142C}">
      <dgm:prSet/>
      <dgm:spPr/>
      <dgm:t>
        <a:bodyPr/>
        <a:lstStyle/>
        <a:p>
          <a:endParaRPr lang="en-US"/>
        </a:p>
      </dgm:t>
    </dgm:pt>
    <dgm:pt modelId="{5B7C5E30-6ED4-41E1-A5CF-97B3FBF93303}" type="sibTrans" cxnId="{22B570A8-446B-4615-84B9-831CA88F142C}">
      <dgm:prSet/>
      <dgm:spPr/>
      <dgm:t>
        <a:bodyPr/>
        <a:lstStyle/>
        <a:p>
          <a:endParaRPr lang="en-US"/>
        </a:p>
      </dgm:t>
    </dgm:pt>
    <dgm:pt modelId="{687E3C50-92AE-4F13-9C75-D4D92D8CBAFA}" type="pres">
      <dgm:prSet presAssocID="{F8F2E173-5D86-4AE8-BA79-9D41565FBB21}" presName="linear" presStyleCnt="0">
        <dgm:presLayoutVars>
          <dgm:animLvl val="lvl"/>
          <dgm:resizeHandles val="exact"/>
        </dgm:presLayoutVars>
      </dgm:prSet>
      <dgm:spPr/>
    </dgm:pt>
    <dgm:pt modelId="{13551516-E2CF-4158-BBC9-B1EDACA61ED4}" type="pres">
      <dgm:prSet presAssocID="{BFAF92F1-6F88-4BE5-B609-0B8219D45746}" presName="parentText" presStyleLbl="node1" presStyleIdx="0" presStyleCnt="1">
        <dgm:presLayoutVars>
          <dgm:chMax val="0"/>
          <dgm:bulletEnabled val="1"/>
        </dgm:presLayoutVars>
      </dgm:prSet>
      <dgm:spPr/>
    </dgm:pt>
  </dgm:ptLst>
  <dgm:cxnLst>
    <dgm:cxn modelId="{22B570A8-446B-4615-84B9-831CA88F142C}" srcId="{F8F2E173-5D86-4AE8-BA79-9D41565FBB21}" destId="{BFAF92F1-6F88-4BE5-B609-0B8219D45746}" srcOrd="0" destOrd="0" parTransId="{A2C2CFE0-E5A6-4525-8D0D-1FDED797104B}" sibTransId="{5B7C5E30-6ED4-41E1-A5CF-97B3FBF93303}"/>
    <dgm:cxn modelId="{408E96F6-453B-4665-92E5-1E0A89013BD5}" type="presOf" srcId="{BFAF92F1-6F88-4BE5-B609-0B8219D45746}" destId="{13551516-E2CF-4158-BBC9-B1EDACA61ED4}" srcOrd="0" destOrd="0" presId="urn:microsoft.com/office/officeart/2005/8/layout/vList2"/>
    <dgm:cxn modelId="{FB4B8D07-EE03-44FC-9C99-95FCEE91FDC5}" type="presOf" srcId="{F8F2E173-5D86-4AE8-BA79-9D41565FBB21}" destId="{687E3C50-92AE-4F13-9C75-D4D92D8CBAFA}" srcOrd="0" destOrd="0" presId="urn:microsoft.com/office/officeart/2005/8/layout/vList2"/>
    <dgm:cxn modelId="{B35D5A0D-44F6-4740-918C-60ED1FF2AB10}" type="presParOf" srcId="{687E3C50-92AE-4F13-9C75-D4D92D8CBAFA}" destId="{13551516-E2CF-4158-BBC9-B1EDACA61ED4}" srcOrd="0"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98BDEB38-987C-4651-8D64-01A1B37C1D0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2D02C05-8C03-499D-A27D-BA5FA1F0970C}">
      <dgm:prSet/>
      <dgm:spPr/>
      <dgm:t>
        <a:bodyPr/>
        <a:lstStyle/>
        <a:p>
          <a:pPr rtl="0"/>
          <a:r>
            <a:rPr lang="en-US" baseline="0" dirty="0" smtClean="0"/>
            <a:t>WORKING</a:t>
          </a:r>
          <a:endParaRPr lang="en-US" baseline="0" dirty="0"/>
        </a:p>
      </dgm:t>
    </dgm:pt>
    <dgm:pt modelId="{DF7504BE-F677-4CC2-9601-4AB0FCB83A5A}" type="parTrans" cxnId="{161337D1-DA96-45F9-A92E-060CE6F34C0D}">
      <dgm:prSet/>
      <dgm:spPr/>
      <dgm:t>
        <a:bodyPr/>
        <a:lstStyle/>
        <a:p>
          <a:endParaRPr lang="en-US"/>
        </a:p>
      </dgm:t>
    </dgm:pt>
    <dgm:pt modelId="{6E1859A8-0500-4A56-A8A3-449CD151F506}" type="sibTrans" cxnId="{161337D1-DA96-45F9-A92E-060CE6F34C0D}">
      <dgm:prSet/>
      <dgm:spPr/>
      <dgm:t>
        <a:bodyPr/>
        <a:lstStyle/>
        <a:p>
          <a:endParaRPr lang="en-US"/>
        </a:p>
      </dgm:t>
    </dgm:pt>
    <dgm:pt modelId="{C098EE95-DEE9-4E4C-8DA9-D8D4F8028321}" type="pres">
      <dgm:prSet presAssocID="{98BDEB38-987C-4651-8D64-01A1B37C1D04}" presName="linearFlow" presStyleCnt="0">
        <dgm:presLayoutVars>
          <dgm:dir/>
          <dgm:resizeHandles val="exact"/>
        </dgm:presLayoutVars>
      </dgm:prSet>
      <dgm:spPr/>
    </dgm:pt>
    <dgm:pt modelId="{84B9BF08-1957-40BD-8823-EB3A4CDC5CF1}" type="pres">
      <dgm:prSet presAssocID="{32D02C05-8C03-499D-A27D-BA5FA1F0970C}" presName="composite" presStyleCnt="0"/>
      <dgm:spPr/>
    </dgm:pt>
    <dgm:pt modelId="{D9995F56-3E70-4E38-BDA3-ED3D05DB69EA}" type="pres">
      <dgm:prSet presAssocID="{32D02C05-8C03-499D-A27D-BA5FA1F0970C}" presName="imgShp" presStyleLbl="fgImgPlace1" presStyleIdx="0" presStyleCnt="1"/>
      <dgm:spPr>
        <a:blipFill rotWithShape="0">
          <a:blip xmlns:r="http://schemas.openxmlformats.org/officeDocument/2006/relationships" r:embed="rId1"/>
          <a:stretch>
            <a:fillRect/>
          </a:stretch>
        </a:blipFill>
      </dgm:spPr>
    </dgm:pt>
    <dgm:pt modelId="{B40CA968-9AF1-4D2B-9996-12E55CF41C74}" type="pres">
      <dgm:prSet presAssocID="{32D02C05-8C03-499D-A27D-BA5FA1F0970C}" presName="txShp" presStyleLbl="node1" presStyleIdx="0" presStyleCnt="1">
        <dgm:presLayoutVars>
          <dgm:bulletEnabled val="1"/>
        </dgm:presLayoutVars>
      </dgm:prSet>
      <dgm:spPr/>
    </dgm:pt>
  </dgm:ptLst>
  <dgm:cxnLst>
    <dgm:cxn modelId="{1DE16438-3887-49D6-8ABE-4AEEC90C34E5}" type="presOf" srcId="{98BDEB38-987C-4651-8D64-01A1B37C1D04}" destId="{C098EE95-DEE9-4E4C-8DA9-D8D4F8028321}" srcOrd="0" destOrd="0" presId="urn:microsoft.com/office/officeart/2005/8/layout/vList3"/>
    <dgm:cxn modelId="{04FFE74F-90D7-4A75-9E70-F7F789CA9B1B}" type="presOf" srcId="{32D02C05-8C03-499D-A27D-BA5FA1F0970C}" destId="{B40CA968-9AF1-4D2B-9996-12E55CF41C74}" srcOrd="0" destOrd="0" presId="urn:microsoft.com/office/officeart/2005/8/layout/vList3"/>
    <dgm:cxn modelId="{161337D1-DA96-45F9-A92E-060CE6F34C0D}" srcId="{98BDEB38-987C-4651-8D64-01A1B37C1D04}" destId="{32D02C05-8C03-499D-A27D-BA5FA1F0970C}" srcOrd="0" destOrd="0" parTransId="{DF7504BE-F677-4CC2-9601-4AB0FCB83A5A}" sibTransId="{6E1859A8-0500-4A56-A8A3-449CD151F506}"/>
    <dgm:cxn modelId="{81CEAC2E-95FC-47DE-BA1F-5CB2057D4DA9}" type="presParOf" srcId="{C098EE95-DEE9-4E4C-8DA9-D8D4F8028321}" destId="{84B9BF08-1957-40BD-8823-EB3A4CDC5CF1}" srcOrd="0" destOrd="0" presId="urn:microsoft.com/office/officeart/2005/8/layout/vList3"/>
    <dgm:cxn modelId="{23F63AAD-27A8-4016-928C-F2F24A1DAD47}" type="presParOf" srcId="{84B9BF08-1957-40BD-8823-EB3A4CDC5CF1}" destId="{D9995F56-3E70-4E38-BDA3-ED3D05DB69EA}" srcOrd="0" destOrd="0" presId="urn:microsoft.com/office/officeart/2005/8/layout/vList3"/>
    <dgm:cxn modelId="{1A385D5E-6848-47BC-BA69-0432F66EF552}" type="presParOf" srcId="{84B9BF08-1957-40BD-8823-EB3A4CDC5CF1}" destId="{B40CA968-9AF1-4D2B-9996-12E55CF41C74}" srcOrd="1" destOrd="0" presId="urn:microsoft.com/office/officeart/2005/8/layout/vList3"/>
  </dgm:cxnLst>
  <dgm:bg/>
  <dgm:whole/>
</dgm:dataModel>
</file>

<file path=ppt/diagrams/data7.xml><?xml version="1.0" encoding="utf-8"?>
<dgm:dataModel xmlns:dgm="http://schemas.openxmlformats.org/drawingml/2006/diagram" xmlns:a="http://schemas.openxmlformats.org/drawingml/2006/main">
  <dgm:ptLst>
    <dgm:pt modelId="{3D0C585F-2535-4B94-A935-63BD330D9FB7}"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5D81857E-76F8-4593-9BEB-6A3AE192368A}">
      <dgm:prSet/>
      <dgm:spPr/>
      <dgm:t>
        <a:bodyPr/>
        <a:lstStyle/>
        <a:p>
          <a:pPr rtl="0"/>
          <a:r>
            <a:rPr lang="en-US" b="1" dirty="0" smtClean="0"/>
            <a:t>CONCLUSION</a:t>
          </a:r>
          <a:endParaRPr lang="en-US" b="1" dirty="0"/>
        </a:p>
      </dgm:t>
    </dgm:pt>
    <dgm:pt modelId="{3F4965BC-4C5A-4126-88F6-D5256FF148A8}" type="parTrans" cxnId="{7F8BB1FD-57E0-4082-BE1B-5A5261818164}">
      <dgm:prSet/>
      <dgm:spPr/>
      <dgm:t>
        <a:bodyPr/>
        <a:lstStyle/>
        <a:p>
          <a:endParaRPr lang="en-US"/>
        </a:p>
      </dgm:t>
    </dgm:pt>
    <dgm:pt modelId="{63D56370-91BC-4C2B-8B6E-5B36682C335C}" type="sibTrans" cxnId="{7F8BB1FD-57E0-4082-BE1B-5A5261818164}">
      <dgm:prSet/>
      <dgm:spPr/>
      <dgm:t>
        <a:bodyPr/>
        <a:lstStyle/>
        <a:p>
          <a:endParaRPr lang="en-US"/>
        </a:p>
      </dgm:t>
    </dgm:pt>
    <dgm:pt modelId="{AC83D7DD-4562-49CA-BB6F-AD0155386463}" type="pres">
      <dgm:prSet presAssocID="{3D0C585F-2535-4B94-A935-63BD330D9FB7}" presName="linear" presStyleCnt="0">
        <dgm:presLayoutVars>
          <dgm:dir/>
          <dgm:resizeHandles val="exact"/>
        </dgm:presLayoutVars>
      </dgm:prSet>
      <dgm:spPr/>
    </dgm:pt>
    <dgm:pt modelId="{A0F8E621-1BD0-4A2A-B1E7-1AE81F119EF5}" type="pres">
      <dgm:prSet presAssocID="{5D81857E-76F8-4593-9BEB-6A3AE192368A}" presName="comp" presStyleCnt="0"/>
      <dgm:spPr/>
    </dgm:pt>
    <dgm:pt modelId="{F8F9AEF8-2848-4990-841B-B08EBB232B83}" type="pres">
      <dgm:prSet presAssocID="{5D81857E-76F8-4593-9BEB-6A3AE192368A}" presName="box" presStyleLbl="node1" presStyleIdx="0" presStyleCnt="1"/>
      <dgm:spPr>
        <a:prstGeom prst="snip2DiagRect">
          <a:avLst/>
        </a:prstGeom>
      </dgm:spPr>
    </dgm:pt>
    <dgm:pt modelId="{3BE04E4A-4913-47C9-87E8-9A46ED9A64F1}" type="pres">
      <dgm:prSet presAssocID="{5D81857E-76F8-4593-9BEB-6A3AE192368A}" presName="img" presStyleLbl="fgImgPlace1" presStyleIdx="0" presStyleCnt="1"/>
      <dgm:spPr>
        <a:blipFill rotWithShape="0">
          <a:blip xmlns:r="http://schemas.openxmlformats.org/officeDocument/2006/relationships" r:embed="rId1"/>
          <a:stretch>
            <a:fillRect/>
          </a:stretch>
        </a:blipFill>
      </dgm:spPr>
    </dgm:pt>
    <dgm:pt modelId="{4FB47CF3-4301-4A6C-9A46-CAA37BCE152F}" type="pres">
      <dgm:prSet presAssocID="{5D81857E-76F8-4593-9BEB-6A3AE192368A}" presName="text" presStyleLbl="node1" presStyleIdx="0" presStyleCnt="1">
        <dgm:presLayoutVars>
          <dgm:bulletEnabled val="1"/>
        </dgm:presLayoutVars>
      </dgm:prSet>
      <dgm:spPr>
        <a:prstGeom prst="snip2DiagRect">
          <a:avLst/>
        </a:prstGeom>
      </dgm:spPr>
    </dgm:pt>
  </dgm:ptLst>
  <dgm:cxnLst>
    <dgm:cxn modelId="{6B1E361E-B08A-4FE5-9336-43D4A84B21BE}" type="presOf" srcId="{3D0C585F-2535-4B94-A935-63BD330D9FB7}" destId="{AC83D7DD-4562-49CA-BB6F-AD0155386463}" srcOrd="0" destOrd="0" presId="urn:microsoft.com/office/officeart/2005/8/layout/vList4"/>
    <dgm:cxn modelId="{7F8BB1FD-57E0-4082-BE1B-5A5261818164}" srcId="{3D0C585F-2535-4B94-A935-63BD330D9FB7}" destId="{5D81857E-76F8-4593-9BEB-6A3AE192368A}" srcOrd="0" destOrd="0" parTransId="{3F4965BC-4C5A-4126-88F6-D5256FF148A8}" sibTransId="{63D56370-91BC-4C2B-8B6E-5B36682C335C}"/>
    <dgm:cxn modelId="{83E854FE-9431-4773-B392-98F1BB5A305D}" type="presOf" srcId="{5D81857E-76F8-4593-9BEB-6A3AE192368A}" destId="{F8F9AEF8-2848-4990-841B-B08EBB232B83}" srcOrd="0" destOrd="0" presId="urn:microsoft.com/office/officeart/2005/8/layout/vList4"/>
    <dgm:cxn modelId="{3822087B-65F9-47A0-91DD-535C5BA38DB1}" type="presOf" srcId="{5D81857E-76F8-4593-9BEB-6A3AE192368A}" destId="{4FB47CF3-4301-4A6C-9A46-CAA37BCE152F}" srcOrd="1" destOrd="0" presId="urn:microsoft.com/office/officeart/2005/8/layout/vList4"/>
    <dgm:cxn modelId="{AF448D4A-CC15-45E3-9EB4-30908E641D42}" type="presParOf" srcId="{AC83D7DD-4562-49CA-BB6F-AD0155386463}" destId="{A0F8E621-1BD0-4A2A-B1E7-1AE81F119EF5}" srcOrd="0" destOrd="0" presId="urn:microsoft.com/office/officeart/2005/8/layout/vList4"/>
    <dgm:cxn modelId="{9D4E1B0E-C498-4218-953A-D1B33D0F6AAF}" type="presParOf" srcId="{A0F8E621-1BD0-4A2A-B1E7-1AE81F119EF5}" destId="{F8F9AEF8-2848-4990-841B-B08EBB232B83}" srcOrd="0" destOrd="0" presId="urn:microsoft.com/office/officeart/2005/8/layout/vList4"/>
    <dgm:cxn modelId="{D595FF02-7BA4-407B-82CE-7ACBBA651468}" type="presParOf" srcId="{A0F8E621-1BD0-4A2A-B1E7-1AE81F119EF5}" destId="{3BE04E4A-4913-47C9-87E8-9A46ED9A64F1}" srcOrd="1" destOrd="0" presId="urn:microsoft.com/office/officeart/2005/8/layout/vList4"/>
    <dgm:cxn modelId="{A0CF118E-75A2-4A82-BC59-448FA4AF26A9}" type="presParOf" srcId="{A0F8E621-1BD0-4A2A-B1E7-1AE81F119EF5}" destId="{4FB47CF3-4301-4A6C-9A46-CAA37BCE152F}" srcOrd="2" destOrd="0" presId="urn:microsoft.com/office/officeart/2005/8/layout/vList4"/>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FB3661-D362-446C-9E03-19327EDF8E80}" type="datetimeFigureOut">
              <a:rPr lang="en-US" smtClean="0"/>
              <a:pPr/>
              <a:t>5/24/2019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EC46D9-2375-434F-B3DC-55E4D49532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EC46D9-2375-434F-B3DC-55E4D495322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EC46D9-2375-434F-B3DC-55E4D4953228}"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EC46D9-2375-434F-B3DC-55E4D4953228}"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D02BBD9-06B9-4036-8ECA-72C94D24363A}" type="datetimeFigureOut">
              <a:rPr lang="en-US" smtClean="0"/>
              <a:pPr/>
              <a:t>5/24/2019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22EEBBBA-8269-482B-86D9-2DED8B0EEB44}"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02BBD9-06B9-4036-8ECA-72C94D24363A}" type="datetimeFigureOut">
              <a:rPr lang="en-US" smtClean="0"/>
              <a:pPr/>
              <a:t>5/24/2019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EEBBBA-8269-482B-86D9-2DED8B0EEB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02BBD9-06B9-4036-8ECA-72C94D24363A}" type="datetimeFigureOut">
              <a:rPr lang="en-US" smtClean="0"/>
              <a:pPr/>
              <a:t>5/24/2019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EEBBBA-8269-482B-86D9-2DED8B0EEB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02BBD9-06B9-4036-8ECA-72C94D24363A}" type="datetimeFigureOut">
              <a:rPr lang="en-US" smtClean="0"/>
              <a:pPr/>
              <a:t>5/24/2019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EEBBBA-8269-482B-86D9-2DED8B0EEB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D02BBD9-06B9-4036-8ECA-72C94D24363A}" type="datetimeFigureOut">
              <a:rPr lang="en-US" smtClean="0"/>
              <a:pPr/>
              <a:t>5/24/2019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EEBBBA-8269-482B-86D9-2DED8B0EEB44}"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02BBD9-06B9-4036-8ECA-72C94D24363A}" type="datetimeFigureOut">
              <a:rPr lang="en-US" smtClean="0"/>
              <a:pPr/>
              <a:t>5/24/2019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2EEBBBA-8269-482B-86D9-2DED8B0EEB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D02BBD9-06B9-4036-8ECA-72C94D24363A}" type="datetimeFigureOut">
              <a:rPr lang="en-US" smtClean="0"/>
              <a:pPr/>
              <a:t>5/24/2019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2EEBBBA-8269-482B-86D9-2DED8B0EEB44}"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D02BBD9-06B9-4036-8ECA-72C94D24363A}" type="datetimeFigureOut">
              <a:rPr lang="en-US" smtClean="0"/>
              <a:pPr/>
              <a:t>5/24/2019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2EEBBBA-8269-482B-86D9-2DED8B0EEB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D02BBD9-06B9-4036-8ECA-72C94D24363A}" type="datetimeFigureOut">
              <a:rPr lang="en-US" smtClean="0"/>
              <a:pPr/>
              <a:t>5/24/2019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2EEBBBA-8269-482B-86D9-2DED8B0EEB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02BBD9-06B9-4036-8ECA-72C94D24363A}" type="datetimeFigureOut">
              <a:rPr lang="en-US" smtClean="0"/>
              <a:pPr/>
              <a:t>5/24/2019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2EEBBBA-8269-482B-86D9-2DED8B0EEB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D02BBD9-06B9-4036-8ECA-72C94D24363A}" type="datetimeFigureOut">
              <a:rPr lang="en-US" smtClean="0"/>
              <a:pPr/>
              <a:t>5/24/2019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22EEBBBA-8269-482B-86D9-2DED8B0EEB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D02BBD9-06B9-4036-8ECA-72C94D24363A}" type="datetimeFigureOut">
              <a:rPr lang="en-US" smtClean="0"/>
              <a:pPr/>
              <a:t>5/24/2019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2EEBBBA-8269-482B-86D9-2DED8B0EEB4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hyperlink" Target="https://sensorex.com/source-water-monitoring/" TargetMode="External"/><Relationship Id="rId3" Type="http://schemas.openxmlformats.org/officeDocument/2006/relationships/hyperlink" Target="https://sensorex.com/ph-neutralization/" TargetMode="External"/><Relationship Id="rId7" Type="http://schemas.openxmlformats.org/officeDocument/2006/relationships/hyperlink" Target="https://sensorex.com/blog/2016/04/18/beer-ph-measurement-using-smartphon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sensorex.com/blog/2016/05/02/cheese-making-ph-measurements/" TargetMode="External"/><Relationship Id="rId5" Type="http://schemas.openxmlformats.org/officeDocument/2006/relationships/hyperlink" Target="https://sensorex.com/boiler-water-treatment/" TargetMode="External"/><Relationship Id="rId10" Type="http://schemas.openxmlformats.org/officeDocument/2006/relationships/hyperlink" Target="https://sensorex.com/blog/2017/02/16/water-reuse-papermaking-white-water/" TargetMode="External"/><Relationship Id="rId4" Type="http://schemas.openxmlformats.org/officeDocument/2006/relationships/hyperlink" Target="https://sensorex.com/cooling-tower-water-treatment/" TargetMode="External"/><Relationship Id="rId9" Type="http://schemas.openxmlformats.org/officeDocument/2006/relationships/hyperlink" Target="https://sensorex.com/pool-chemist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dfrobot.com/search-turbidity.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2232025"/>
          </a:xfrm>
        </p:spPr>
        <p:txBody>
          <a:bodyPr>
            <a:normAutofit fontScale="90000"/>
          </a:bodyPr>
          <a:lstStyle/>
          <a:p>
            <a:pPr algn="r"/>
            <a:r>
              <a:rPr lang="en-US" dirty="0" smtClean="0">
                <a:latin typeface="Comic Sans MS" pitchFamily="66" charset="0"/>
              </a:rPr>
              <a:t>IOT Based River Water Quality Monitoring System Using IBM </a:t>
            </a:r>
            <a:r>
              <a:rPr lang="en-US" dirty="0" smtClean="0">
                <a:latin typeface="Comic Sans MS" pitchFamily="66" charset="0"/>
              </a:rPr>
              <a:t>Watson</a:t>
            </a:r>
            <a:br>
              <a:rPr lang="en-US" dirty="0" smtClean="0">
                <a:latin typeface="Comic Sans MS" pitchFamily="66" charset="0"/>
              </a:rPr>
            </a:br>
            <a:r>
              <a:rPr lang="en-US" dirty="0" smtClean="0">
                <a:latin typeface="Comic Sans MS" pitchFamily="66" charset="0"/>
              </a:rPr>
              <a:t/>
            </a:r>
            <a:br>
              <a:rPr lang="en-US" dirty="0" smtClean="0">
                <a:latin typeface="Comic Sans MS" pitchFamily="66" charset="0"/>
              </a:rPr>
            </a:br>
            <a:r>
              <a:rPr lang="en-US" dirty="0" smtClean="0">
                <a:latin typeface="Comic Sans MS" pitchFamily="66" charset="0"/>
              </a:rPr>
              <a:t/>
            </a:r>
            <a:br>
              <a:rPr lang="en-US" dirty="0" smtClean="0">
                <a:latin typeface="Comic Sans MS" pitchFamily="66" charset="0"/>
              </a:rPr>
            </a:br>
            <a:r>
              <a:rPr lang="en-US" dirty="0" smtClean="0">
                <a:latin typeface="Comic Sans MS" pitchFamily="66" charset="0"/>
              </a:rPr>
              <a:t/>
            </a:r>
            <a:br>
              <a:rPr lang="en-US" dirty="0" smtClean="0">
                <a:latin typeface="Comic Sans MS" pitchFamily="66" charset="0"/>
              </a:rPr>
            </a:br>
            <a:r>
              <a:rPr lang="en-US" dirty="0" smtClean="0">
                <a:latin typeface="Comic Sans MS" pitchFamily="66" charset="0"/>
              </a:rPr>
              <a:t>                           </a:t>
            </a:r>
            <a:r>
              <a:rPr lang="en-US" sz="1800" dirty="0" err="1" smtClean="0">
                <a:latin typeface="Comic Sans MS" pitchFamily="66" charset="0"/>
              </a:rPr>
              <a:t>PRESented</a:t>
            </a:r>
            <a:r>
              <a:rPr lang="en-US" sz="1800" dirty="0" smtClean="0">
                <a:latin typeface="Comic Sans MS" pitchFamily="66" charset="0"/>
              </a:rPr>
              <a:t> by…</a:t>
            </a:r>
            <a:br>
              <a:rPr lang="en-US" sz="1800" dirty="0" smtClean="0">
                <a:latin typeface="Comic Sans MS" pitchFamily="66" charset="0"/>
              </a:rPr>
            </a:br>
            <a:r>
              <a:rPr lang="en-US" sz="1800" dirty="0" smtClean="0">
                <a:latin typeface="Comic Sans MS" pitchFamily="66" charset="0"/>
              </a:rPr>
              <a:t> </a:t>
            </a:r>
            <a:r>
              <a:rPr lang="en-US" sz="1800" dirty="0" smtClean="0">
                <a:latin typeface="Comic Sans MS" pitchFamily="66" charset="0"/>
              </a:rPr>
              <a:t>                                                                                                </a:t>
            </a:r>
            <a:r>
              <a:rPr lang="en-US" sz="1800" dirty="0" err="1" smtClean="0">
                <a:latin typeface="Comic Sans MS" pitchFamily="66" charset="0"/>
              </a:rPr>
              <a:t>p.v.b.ganesh</a:t>
            </a:r>
            <a:r>
              <a:rPr lang="en-US" sz="1800" dirty="0" smtClean="0">
                <a:latin typeface="Comic Sans MS" pitchFamily="66" charset="0"/>
              </a:rPr>
              <a:t/>
            </a:r>
            <a:br>
              <a:rPr lang="en-US" sz="1800" dirty="0" smtClean="0">
                <a:latin typeface="Comic Sans MS" pitchFamily="66" charset="0"/>
              </a:rPr>
            </a:br>
            <a:r>
              <a:rPr lang="en-US" sz="1800" dirty="0" smtClean="0">
                <a:latin typeface="Comic Sans MS" pitchFamily="66" charset="0"/>
              </a:rPr>
              <a:t>                                                                                                  </a:t>
            </a:r>
            <a:r>
              <a:rPr lang="en-US" sz="1800" dirty="0" err="1" smtClean="0">
                <a:latin typeface="Comic Sans MS" pitchFamily="66" charset="0"/>
              </a:rPr>
              <a:t>p.v.b.kumAR</a:t>
            </a:r>
            <a:r>
              <a:rPr lang="en-US" sz="1800" dirty="0" smtClean="0">
                <a:latin typeface="Comic Sans MS" pitchFamily="66" charset="0"/>
              </a:rPr>
              <a:t/>
            </a:r>
            <a:br>
              <a:rPr lang="en-US" sz="1800" dirty="0" smtClean="0">
                <a:latin typeface="Comic Sans MS" pitchFamily="66" charset="0"/>
              </a:rPr>
            </a:br>
            <a:r>
              <a:rPr lang="en-US" sz="1800" dirty="0" smtClean="0">
                <a:latin typeface="Comic Sans MS" pitchFamily="66" charset="0"/>
              </a:rPr>
              <a:t/>
            </a:r>
            <a:br>
              <a:rPr lang="en-US" sz="1800" dirty="0" smtClean="0">
                <a:latin typeface="Comic Sans MS" pitchFamily="66" charset="0"/>
              </a:rPr>
            </a:br>
            <a:r>
              <a:rPr lang="en-US" sz="1800" dirty="0" smtClean="0">
                <a:latin typeface="Comic Sans MS" pitchFamily="66" charset="0"/>
              </a:rPr>
              <a:t>CH.NAGA SUPRIYA </a:t>
            </a:r>
            <a:br>
              <a:rPr lang="en-US" sz="1800" dirty="0" smtClean="0">
                <a:latin typeface="Comic Sans MS" pitchFamily="66" charset="0"/>
              </a:rPr>
            </a:br>
            <a:r>
              <a:rPr lang="en-US" dirty="0" smtClean="0">
                <a:latin typeface="Comic Sans MS" pitchFamily="66" charset="0"/>
              </a:rPr>
              <a:t/>
            </a:r>
            <a:br>
              <a:rPr lang="en-US" dirty="0" smtClean="0">
                <a:latin typeface="Comic Sans MS" pitchFamily="66" charset="0"/>
              </a:rPr>
            </a:br>
            <a:r>
              <a:rPr lang="en-US" dirty="0" smtClean="0">
                <a:latin typeface="Comic Sans MS" pitchFamily="66" charset="0"/>
              </a:rPr>
              <a:t>                              </a:t>
            </a:r>
            <a:endParaRPr lang="en-US" dirty="0">
              <a:latin typeface="Comic Sans MS" pitchFamily="66" charset="0"/>
            </a:endParaRPr>
          </a:p>
        </p:txBody>
      </p:sp>
      <p:pic>
        <p:nvPicPr>
          <p:cNvPr id="4" name="Picture 3" descr="IOT1.jpg"/>
          <p:cNvPicPr>
            <a:picLocks noChangeAspect="1"/>
          </p:cNvPicPr>
          <p:nvPr/>
        </p:nvPicPr>
        <p:blipFill>
          <a:blip r:embed="rId3"/>
          <a:stretch>
            <a:fillRect/>
          </a:stretch>
        </p:blipFill>
        <p:spPr>
          <a:xfrm>
            <a:off x="685799" y="3581400"/>
            <a:ext cx="5510981" cy="2895600"/>
          </a:xfrm>
          <a:prstGeom prst="rect">
            <a:avLst/>
          </a:prstGeom>
        </p:spPr>
      </p:pic>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914400" y="512064"/>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descr="Nodemcu_amica_bot_02.png"/>
          <p:cNvPicPr>
            <a:picLocks noGrp="1" noChangeAspect="1"/>
          </p:cNvPicPr>
          <p:nvPr>
            <p:ph idx="1"/>
          </p:nvPr>
        </p:nvPicPr>
        <p:blipFill>
          <a:blip r:embed="rId6"/>
          <a:stretch>
            <a:fillRect/>
          </a:stretch>
        </p:blipFill>
        <p:spPr>
          <a:xfrm>
            <a:off x="990600" y="1600200"/>
            <a:ext cx="7143750" cy="4572000"/>
          </a:xfrm>
        </p:spPr>
      </p:pic>
    </p:spTree>
  </p:cSld>
  <p:clrMapOvr>
    <a:masterClrMapping/>
  </p:clrMapOvr>
  <p:transition>
    <p:strips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914400" y="512064"/>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p:txBody>
          <a:bodyPr>
            <a:normAutofit fontScale="92500" lnSpcReduction="20000"/>
          </a:bodyPr>
          <a:lstStyle/>
          <a:p>
            <a:pPr>
              <a:buFont typeface="Wingdings" pitchFamily="2" charset="2"/>
              <a:buChar char="Ø"/>
            </a:pPr>
            <a:r>
              <a:rPr lang="en-US" dirty="0" smtClean="0"/>
              <a:t>The ESP8266 </a:t>
            </a:r>
            <a:r>
              <a:rPr lang="en-US" dirty="0" smtClean="0"/>
              <a:t>Wi-Fi </a:t>
            </a:r>
            <a:r>
              <a:rPr lang="en-US" dirty="0" smtClean="0"/>
              <a:t>Module is a self contained SOC with integrated TCP/IP protocol stack that can give any microcontroller access to your </a:t>
            </a:r>
            <a:r>
              <a:rPr lang="en-US" dirty="0" err="1" smtClean="0"/>
              <a:t>WiFi</a:t>
            </a:r>
            <a:r>
              <a:rPr lang="en-US" dirty="0" smtClean="0"/>
              <a:t> network. </a:t>
            </a:r>
          </a:p>
          <a:p>
            <a:pPr>
              <a:buFont typeface="Wingdings" pitchFamily="2" charset="2"/>
              <a:buChar char="Ø"/>
            </a:pPr>
            <a:r>
              <a:rPr lang="en-US" dirty="0" smtClean="0"/>
              <a:t>The ESP8266 is capable of either hosting an application or offloading all Wi-Fi networking functions from another application processor.</a:t>
            </a:r>
          </a:p>
          <a:p>
            <a:pPr>
              <a:buFont typeface="Wingdings" pitchFamily="2" charset="2"/>
              <a:buChar char="Ø"/>
            </a:pPr>
            <a:r>
              <a:rPr lang="en-US" dirty="0" smtClean="0"/>
              <a:t> Each ESP8266 module comes pre-programmed with an AT command set firmware.</a:t>
            </a:r>
          </a:p>
          <a:p>
            <a:pPr>
              <a:buFont typeface="Wingdings" pitchFamily="2" charset="2"/>
              <a:buChar char="Ø"/>
            </a:pPr>
            <a:r>
              <a:rPr lang="en-US" dirty="0" smtClean="0"/>
              <a:t> The ESP8266 module is an extremely cost effective board with a huge, and ever growing, community.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512064"/>
          <a:ext cx="77724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6" descr="Untitled.jpg"/>
          <p:cNvPicPr>
            <a:picLocks noGrp="1" noChangeAspect="1"/>
          </p:cNvPicPr>
          <p:nvPr>
            <p:ph idx="1"/>
          </p:nvPr>
        </p:nvPicPr>
        <p:blipFill>
          <a:blip r:embed="rId7"/>
          <a:stretch>
            <a:fillRect/>
          </a:stretch>
        </p:blipFill>
        <p:spPr>
          <a:xfrm>
            <a:off x="914400" y="2445103"/>
            <a:ext cx="7772400" cy="3250494"/>
          </a:xfrm>
        </p:spPr>
      </p:pic>
    </p:spTree>
  </p:cSld>
  <p:clrMapOvr>
    <a:masterClrMapping/>
  </p:clrMapOvr>
  <p:transition>
    <p:checke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512064"/>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p:txBody>
          <a:bodyPr>
            <a:normAutofit fontScale="62500" lnSpcReduction="20000"/>
          </a:bodyPr>
          <a:lstStyle/>
          <a:p>
            <a:r>
              <a:rPr lang="en-US" dirty="0" smtClean="0"/>
              <a:t>The implementation of this model consists of different sensor   devices and other modules, their functionalities are discussed above.</a:t>
            </a:r>
          </a:p>
          <a:p>
            <a:endParaRPr lang="en-US" dirty="0" smtClean="0"/>
          </a:p>
          <a:p>
            <a:r>
              <a:rPr lang="en-US" dirty="0" smtClean="0"/>
              <a:t> In this implementation model we use  Wi-Fi module.  And</a:t>
            </a:r>
          </a:p>
          <a:p>
            <a:pPr>
              <a:buNone/>
            </a:pPr>
            <a:r>
              <a:rPr lang="en-US" dirty="0" smtClean="0"/>
              <a:t>      Wi-Fi module connects the embedded device to internet. </a:t>
            </a:r>
          </a:p>
          <a:p>
            <a:pPr>
              <a:buNone/>
            </a:pPr>
            <a:endParaRPr lang="en-US" dirty="0" smtClean="0"/>
          </a:p>
          <a:p>
            <a:r>
              <a:rPr lang="en-US" dirty="0" smtClean="0"/>
              <a:t>Sensors are connected to node </a:t>
            </a:r>
            <a:r>
              <a:rPr lang="en-US" dirty="0" err="1" smtClean="0"/>
              <a:t>mcu</a:t>
            </a:r>
            <a:r>
              <a:rPr lang="en-US" dirty="0" smtClean="0"/>
              <a:t> for monitoring, it will convert the corresponding sensor reading to its digital value and from that value the corresponding environmental parameter will be evaluated.</a:t>
            </a:r>
          </a:p>
          <a:p>
            <a:endParaRPr lang="en-US" dirty="0" smtClean="0"/>
          </a:p>
          <a:p>
            <a:r>
              <a:rPr lang="en-US" dirty="0" smtClean="0"/>
              <a:t>After sensing the data from different sensor devices, which are placed in particular area of interest. </a:t>
            </a:r>
          </a:p>
          <a:p>
            <a:endParaRPr lang="en-US" dirty="0" smtClean="0"/>
          </a:p>
          <a:p>
            <a:r>
              <a:rPr lang="en-US" dirty="0" smtClean="0"/>
              <a:t>The sensed data will be automatically sent to the web server, when </a:t>
            </a:r>
            <a:r>
              <a:rPr lang="en-US" dirty="0" smtClean="0"/>
              <a:t>a proper </a:t>
            </a:r>
            <a:r>
              <a:rPr lang="en-US" dirty="0" smtClean="0"/>
              <a:t>connection is established with sever device.</a:t>
            </a:r>
            <a:endParaRPr lang="en-US" dirty="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smtClean="0"/>
              <a:t>Monitoring  of  Turbidity, PH &amp; Temperature of  Water  makes  use of  water  detection  sensor  with unique advantage .</a:t>
            </a:r>
          </a:p>
          <a:p>
            <a:pPr>
              <a:buNone/>
            </a:pPr>
            <a:r>
              <a:rPr lang="en-US" dirty="0" smtClean="0"/>
              <a:t> </a:t>
            </a:r>
          </a:p>
          <a:p>
            <a:r>
              <a:rPr lang="en-US" dirty="0" smtClean="0"/>
              <a:t>The system can monitor water quality automatically, and it is low in cost and does not require people on duty.</a:t>
            </a:r>
          </a:p>
          <a:p>
            <a:endParaRPr lang="en-US" dirty="0" smtClean="0"/>
          </a:p>
          <a:p>
            <a:r>
              <a:rPr lang="en-US" dirty="0" smtClean="0"/>
              <a:t> So the water quality testing is likely to be more economical, convenient and fast. </a:t>
            </a:r>
          </a:p>
          <a:p>
            <a:endParaRPr lang="en-US" dirty="0" smtClean="0"/>
          </a:p>
          <a:p>
            <a:r>
              <a:rPr lang="en-US" dirty="0" smtClean="0"/>
              <a:t>The system has good flexibility. </a:t>
            </a:r>
          </a:p>
          <a:p>
            <a:endParaRPr lang="en-US" dirty="0" smtClean="0"/>
          </a:p>
          <a:p>
            <a:r>
              <a:rPr lang="en-US" dirty="0" smtClean="0"/>
              <a:t>Only by replacing the corresponding sensors and changing the relevant software programs, this system can  be used to monitor other water quality parameters. </a:t>
            </a:r>
          </a:p>
          <a:p>
            <a:endParaRPr lang="en-US" dirty="0" smtClean="0"/>
          </a:p>
          <a:p>
            <a:r>
              <a:rPr lang="en-US" dirty="0" smtClean="0"/>
              <a:t>The operation is simple.</a:t>
            </a:r>
            <a:endParaRPr lang="en-US" dirty="0"/>
          </a:p>
        </p:txBody>
      </p:sp>
      <p:graphicFrame>
        <p:nvGraphicFramePr>
          <p:cNvPr id="6" name="Diagram 5"/>
          <p:cNvGraphicFramePr/>
          <p:nvPr/>
        </p:nvGraphicFramePr>
        <p:xfrm>
          <a:off x="1219200" y="304800"/>
          <a:ext cx="4461478"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comb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2286000"/>
            <a:ext cx="6378927" cy="1015663"/>
          </a:xfrm>
          <a:prstGeom prst="rect">
            <a:avLst/>
          </a:prstGeom>
          <a:noFill/>
        </p:spPr>
        <p:txBody>
          <a:bodyPr wrap="none" lIns="91440" tIns="45720" rIns="91440" bIns="45720">
            <a:spAutoFit/>
          </a:bodyPr>
          <a:lstStyle/>
          <a:p>
            <a:pPr algn="ctr"/>
            <a:r>
              <a:rPr lang="en-US" sz="6000" b="1" i="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rPr>
              <a:t>THANK  YOU…</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Water pollution is one of the biggest fears for the green globalization.</a:t>
            </a:r>
          </a:p>
          <a:p>
            <a:r>
              <a:rPr lang="en-US" dirty="0" smtClean="0"/>
              <a:t> In order to ensure the safe supply of the drinking water the quality needs to be monitor in real time.</a:t>
            </a:r>
          </a:p>
          <a:p>
            <a:r>
              <a:rPr lang="en-US" dirty="0" smtClean="0"/>
              <a:t> In this project we present a design and development of a low cost system for real time monitoring of the water quality in IOT.</a:t>
            </a:r>
            <a:endParaRPr lang="en-US" dirty="0"/>
          </a:p>
        </p:txBody>
      </p:sp>
      <p:sp>
        <p:nvSpPr>
          <p:cNvPr id="10" name="Rectangle 9"/>
          <p:cNvSpPr/>
          <p:nvPr/>
        </p:nvSpPr>
        <p:spPr>
          <a:xfrm>
            <a:off x="457200" y="609600"/>
            <a:ext cx="6477000" cy="769441"/>
          </a:xfrm>
          <a:prstGeom prst="rect">
            <a:avLst/>
          </a:prstGeom>
          <a:noFill/>
        </p:spPr>
        <p:txBody>
          <a:bodyPr wrap="square" lIns="91440" tIns="45720" rIns="91440" bIns="45720">
            <a:spAutoFit/>
          </a:bodyPr>
          <a:lstStyle/>
          <a:p>
            <a:pPr algn="ctr"/>
            <a:r>
              <a:rPr lang="en-US"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cs typeface="Aharoni" pitchFamily="2" charset="-79"/>
              </a:rPr>
              <a:t>INTRODUCTION</a:t>
            </a:r>
            <a:endPar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endParaRPr>
          </a:p>
        </p:txBody>
      </p:sp>
    </p:spTree>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029200"/>
          </a:xfrm>
        </p:spPr>
        <p:txBody>
          <a:bodyPr>
            <a:normAutofit lnSpcReduction="10000"/>
          </a:bodyPr>
          <a:lstStyle/>
          <a:p>
            <a:r>
              <a:rPr lang="en-US" dirty="0" smtClean="0">
                <a:latin typeface="Aharoni" pitchFamily="2" charset="-79"/>
                <a:cs typeface="Aharoni" pitchFamily="2" charset="-79"/>
              </a:rPr>
              <a:t>The system consist of several sensors  used to measure physical and chemical parameters of the water. </a:t>
            </a:r>
          </a:p>
          <a:p>
            <a:r>
              <a:rPr lang="en-US" dirty="0" smtClean="0">
                <a:latin typeface="Aharoni" pitchFamily="2" charset="-79"/>
                <a:cs typeface="Aharoni" pitchFamily="2" charset="-79"/>
              </a:rPr>
              <a:t>The parameters such as temperature, PH, turbidity, flow sensor of the water can be measured. </a:t>
            </a:r>
          </a:p>
          <a:p>
            <a:r>
              <a:rPr lang="en-US" dirty="0" smtClean="0">
                <a:latin typeface="Aharoni" pitchFamily="2" charset="-79"/>
                <a:cs typeface="Aharoni" pitchFamily="2" charset="-79"/>
              </a:rPr>
              <a:t>The measured values from the sensors can be processed by the core controller. </a:t>
            </a:r>
          </a:p>
          <a:p>
            <a:r>
              <a:rPr lang="en-US" dirty="0" smtClean="0">
                <a:latin typeface="Aharoni" pitchFamily="2" charset="-79"/>
                <a:cs typeface="Aharoni" pitchFamily="2" charset="-79"/>
              </a:rPr>
              <a:t>The </a:t>
            </a:r>
            <a:r>
              <a:rPr lang="en-US" dirty="0" err="1" smtClean="0">
                <a:latin typeface="Aharoni" pitchFamily="2" charset="-79"/>
                <a:cs typeface="Aharoni" pitchFamily="2" charset="-79"/>
              </a:rPr>
              <a:t>Arduino</a:t>
            </a:r>
            <a:r>
              <a:rPr lang="en-US" dirty="0" smtClean="0">
                <a:latin typeface="Aharoni" pitchFamily="2" charset="-79"/>
                <a:cs typeface="Aharoni" pitchFamily="2" charset="-79"/>
              </a:rPr>
              <a:t> model can be used as a core controller. Finally, the sensor data can be viewed on internet using WI-FI system.</a:t>
            </a:r>
            <a:endParaRPr lang="en-US" dirty="0">
              <a:latin typeface="Aharoni" pitchFamily="2" charset="-79"/>
              <a:cs typeface="Aharoni" pitchFamily="2" charset="-79"/>
            </a:endParaRPr>
          </a:p>
        </p:txBody>
      </p:sp>
    </p:spTree>
  </p:cSld>
  <p:clrMapOvr>
    <a:masterClrMapping/>
  </p:clrMapOvr>
  <p:transition>
    <p:split orient="ver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latin typeface="Algerian" pitchFamily="82" charset="0"/>
              </a:rPr>
              <a:t>EQUIPMENT USED</a:t>
            </a:r>
            <a:endParaRPr lang="en-US" dirty="0">
              <a:latin typeface="Algerian" pitchFamily="82" charset="0"/>
            </a:endParaRPr>
          </a:p>
        </p:txBody>
      </p:sp>
      <p:sp>
        <p:nvSpPr>
          <p:cNvPr id="2" name="Content Placeholder 1"/>
          <p:cNvSpPr>
            <a:spLocks noGrp="1"/>
          </p:cNvSpPr>
          <p:nvPr>
            <p:ph idx="1"/>
          </p:nvPr>
        </p:nvSpPr>
        <p:spPr/>
        <p:txBody>
          <a:bodyPr>
            <a:normAutofit/>
          </a:bodyPr>
          <a:lstStyle/>
          <a:p>
            <a:pPr>
              <a:buFont typeface="Wingdings" pitchFamily="2" charset="2"/>
              <a:buChar char="Ø"/>
            </a:pPr>
            <a:r>
              <a:rPr lang="en-US" sz="3600" dirty="0" smtClean="0">
                <a:latin typeface="Comic Sans MS" pitchFamily="66" charset="0"/>
              </a:rPr>
              <a:t>SENSORS USED:</a:t>
            </a:r>
          </a:p>
          <a:p>
            <a:pPr>
              <a:buFont typeface="Wingdings" pitchFamily="2" charset="2"/>
              <a:buChar char="Ø"/>
            </a:pPr>
            <a:r>
              <a:rPr lang="en-US" sz="3600" dirty="0" smtClean="0">
                <a:latin typeface="Comic Sans MS" pitchFamily="66" charset="0"/>
              </a:rPr>
              <a:t>pH sensor</a:t>
            </a:r>
          </a:p>
          <a:p>
            <a:pPr>
              <a:buFont typeface="Wingdings" pitchFamily="2" charset="2"/>
              <a:buChar char="Ø"/>
            </a:pPr>
            <a:r>
              <a:rPr lang="en-US" sz="3600" dirty="0" smtClean="0">
                <a:latin typeface="Comic Sans MS" pitchFamily="66" charset="0"/>
              </a:rPr>
              <a:t>Turbidity sensor</a:t>
            </a:r>
          </a:p>
          <a:p>
            <a:pPr>
              <a:buFont typeface="Wingdings" pitchFamily="2" charset="2"/>
              <a:buChar char="Ø"/>
            </a:pPr>
            <a:endParaRPr lang="en-US" sz="3600" dirty="0" smtClean="0">
              <a:latin typeface="Comic Sans MS" pitchFamily="66" charset="0"/>
            </a:endParaRPr>
          </a:p>
          <a:p>
            <a:pPr>
              <a:buFont typeface="Wingdings" pitchFamily="2" charset="2"/>
              <a:buChar char="Ø"/>
            </a:pPr>
            <a:r>
              <a:rPr lang="en-US" sz="3600" dirty="0" smtClean="0">
                <a:latin typeface="Comic Sans MS" pitchFamily="66" charset="0"/>
              </a:rPr>
              <a:t>DEVICES:</a:t>
            </a:r>
          </a:p>
          <a:p>
            <a:pPr>
              <a:buFont typeface="Wingdings" pitchFamily="2" charset="2"/>
              <a:buChar char="Ø"/>
            </a:pPr>
            <a:r>
              <a:rPr lang="en-US" sz="3600" dirty="0" err="1" smtClean="0">
                <a:latin typeface="Comic Sans MS" pitchFamily="66" charset="0"/>
              </a:rPr>
              <a:t>NodeMCU</a:t>
            </a:r>
            <a:endParaRPr lang="en-US" sz="3600" dirty="0">
              <a:latin typeface="Comic Sans MS" pitchFamily="66" charset="0"/>
            </a:endParaRP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rgbClr val="FF0000"/>
          </a:solidFill>
        </p:spPr>
        <p:txBody>
          <a:bodyPr/>
          <a:lstStyle/>
          <a:p>
            <a:r>
              <a:rPr sz="4400" smtClean="0"/>
              <a:t>pH Sensor</a:t>
            </a: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r>
              <a:rPr lang="en-US" sz="4400" dirty="0" smtClean="0"/>
              <a:t/>
            </a:r>
            <a:br>
              <a:rPr lang="en-US" sz="4400" dirty="0" smtClean="0"/>
            </a:br>
            <a:endParaRPr lang="en-US" sz="4400" dirty="0"/>
          </a:p>
        </p:txBody>
      </p:sp>
      <p:pic>
        <p:nvPicPr>
          <p:cNvPr id="4" name="Content Placeholder 3" descr="IMG_20190523_160151 (1).jpg"/>
          <p:cNvPicPr>
            <a:picLocks noGrp="1" noChangeAspect="1"/>
          </p:cNvPicPr>
          <p:nvPr>
            <p:ph idx="1"/>
          </p:nvPr>
        </p:nvPicPr>
        <p:blipFill>
          <a:blip r:embed="rId2"/>
          <a:stretch>
            <a:fillRect/>
          </a:stretch>
        </p:blipFill>
        <p:spPr>
          <a:xfrm>
            <a:off x="4953000" y="1828800"/>
            <a:ext cx="3688080" cy="3688080"/>
          </a:xfrm>
        </p:spPr>
      </p:pic>
      <p:pic>
        <p:nvPicPr>
          <p:cNvPr id="1027" name="Picture 3" descr="C:\Users\DELL\Pictures\phpic.PNG"/>
          <p:cNvPicPr>
            <a:picLocks noChangeAspect="1" noChangeArrowheads="1"/>
          </p:cNvPicPr>
          <p:nvPr/>
        </p:nvPicPr>
        <p:blipFill>
          <a:blip r:embed="rId3"/>
          <a:srcRect/>
          <a:stretch>
            <a:fillRect/>
          </a:stretch>
        </p:blipFill>
        <p:spPr bwMode="auto">
          <a:xfrm>
            <a:off x="914400" y="1828800"/>
            <a:ext cx="3815022" cy="3657600"/>
          </a:xfrm>
          <a:prstGeom prst="rect">
            <a:avLst/>
          </a:prstGeom>
          <a:noFill/>
        </p:spPr>
      </p:pic>
    </p:spTree>
  </p:cSld>
  <p:clrMapOvr>
    <a:masterClrMapping/>
  </p:clrMapOvr>
  <p:transition>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914400" y="512064"/>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p:txBody>
          <a:bodyPr>
            <a:normAutofit fontScale="92500" lnSpcReduction="10000"/>
          </a:bodyPr>
          <a:lstStyle/>
          <a:p>
            <a:pPr>
              <a:buFont typeface="Wingdings" pitchFamily="2" charset="2"/>
              <a:buChar char="Ø"/>
            </a:pPr>
            <a:r>
              <a:rPr lang="en-US" dirty="0" smtClean="0"/>
              <a:t> The pH of a solution is the measure of the acidity or alkalinity of that solution. </a:t>
            </a:r>
          </a:p>
          <a:p>
            <a:pPr>
              <a:buFont typeface="Wingdings" pitchFamily="2" charset="2"/>
              <a:buChar char="Ø"/>
            </a:pPr>
            <a:r>
              <a:rPr lang="en-US" dirty="0" smtClean="0"/>
              <a:t>The pH scale is a logarithmic scale whose range is from 0-14 with a neutral point being 7.</a:t>
            </a:r>
          </a:p>
          <a:p>
            <a:pPr>
              <a:buFont typeface="Wingdings" pitchFamily="2" charset="2"/>
              <a:buChar char="Ø"/>
            </a:pPr>
            <a:r>
              <a:rPr lang="en-US" dirty="0" smtClean="0"/>
              <a:t> Values above 7 indicate a basic or alkaline solution and values below 7 would indicate an acidic solution. </a:t>
            </a:r>
          </a:p>
          <a:p>
            <a:pPr>
              <a:buFont typeface="Wingdings" pitchFamily="2" charset="2"/>
              <a:buChar char="Ø"/>
            </a:pPr>
            <a:r>
              <a:rPr lang="en-US" dirty="0" smtClean="0"/>
              <a:t>It operates on 5V power supply and it is easy </a:t>
            </a:r>
            <a:r>
              <a:rPr lang="en-US" dirty="0" smtClean="0"/>
              <a:t>to </a:t>
            </a:r>
            <a:r>
              <a:rPr lang="en-US" dirty="0" smtClean="0"/>
              <a:t>interface with </a:t>
            </a:r>
            <a:r>
              <a:rPr lang="en-US" dirty="0" err="1" smtClean="0"/>
              <a:t>arduino</a:t>
            </a:r>
            <a:r>
              <a:rPr lang="en-US" dirty="0" smtClean="0"/>
              <a:t>.</a:t>
            </a:r>
          </a:p>
          <a:p>
            <a:pPr>
              <a:buFont typeface="Wingdings" pitchFamily="2" charset="2"/>
              <a:buChar char="Ø"/>
            </a:pPr>
            <a:r>
              <a:rPr lang="en-US" dirty="0" smtClean="0"/>
              <a:t> </a:t>
            </a:r>
            <a:r>
              <a:rPr lang="en-US" dirty="0" smtClean="0"/>
              <a:t>The </a:t>
            </a:r>
            <a:r>
              <a:rPr lang="en-US" dirty="0" smtClean="0"/>
              <a:t>normal </a:t>
            </a:r>
            <a:r>
              <a:rPr lang="en-US" dirty="0" smtClean="0"/>
              <a:t>pH range </a:t>
            </a:r>
            <a:r>
              <a:rPr lang="en-US" dirty="0" smtClean="0"/>
              <a:t>of </a:t>
            </a:r>
            <a:r>
              <a:rPr lang="en-US" dirty="0" smtClean="0"/>
              <a:t>water is </a:t>
            </a:r>
            <a:r>
              <a:rPr lang="en-US" dirty="0" smtClean="0"/>
              <a:t>6 to 8.5.</a:t>
            </a:r>
            <a:endParaRPr lang="en-US" dirty="0"/>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 </a:t>
            </a:r>
            <a:r>
              <a:rPr lang="en-US" dirty="0" smtClean="0"/>
              <a:t>Sensor APPLICATIONS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Common Applications:</a:t>
            </a:r>
          </a:p>
          <a:p>
            <a:r>
              <a:rPr lang="en-US" dirty="0" smtClean="0">
                <a:hlinkClick r:id="rId3"/>
              </a:rPr>
              <a:t>pH neutralization of effluent</a:t>
            </a:r>
            <a:r>
              <a:rPr lang="en-US" dirty="0" smtClean="0"/>
              <a:t> in industrial manufacturing environments</a:t>
            </a:r>
          </a:p>
          <a:p>
            <a:r>
              <a:rPr lang="en-US" dirty="0" smtClean="0">
                <a:hlinkClick r:id="rId4"/>
              </a:rPr>
              <a:t>Cooling tower</a:t>
            </a:r>
            <a:r>
              <a:rPr lang="en-US" dirty="0" smtClean="0"/>
              <a:t> and </a:t>
            </a:r>
            <a:r>
              <a:rPr lang="en-US" dirty="0" smtClean="0">
                <a:hlinkClick r:id="rId5"/>
              </a:rPr>
              <a:t>boiler</a:t>
            </a:r>
            <a:r>
              <a:rPr lang="en-US" dirty="0" smtClean="0"/>
              <a:t> control</a:t>
            </a:r>
          </a:p>
          <a:p>
            <a:r>
              <a:rPr lang="en-US" dirty="0" smtClean="0"/>
              <a:t>Environmental monitoring</a:t>
            </a:r>
          </a:p>
          <a:p>
            <a:r>
              <a:rPr lang="en-US" dirty="0" smtClean="0"/>
              <a:t>Odor scrubbers</a:t>
            </a:r>
          </a:p>
          <a:p>
            <a:r>
              <a:rPr lang="en-US" dirty="0" smtClean="0">
                <a:hlinkClick r:id="rId6"/>
              </a:rPr>
              <a:t>Food</a:t>
            </a:r>
            <a:r>
              <a:rPr lang="en-US" dirty="0" smtClean="0"/>
              <a:t> and </a:t>
            </a:r>
            <a:r>
              <a:rPr lang="en-US" dirty="0" smtClean="0">
                <a:hlinkClick r:id="rId7"/>
              </a:rPr>
              <a:t>beverage</a:t>
            </a:r>
            <a:r>
              <a:rPr lang="en-US" dirty="0" smtClean="0"/>
              <a:t> quality control and safety</a:t>
            </a:r>
          </a:p>
          <a:p>
            <a:r>
              <a:rPr lang="en-US" dirty="0" smtClean="0"/>
              <a:t>Upstream protection of filtration membranes</a:t>
            </a:r>
          </a:p>
          <a:p>
            <a:r>
              <a:rPr lang="en-US" dirty="0" smtClean="0">
                <a:hlinkClick r:id="rId8"/>
              </a:rPr>
              <a:t>Water pre-treatment</a:t>
            </a:r>
            <a:r>
              <a:rPr lang="en-US" dirty="0" smtClean="0"/>
              <a:t> for manufacturing processes</a:t>
            </a:r>
          </a:p>
          <a:p>
            <a:r>
              <a:rPr lang="en-US" dirty="0" smtClean="0">
                <a:hlinkClick r:id="rId9"/>
              </a:rPr>
              <a:t>Swimming pool control</a:t>
            </a:r>
            <a:endParaRPr lang="en-US" dirty="0" smtClean="0"/>
          </a:p>
          <a:p>
            <a:r>
              <a:rPr lang="en-US" dirty="0" smtClean="0">
                <a:hlinkClick r:id="rId10"/>
              </a:rPr>
              <a:t>Pulp and paper</a:t>
            </a:r>
            <a:r>
              <a:rPr lang="en-US" dirty="0" smtClean="0"/>
              <a:t> manufacturing</a:t>
            </a:r>
          </a:p>
          <a:p>
            <a:r>
              <a:rPr lang="en-US" dirty="0" smtClean="0"/>
              <a:t>Pharmaceutical research &amp; development and manufacturing</a:t>
            </a:r>
          </a:p>
          <a:p>
            <a:r>
              <a:rPr lang="en-US" dirty="0" smtClean="0"/>
              <a:t>Blood-gas analysis in medical </a:t>
            </a:r>
            <a:r>
              <a:rPr lang="en-US" dirty="0" smtClean="0"/>
              <a:t>devices</a:t>
            </a: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rgbClr val="FF0000"/>
          </a:solidFill>
        </p:spPr>
        <p:txBody>
          <a:bodyPr/>
          <a:lstStyle/>
          <a:p>
            <a:r>
              <a:rPr sz="4400" smtClean="0"/>
              <a:t>Turbidity </a:t>
            </a:r>
            <a:r>
              <a:rPr sz="4400" smtClean="0"/>
              <a:t>Sensor</a:t>
            </a:r>
            <a:r>
              <a:rPr lang="en-US" dirty="0" smtClean="0"/>
              <a:t/>
            </a:r>
            <a:br>
              <a:rPr lang="en-US" dirty="0" smtClean="0"/>
            </a:br>
            <a:r>
              <a:rPr lang="en-US" dirty="0" smtClean="0"/>
              <a:t/>
            </a:r>
            <a:br>
              <a:rPr lang="en-US" dirty="0" smtClean="0"/>
            </a:br>
            <a:r>
              <a:rPr lang="en-US" dirty="0" smtClean="0"/>
              <a:t/>
            </a:r>
            <a:br>
              <a:rPr lang="en-US" dirty="0" smtClean="0"/>
            </a:br>
            <a:r>
              <a:rPr lang="en-US" sz="2000" dirty="0" smtClean="0"/>
              <a:t>The </a:t>
            </a:r>
            <a:r>
              <a:rPr lang="en-US" sz="2000" dirty="0" err="1" smtClean="0"/>
              <a:t>arduino</a:t>
            </a:r>
            <a:r>
              <a:rPr lang="en-US" sz="2000" dirty="0" smtClean="0"/>
              <a:t> turbidity </a:t>
            </a:r>
            <a:r>
              <a:rPr lang="en-US" sz="2000" dirty="0" smtClean="0"/>
              <a:t>sensor</a:t>
            </a:r>
            <a:br>
              <a:rPr lang="en-US" sz="2000" dirty="0" smtClean="0"/>
            </a:br>
            <a:r>
              <a:rPr lang="en-US" sz="2000" dirty="0" smtClean="0"/>
              <a:t>detects </a:t>
            </a:r>
            <a:r>
              <a:rPr lang="en-US" sz="2000" dirty="0" smtClean="0"/>
              <a:t>water </a:t>
            </a:r>
            <a:r>
              <a:rPr lang="en-US" sz="2000" dirty="0" smtClean="0"/>
              <a:t>quality </a:t>
            </a:r>
            <a:r>
              <a:rPr lang="en-US" sz="2000" dirty="0" smtClean="0"/>
              <a:t>by </a:t>
            </a:r>
            <a:r>
              <a:rPr lang="en-US" sz="2000" dirty="0" smtClean="0"/>
              <a:t/>
            </a:r>
            <a:br>
              <a:rPr lang="en-US" sz="2000" dirty="0" smtClean="0"/>
            </a:br>
            <a:r>
              <a:rPr lang="en-US" sz="2000" dirty="0" smtClean="0"/>
              <a:t>measuring </a:t>
            </a:r>
            <a:r>
              <a:rPr lang="en-US" sz="2000" dirty="0" smtClean="0"/>
              <a:t>level of </a:t>
            </a:r>
            <a:r>
              <a:rPr lang="en-US" sz="2000" dirty="0" smtClean="0">
                <a:hlinkClick r:id="rId2"/>
              </a:rPr>
              <a:t>turbidity</a:t>
            </a:r>
            <a:r>
              <a:rPr lang="en-US" sz="2000" dirty="0" smtClean="0"/>
              <a:t>.</a:t>
            </a:r>
            <a:br>
              <a:rPr lang="en-US" sz="2000" dirty="0" smtClean="0"/>
            </a:br>
            <a:r>
              <a:rPr lang="en-US" sz="2000" dirty="0" smtClean="0"/>
              <a:t>It </a:t>
            </a:r>
            <a:r>
              <a:rPr lang="en-US" sz="2000" dirty="0" smtClean="0"/>
              <a:t>is able to detect </a:t>
            </a:r>
            <a:r>
              <a:rPr lang="en-US" sz="2000" dirty="0" smtClean="0"/>
              <a:t/>
            </a:r>
            <a:br>
              <a:rPr lang="en-US" sz="2000" dirty="0" smtClean="0"/>
            </a:br>
            <a:r>
              <a:rPr lang="en-US" sz="2000" dirty="0" smtClean="0"/>
              <a:t>suspended </a:t>
            </a:r>
            <a:r>
              <a:rPr lang="en-US" sz="2000" dirty="0" smtClean="0"/>
              <a:t>particles in </a:t>
            </a:r>
            <a:r>
              <a:rPr lang="en-US" sz="2000" dirty="0" smtClean="0"/>
              <a:t>water</a:t>
            </a:r>
            <a:br>
              <a:rPr lang="en-US" sz="2000" dirty="0" smtClean="0"/>
            </a:br>
            <a:r>
              <a:rPr lang="en-US" sz="2000" dirty="0" smtClean="0"/>
              <a:t>by </a:t>
            </a:r>
            <a:r>
              <a:rPr lang="en-US" sz="2000" dirty="0" smtClean="0"/>
              <a:t>measuring the light </a:t>
            </a:r>
            <a:r>
              <a:rPr lang="en-US" sz="2000" dirty="0" smtClean="0"/>
              <a:t/>
            </a:r>
            <a:br>
              <a:rPr lang="en-US" sz="2000" dirty="0" smtClean="0"/>
            </a:br>
            <a:r>
              <a:rPr lang="en-US" sz="2000" dirty="0" smtClean="0"/>
              <a:t>transmittance </a:t>
            </a:r>
            <a:r>
              <a:rPr lang="en-US" sz="2000" dirty="0" smtClean="0"/>
              <a:t>and scattering </a:t>
            </a:r>
            <a:r>
              <a:rPr lang="en-US" sz="2000" dirty="0" smtClean="0"/>
              <a:t>rate</a:t>
            </a:r>
            <a:br>
              <a:rPr lang="en-US" sz="2000" dirty="0" smtClean="0"/>
            </a:br>
            <a:r>
              <a:rPr lang="en-US" sz="2000" dirty="0" smtClean="0"/>
              <a:t>which </a:t>
            </a:r>
            <a:r>
              <a:rPr lang="en-US" sz="2000" dirty="0" smtClean="0"/>
              <a:t>changes with the </a:t>
            </a:r>
            <a:r>
              <a:rPr lang="en-US" sz="2000" dirty="0" smtClean="0"/>
              <a:t/>
            </a:r>
            <a:br>
              <a:rPr lang="en-US" sz="2000" dirty="0" smtClean="0"/>
            </a:br>
            <a:r>
              <a:rPr lang="en-US" sz="2000" dirty="0" smtClean="0"/>
              <a:t>amount </a:t>
            </a:r>
            <a:r>
              <a:rPr lang="en-US" sz="2000" dirty="0" smtClean="0"/>
              <a:t>of total suspended solids (TSS) in water.  </a:t>
            </a:r>
            <a:r>
              <a:rPr lang="en-US" sz="2000" dirty="0" smtClean="0"/>
              <a:t/>
            </a:r>
            <a:br>
              <a:rPr lang="en-US" sz="2000"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4" name="Content Placeholder 3" descr="IMG_20190523_160535.jpg"/>
          <p:cNvPicPr>
            <a:picLocks noGrp="1" noChangeAspect="1"/>
          </p:cNvPicPr>
          <p:nvPr>
            <p:ph idx="1"/>
          </p:nvPr>
        </p:nvPicPr>
        <p:blipFill>
          <a:blip r:embed="rId3"/>
          <a:stretch>
            <a:fillRect/>
          </a:stretch>
        </p:blipFill>
        <p:spPr>
          <a:xfrm>
            <a:off x="5257800" y="1143000"/>
            <a:ext cx="3505200" cy="35052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533400"/>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p:txBody>
          <a:bodyPr>
            <a:normAutofit fontScale="92500" lnSpcReduction="20000"/>
          </a:bodyPr>
          <a:lstStyle/>
          <a:p>
            <a:pPr>
              <a:buFont typeface="Wingdings" pitchFamily="2" charset="2"/>
              <a:buChar char="Ø"/>
            </a:pPr>
            <a:r>
              <a:rPr lang="en-US" dirty="0" smtClean="0"/>
              <a:t> Turbidity is a measure of the cloudiness of water.</a:t>
            </a:r>
          </a:p>
          <a:p>
            <a:pPr>
              <a:buFont typeface="Wingdings" pitchFamily="2" charset="2"/>
              <a:buChar char="Ø"/>
            </a:pPr>
            <a:r>
              <a:rPr lang="en-US" dirty="0" smtClean="0"/>
              <a:t> Turbidity has indicated the degree at which the water loses its transparency.</a:t>
            </a:r>
          </a:p>
          <a:p>
            <a:pPr>
              <a:buFont typeface="Wingdings" pitchFamily="2" charset="2"/>
              <a:buChar char="Ø"/>
            </a:pPr>
            <a:r>
              <a:rPr lang="en-US" dirty="0" smtClean="0"/>
              <a:t> It is considered as a good measure of the quality of water.</a:t>
            </a:r>
          </a:p>
          <a:p>
            <a:pPr>
              <a:buFont typeface="Wingdings" pitchFamily="2" charset="2"/>
              <a:buChar char="Ø"/>
            </a:pPr>
            <a:r>
              <a:rPr lang="en-US" dirty="0" smtClean="0"/>
              <a:t> Turbidity blocks out the light needed by submerged aquatic vegetation.</a:t>
            </a:r>
          </a:p>
          <a:p>
            <a:pPr>
              <a:buFont typeface="Wingdings" pitchFamily="2" charset="2"/>
              <a:buChar char="Ø"/>
            </a:pPr>
            <a:r>
              <a:rPr lang="en-US" dirty="0" smtClean="0"/>
              <a:t> It also can raise surface water temperatures above normal because suspended particles near the surface facilitate the absorption of heat from sunlight.</a:t>
            </a:r>
            <a:endParaRPr lang="en-US" dirty="0"/>
          </a:p>
        </p:txBody>
      </p:sp>
    </p:spTree>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329</TotalTime>
  <Words>634</Words>
  <Application>Microsoft Office PowerPoint</Application>
  <PresentationFormat>On-screen Show (4:3)</PresentationFormat>
  <Paragraphs>77</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IOT Based River Water Quality Monitoring System Using IBM Watson                               PRESented by…                                                                                                  p.v.b.ganesh                                                                                                   p.v.b.kumAR  CH.NAGA SUPRIYA                                 </vt:lpstr>
      <vt:lpstr>Slide 2</vt:lpstr>
      <vt:lpstr>Slide 3</vt:lpstr>
      <vt:lpstr>EQUIPMENT USED</vt:lpstr>
      <vt:lpstr>pH Sensor               </vt:lpstr>
      <vt:lpstr>Slide 6</vt:lpstr>
      <vt:lpstr>pH Sensor APPLICATIONS</vt:lpstr>
      <vt:lpstr>Turbidity Sensor   The arduino turbidity sensor detects water quality by  measuring level of turbidity. It is able to detect  suspended particles in water by measuring the light  transmittance and scattering rate which changes with the  amount of total suspended solids (TSS) in water.      </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River Water Quality Monitoring System Using IBM Watson</dc:title>
  <dc:creator>TARUN</dc:creator>
  <cp:lastModifiedBy>DELL</cp:lastModifiedBy>
  <cp:revision>31</cp:revision>
  <dcterms:created xsi:type="dcterms:W3CDTF">2019-05-23T09:46:30Z</dcterms:created>
  <dcterms:modified xsi:type="dcterms:W3CDTF">2019-05-24T09:22:44Z</dcterms:modified>
</cp:coreProperties>
</file>