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4" r:id="rId1"/>
  </p:sldMasterIdLst>
  <p:sldIdLst>
    <p:sldId id="256" r:id="rId2"/>
    <p:sldId id="257" r:id="rId3"/>
    <p:sldId id="260" r:id="rId4"/>
    <p:sldId id="265" r:id="rId5"/>
    <p:sldId id="259" r:id="rId6"/>
    <p:sldId id="258" r:id="rId7"/>
    <p:sldId id="266" r:id="rId8"/>
    <p:sldId id="261" r:id="rId9"/>
    <p:sldId id="263" r:id="rId10"/>
    <p:sldId id="267" r:id="rId11"/>
    <p:sldId id="268" r:id="rId12"/>
    <p:sldId id="269" r:id="rId13"/>
    <p:sldId id="270" r:id="rId14"/>
    <p:sldId id="26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evanth Malluri" initials="RM" lastIdx="1" clrIdx="0">
    <p:extLst>
      <p:ext uri="{19B8F6BF-5375-455C-9EA6-DF929625EA0E}">
        <p15:presenceInfo xmlns:p15="http://schemas.microsoft.com/office/powerpoint/2012/main" userId="80f221009d18606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5-23T15:52:27.862"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smtClean="0"/>
              <a:pPr/>
              <a:t>5/25/2019</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16267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78794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407854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683399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131038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76684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27515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50348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55440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t>5/25/2019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t>‹#›</a:t>
            </a:fld>
            <a:endParaRPr lang="en-US" dirty="0"/>
          </a:p>
        </p:txBody>
      </p:sp>
    </p:spTree>
    <p:extLst>
      <p:ext uri="{BB962C8B-B14F-4D97-AF65-F5344CB8AC3E}">
        <p14:creationId xmlns:p14="http://schemas.microsoft.com/office/powerpoint/2010/main" val="3317253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8695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5/25/2019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238611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95885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6929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56095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84946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68601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5/25/2019</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09145951"/>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 id="2147483741"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7.jp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399" y="992778"/>
            <a:ext cx="6241816" cy="1198154"/>
          </a:xfrm>
        </p:spPr>
        <p:txBody>
          <a:bodyPr/>
          <a:lstStyle/>
          <a:p>
            <a:r>
              <a:rPr lang="en-IN" sz="3200" b="1" dirty="0" smtClean="0"/>
              <a:t>Smart Connected Sign Boards For Improved Road Safety</a:t>
            </a:r>
            <a:endParaRPr lang="en-IN" sz="3200" b="1" dirty="0"/>
          </a:p>
        </p:txBody>
      </p:sp>
      <p:sp>
        <p:nvSpPr>
          <p:cNvPr id="6" name="Text Placeholder 5"/>
          <p:cNvSpPr>
            <a:spLocks noGrp="1"/>
          </p:cNvSpPr>
          <p:nvPr>
            <p:ph type="body" sz="half" idx="2"/>
          </p:nvPr>
        </p:nvSpPr>
        <p:spPr>
          <a:xfrm>
            <a:off x="6502281" y="3751819"/>
            <a:ext cx="4979969" cy="2622855"/>
          </a:xfrm>
        </p:spPr>
        <p:txBody>
          <a:bodyPr>
            <a:normAutofit/>
          </a:bodyPr>
          <a:lstStyle/>
          <a:p>
            <a:r>
              <a:rPr lang="en-IN" sz="2000" b="1" dirty="0" smtClean="0"/>
              <a:t> </a:t>
            </a:r>
            <a:r>
              <a:rPr lang="en-IN" sz="2000" b="1" dirty="0" smtClean="0"/>
              <a:t>By:</a:t>
            </a:r>
          </a:p>
          <a:p>
            <a:r>
              <a:rPr lang="en-IN" sz="2000" dirty="0" smtClean="0"/>
              <a:t>                        </a:t>
            </a:r>
            <a:r>
              <a:rPr lang="en-IN" sz="2000" dirty="0" smtClean="0"/>
              <a:t>           G</a:t>
            </a:r>
            <a:r>
              <a:rPr lang="en-IN" sz="2000" dirty="0" smtClean="0"/>
              <a:t>. </a:t>
            </a:r>
            <a:r>
              <a:rPr lang="en-IN" sz="2000" dirty="0" err="1" smtClean="0"/>
              <a:t>Hima</a:t>
            </a:r>
            <a:r>
              <a:rPr lang="en-IN" sz="2000" dirty="0" smtClean="0"/>
              <a:t> </a:t>
            </a:r>
            <a:r>
              <a:rPr lang="en-IN" sz="2000" dirty="0" err="1" smtClean="0"/>
              <a:t>Vamsi</a:t>
            </a:r>
            <a:endParaRPr lang="en-IN" sz="2000" dirty="0" smtClean="0"/>
          </a:p>
          <a:p>
            <a:r>
              <a:rPr lang="en-IN" sz="2000" dirty="0" smtClean="0"/>
              <a:t>                           </a:t>
            </a:r>
            <a:r>
              <a:rPr lang="en-IN" sz="2000" dirty="0" smtClean="0"/>
              <a:t> </a:t>
            </a:r>
            <a:r>
              <a:rPr lang="en-IN" sz="2000" dirty="0" smtClean="0"/>
              <a:t>T. </a:t>
            </a:r>
            <a:r>
              <a:rPr lang="en-IN" sz="2000" dirty="0" err="1" smtClean="0"/>
              <a:t>Likhitha</a:t>
            </a:r>
            <a:endParaRPr lang="en-IN" sz="2000" dirty="0" smtClean="0"/>
          </a:p>
          <a:p>
            <a:r>
              <a:rPr lang="en-IN" sz="2000" dirty="0" smtClean="0"/>
              <a:t>                            </a:t>
            </a:r>
            <a:r>
              <a:rPr lang="en-IN" sz="2000" dirty="0" smtClean="0"/>
              <a:t> </a:t>
            </a:r>
            <a:r>
              <a:rPr lang="en-IN" sz="2000" dirty="0" smtClean="0"/>
              <a:t>P. </a:t>
            </a:r>
            <a:r>
              <a:rPr lang="en-IN" sz="2000" dirty="0" err="1" smtClean="0"/>
              <a:t>Sharanya</a:t>
            </a:r>
            <a:endParaRPr lang="en-IN" sz="2000" dirty="0" smtClean="0"/>
          </a:p>
          <a:p>
            <a:r>
              <a:rPr lang="en-IN" sz="2000" dirty="0" smtClean="0"/>
              <a:t>                             </a:t>
            </a:r>
            <a:r>
              <a:rPr lang="en-IN" sz="2000" dirty="0" smtClean="0"/>
              <a:t>            </a:t>
            </a:r>
            <a:r>
              <a:rPr lang="en-IN" sz="2000" dirty="0" smtClean="0"/>
              <a:t>M. </a:t>
            </a:r>
            <a:r>
              <a:rPr lang="en-IN" sz="2000" dirty="0" smtClean="0"/>
              <a:t>Revanth Kumar</a:t>
            </a:r>
            <a:endParaRPr lang="en-IN"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0332" y="2458596"/>
            <a:ext cx="4171950" cy="3267075"/>
          </a:xfrm>
          <a:prstGeom prst="rect">
            <a:avLst/>
          </a:prstGeom>
        </p:spPr>
      </p:pic>
    </p:spTree>
    <p:extLst>
      <p:ext uri="{BB962C8B-B14F-4D97-AF65-F5344CB8AC3E}">
        <p14:creationId xmlns:p14="http://schemas.microsoft.com/office/powerpoint/2010/main" val="42506367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93811" y="1532225"/>
            <a:ext cx="3718455" cy="1371600"/>
          </a:xfrm>
        </p:spPr>
        <p:txBody>
          <a:bodyPr>
            <a:normAutofit/>
          </a:bodyPr>
          <a:lstStyle/>
          <a:p>
            <a:r>
              <a:rPr lang="en-IN" sz="4000" dirty="0" smtClean="0"/>
              <a:t>Web App</a:t>
            </a:r>
            <a:endParaRPr lang="en-IN" sz="4000"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18138" y="1388534"/>
            <a:ext cx="5894296" cy="4080935"/>
          </a:xfrm>
        </p:spPr>
      </p:pic>
      <p:sp>
        <p:nvSpPr>
          <p:cNvPr id="6" name="Text Placeholder 5"/>
          <p:cNvSpPr>
            <a:spLocks noGrp="1"/>
          </p:cNvSpPr>
          <p:nvPr>
            <p:ph type="body" sz="half" idx="2"/>
          </p:nvPr>
        </p:nvSpPr>
        <p:spPr>
          <a:xfrm>
            <a:off x="1293811" y="3031065"/>
            <a:ext cx="3718455" cy="2781906"/>
          </a:xfrm>
        </p:spPr>
        <p:txBody>
          <a:bodyPr>
            <a:normAutofit fontScale="62500" lnSpcReduction="20000"/>
          </a:bodyPr>
          <a:lstStyle/>
          <a:p>
            <a:pPr marL="285750" lvl="0" indent="-285750" algn="just">
              <a:buClr>
                <a:srgbClr val="83992A"/>
              </a:buClr>
              <a:buFont typeface="Arial"/>
              <a:buChar char="•"/>
            </a:pPr>
            <a:r>
              <a:rPr lang="en-IN" sz="3400" dirty="0">
                <a:solidFill>
                  <a:prstClr val="black">
                    <a:lumMod val="85000"/>
                    <a:lumOff val="15000"/>
                  </a:prstClr>
                </a:solidFill>
              </a:rPr>
              <a:t>Using MIT app inventor, we create our app.</a:t>
            </a:r>
          </a:p>
          <a:p>
            <a:pPr marL="285750" lvl="0" indent="-285750" algn="just">
              <a:buClr>
                <a:srgbClr val="83992A"/>
              </a:buClr>
              <a:buFont typeface="Arial"/>
              <a:buChar char="•"/>
            </a:pPr>
            <a:r>
              <a:rPr lang="en-IN" sz="3400" dirty="0">
                <a:solidFill>
                  <a:prstClr val="black">
                    <a:lumMod val="85000"/>
                    <a:lumOff val="15000"/>
                  </a:prstClr>
                </a:solidFill>
              </a:rPr>
              <a:t>According to our app we create three text boxes in which we can enter desirable data</a:t>
            </a:r>
            <a:r>
              <a:rPr lang="en-IN" sz="3400" dirty="0" smtClean="0">
                <a:solidFill>
                  <a:prstClr val="black">
                    <a:lumMod val="85000"/>
                    <a:lumOff val="15000"/>
                  </a:prstClr>
                </a:solidFill>
              </a:rPr>
              <a:t>.</a:t>
            </a:r>
          </a:p>
          <a:p>
            <a:pPr marL="285750" indent="-285750" algn="just">
              <a:buClr>
                <a:srgbClr val="83992A"/>
              </a:buClr>
              <a:buFont typeface="Arial"/>
              <a:buChar char="•"/>
            </a:pPr>
            <a:r>
              <a:rPr lang="en-IN" sz="3400" dirty="0"/>
              <a:t>After entering the data in the text box, there a button present which is to be tapped.</a:t>
            </a:r>
          </a:p>
          <a:p>
            <a:pPr marL="285750" lvl="0" indent="-285750" algn="l">
              <a:buClr>
                <a:srgbClr val="83992A"/>
              </a:buClr>
              <a:buFont typeface="Arial"/>
              <a:buChar char="•"/>
            </a:pPr>
            <a:endParaRPr lang="en-IN" sz="2400" dirty="0" smtClean="0">
              <a:solidFill>
                <a:prstClr val="black">
                  <a:lumMod val="85000"/>
                  <a:lumOff val="15000"/>
                </a:prstClr>
              </a:solidFill>
            </a:endParaRPr>
          </a:p>
          <a:p>
            <a:pPr marL="285750" lvl="0" indent="-285750" algn="l">
              <a:buClr>
                <a:srgbClr val="83992A"/>
              </a:buClr>
              <a:buFont typeface="Arial"/>
              <a:buChar char="•"/>
            </a:pPr>
            <a:endParaRPr lang="en-IN" sz="2400" dirty="0" smtClean="0">
              <a:solidFill>
                <a:prstClr val="black">
                  <a:lumMod val="85000"/>
                  <a:lumOff val="15000"/>
                </a:prstClr>
              </a:solidFill>
            </a:endParaRPr>
          </a:p>
          <a:p>
            <a:endParaRPr lang="en-IN" dirty="0"/>
          </a:p>
        </p:txBody>
      </p:sp>
    </p:spTree>
    <p:extLst>
      <p:ext uri="{BB962C8B-B14F-4D97-AF65-F5344CB8AC3E}">
        <p14:creationId xmlns:p14="http://schemas.microsoft.com/office/powerpoint/2010/main" val="2544955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t>Functionality</a:t>
            </a:r>
            <a:endParaRPr lang="en-IN" sz="40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38206" y="1388534"/>
            <a:ext cx="6074228" cy="4080935"/>
          </a:xfrm>
        </p:spPr>
      </p:pic>
      <p:sp>
        <p:nvSpPr>
          <p:cNvPr id="4" name="Text Placeholder 3"/>
          <p:cNvSpPr>
            <a:spLocks noGrp="1"/>
          </p:cNvSpPr>
          <p:nvPr>
            <p:ph type="body" sz="half" idx="2"/>
          </p:nvPr>
        </p:nvSpPr>
        <p:spPr>
          <a:xfrm>
            <a:off x="1293812" y="3031065"/>
            <a:ext cx="3513320" cy="2438404"/>
          </a:xfrm>
        </p:spPr>
        <p:txBody>
          <a:bodyPr/>
          <a:lstStyle/>
          <a:p>
            <a:pPr marL="342900" lvl="0" indent="-342900" algn="just">
              <a:lnSpc>
                <a:spcPct val="107000"/>
              </a:lnSpc>
              <a:spcAft>
                <a:spcPts val="800"/>
              </a:spcAft>
              <a:buFont typeface="Symbol" panose="05050102010706020507" pitchFamily="18" charset="2"/>
              <a:buChar char=""/>
            </a:pPr>
            <a:r>
              <a:rPr lang="en-IN" sz="2400" dirty="0">
                <a:latin typeface="Garamond" panose="02020404030301010803" pitchFamily="18" charset="0"/>
                <a:ea typeface="Calibri" panose="020F0502020204030204" pitchFamily="34" charset="0"/>
                <a:cs typeface="Times New Roman" panose="02020603050405020304" pitchFamily="18" charset="0"/>
              </a:rPr>
              <a:t>On click function of the button, the page will be directed to the URL which is of </a:t>
            </a:r>
            <a:r>
              <a:rPr lang="en-IN" sz="2400" dirty="0" err="1" smtClean="0">
                <a:latin typeface="Garamond" panose="02020404030301010803" pitchFamily="18" charset="0"/>
                <a:ea typeface="Calibri" panose="020F0502020204030204" pitchFamily="34" charset="0"/>
                <a:cs typeface="Times New Roman" panose="02020603050405020304" pitchFamily="18" charset="0"/>
              </a:rPr>
              <a:t>NodeRed</a:t>
            </a:r>
            <a:r>
              <a:rPr lang="en-IN" sz="2400" dirty="0" smtClean="0">
                <a:latin typeface="Garamond" panose="02020404030301010803" pitchFamily="18" charset="0"/>
                <a:ea typeface="Calibri" panose="020F0502020204030204" pitchFamily="34" charset="0"/>
                <a:cs typeface="Times New Roman" panose="02020603050405020304" pitchFamily="18" charset="0"/>
              </a:rPr>
              <a:t> (IBM </a:t>
            </a:r>
            <a:r>
              <a:rPr lang="en-IN" sz="2400" dirty="0">
                <a:latin typeface="Garamond" panose="02020404030301010803" pitchFamily="18" charset="0"/>
                <a:ea typeface="Calibri" panose="020F0502020204030204" pitchFamily="34" charset="0"/>
                <a:cs typeface="Times New Roman" panose="02020603050405020304" pitchFamily="18" charset="0"/>
              </a:rPr>
              <a:t>Cloud).</a:t>
            </a:r>
          </a:p>
          <a:p>
            <a:endParaRPr lang="en-IN" dirty="0"/>
          </a:p>
        </p:txBody>
      </p:sp>
    </p:spTree>
    <p:extLst>
      <p:ext uri="{BB962C8B-B14F-4D97-AF65-F5344CB8AC3E}">
        <p14:creationId xmlns:p14="http://schemas.microsoft.com/office/powerpoint/2010/main" val="4256853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1247323" y="1269516"/>
            <a:ext cx="9601196" cy="1303867"/>
          </a:xfrm>
        </p:spPr>
        <p:txBody>
          <a:bodyPr>
            <a:noAutofit/>
          </a:bodyPr>
          <a:lstStyle/>
          <a:p>
            <a:pPr lvl="0" algn="l"/>
            <a:r>
              <a:rPr lang="en-IN" sz="2400" dirty="0">
                <a:latin typeface="+mn-lt"/>
              </a:rPr>
              <a:t>The data is sent to device (</a:t>
            </a:r>
            <a:r>
              <a:rPr lang="en-IN" sz="2400" dirty="0" err="1">
                <a:latin typeface="+mn-lt"/>
              </a:rPr>
              <a:t>Nodemcu</a:t>
            </a:r>
            <a:r>
              <a:rPr lang="en-IN" sz="2400" dirty="0">
                <a:latin typeface="+mn-lt"/>
              </a:rPr>
              <a:t>) from cloud</a:t>
            </a:r>
            <a:r>
              <a:rPr lang="en-IN" sz="2400" dirty="0" smtClean="0">
                <a:latin typeface="+mn-lt"/>
              </a:rPr>
              <a:t>.</a:t>
            </a:r>
            <a:r>
              <a:rPr lang="en-IN" sz="2400" dirty="0">
                <a:latin typeface="+mn-lt"/>
              </a:rPr>
              <a:t/>
            </a:r>
            <a:br>
              <a:rPr lang="en-IN" sz="2400" dirty="0">
                <a:latin typeface="+mn-lt"/>
              </a:rPr>
            </a:br>
            <a:r>
              <a:rPr lang="en-IN" sz="2400" dirty="0">
                <a:latin typeface="+mn-lt"/>
              </a:rPr>
              <a:t>The output is displayed on OLED display after receiving data from </a:t>
            </a:r>
            <a:r>
              <a:rPr lang="en-IN" sz="2400" dirty="0" err="1">
                <a:latin typeface="+mn-lt"/>
              </a:rPr>
              <a:t>Nodemcu</a:t>
            </a:r>
            <a:r>
              <a:rPr lang="en-IN" sz="2400" dirty="0">
                <a:latin typeface="+mn-lt"/>
              </a:rPr>
              <a:t>.</a:t>
            </a:r>
            <a:br>
              <a:rPr lang="en-IN" sz="2400" dirty="0">
                <a:latin typeface="+mn-lt"/>
              </a:rPr>
            </a:br>
            <a:r>
              <a:rPr lang="en-IN" sz="2400" dirty="0">
                <a:latin typeface="+mn-lt"/>
              </a:rPr>
              <a:t> </a:t>
            </a:r>
            <a:br>
              <a:rPr lang="en-IN" sz="2400" dirty="0">
                <a:latin typeface="+mn-lt"/>
              </a:rPr>
            </a:br>
            <a:endParaRPr lang="en-IN" sz="2400" dirty="0">
              <a:latin typeface="+mn-lt"/>
            </a:endParaRP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178548" y="2573383"/>
            <a:ext cx="5068572" cy="3357153"/>
          </a:xfrm>
        </p:spPr>
      </p:pic>
      <p:pic>
        <p:nvPicPr>
          <p:cNvPr id="13" name="Content Placeholder 12"/>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927463" y="2573383"/>
            <a:ext cx="4989830" cy="3357154"/>
          </a:xfrm>
        </p:spPr>
      </p:pic>
    </p:spTree>
    <p:extLst>
      <p:ext uri="{BB962C8B-B14F-4D97-AF65-F5344CB8AC3E}">
        <p14:creationId xmlns:p14="http://schemas.microsoft.com/office/powerpoint/2010/main" val="1073952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IN" sz="4000" dirty="0" smtClean="0"/>
              <a:t>RESULT</a:t>
            </a:r>
            <a:endParaRPr lang="en-IN" sz="4000"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96515" y="1866832"/>
            <a:ext cx="5470525" cy="4102893"/>
          </a:xfrm>
        </p:spPr>
      </p:pic>
      <p:sp>
        <p:nvSpPr>
          <p:cNvPr id="8" name="Text Placeholder 7"/>
          <p:cNvSpPr>
            <a:spLocks noGrp="1"/>
          </p:cNvSpPr>
          <p:nvPr>
            <p:ph type="body" sz="half" idx="2"/>
          </p:nvPr>
        </p:nvSpPr>
        <p:spPr>
          <a:xfrm>
            <a:off x="979715" y="3031064"/>
            <a:ext cx="4219302" cy="2938661"/>
          </a:xfrm>
        </p:spPr>
        <p:txBody>
          <a:bodyPr>
            <a:noAutofit/>
          </a:bodyPr>
          <a:lstStyle/>
          <a:p>
            <a:pPr marL="285750" indent="-285750" algn="just">
              <a:buFont typeface="Arial" panose="020B0604020202020204" pitchFamily="34" charset="0"/>
              <a:buChar char="•"/>
            </a:pPr>
            <a:r>
              <a:rPr lang="en-IN" sz="2400" dirty="0" smtClean="0"/>
              <a:t>The first OLED display shows speed limit using weather API.</a:t>
            </a:r>
          </a:p>
          <a:p>
            <a:pPr marL="285750" indent="-285750" algn="l">
              <a:buFont typeface="Arial" panose="020B0604020202020204" pitchFamily="34" charset="0"/>
              <a:buChar char="•"/>
            </a:pPr>
            <a:r>
              <a:rPr lang="en-IN" sz="2400" dirty="0" smtClean="0"/>
              <a:t>The second OLED display shows about the alerts of the accident prone area.</a:t>
            </a:r>
          </a:p>
          <a:p>
            <a:pPr marL="285750" indent="-285750" algn="just">
              <a:buFont typeface="Arial" panose="020B0604020202020204" pitchFamily="34" charset="0"/>
              <a:buChar char="•"/>
            </a:pPr>
            <a:r>
              <a:rPr lang="en-IN" sz="2400" dirty="0" smtClean="0"/>
              <a:t>The third OLED display shows the information sign boards.</a:t>
            </a:r>
            <a:endParaRPr lang="en-IN" sz="2400" dirty="0"/>
          </a:p>
        </p:txBody>
      </p:sp>
    </p:spTree>
    <p:extLst>
      <p:ext uri="{BB962C8B-B14F-4D97-AF65-F5344CB8AC3E}">
        <p14:creationId xmlns:p14="http://schemas.microsoft.com/office/powerpoint/2010/main" val="30115925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	</a:t>
            </a:r>
            <a:endParaRPr lang="en-IN" dirty="0"/>
          </a:p>
        </p:txBody>
      </p:sp>
      <p:sp>
        <p:nvSpPr>
          <p:cNvPr id="3" name="Content Placeholder 2"/>
          <p:cNvSpPr>
            <a:spLocks noGrp="1"/>
          </p:cNvSpPr>
          <p:nvPr>
            <p:ph idx="1"/>
          </p:nvPr>
        </p:nvSpPr>
        <p:spPr/>
        <p:txBody>
          <a:bodyPr>
            <a:normAutofit/>
          </a:bodyPr>
          <a:lstStyle/>
          <a:p>
            <a:pPr marL="0" indent="0">
              <a:buNone/>
            </a:pPr>
            <a:endParaRPr lang="en-IN" dirty="0" smtClean="0"/>
          </a:p>
          <a:p>
            <a:pPr marL="0" indent="0">
              <a:buNone/>
            </a:pPr>
            <a:r>
              <a:rPr lang="en-IN" dirty="0"/>
              <a:t>This project proposes a system which has digital sign boards on which the signs can be </a:t>
            </a:r>
            <a:r>
              <a:rPr lang="en-IN"/>
              <a:t>changed </a:t>
            </a:r>
            <a:r>
              <a:rPr lang="en-IN" smtClean="0"/>
              <a:t>dynamically</a:t>
            </a:r>
            <a:r>
              <a:rPr lang="en-IN" dirty="0" smtClean="0"/>
              <a:t>. There </a:t>
            </a:r>
            <a:r>
              <a:rPr lang="en-IN" dirty="0"/>
              <a:t>is a web app through which you can enter the data of the road diversions, accident prone areas and the information sign boards can be entered through web app. This data is retrieved and displayed on the sign boards accordingly.</a:t>
            </a:r>
          </a:p>
        </p:txBody>
      </p:sp>
    </p:spTree>
    <p:extLst>
      <p:ext uri="{BB962C8B-B14F-4D97-AF65-F5344CB8AC3E}">
        <p14:creationId xmlns:p14="http://schemas.microsoft.com/office/powerpoint/2010/main" val="1141978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CONTENTS	</a:t>
            </a:r>
            <a:endParaRPr lang="en-IN" dirty="0"/>
          </a:p>
        </p:txBody>
      </p:sp>
      <p:sp>
        <p:nvSpPr>
          <p:cNvPr id="3" name="Content Placeholder 2"/>
          <p:cNvSpPr>
            <a:spLocks noGrp="1"/>
          </p:cNvSpPr>
          <p:nvPr>
            <p:ph idx="1"/>
          </p:nvPr>
        </p:nvSpPr>
        <p:spPr/>
        <p:txBody>
          <a:bodyPr>
            <a:normAutofit lnSpcReduction="10000"/>
          </a:bodyPr>
          <a:lstStyle/>
          <a:p>
            <a:r>
              <a:rPr lang="en-IN" dirty="0"/>
              <a:t>Abstract</a:t>
            </a:r>
          </a:p>
          <a:p>
            <a:r>
              <a:rPr lang="en-IN" dirty="0" smtClean="0"/>
              <a:t>Problem Statement		  </a:t>
            </a:r>
          </a:p>
          <a:p>
            <a:r>
              <a:rPr lang="en-IN" dirty="0" smtClean="0"/>
              <a:t>Introduction</a:t>
            </a:r>
          </a:p>
          <a:p>
            <a:r>
              <a:rPr lang="en-IN" dirty="0" smtClean="0"/>
              <a:t>Requirements</a:t>
            </a:r>
          </a:p>
          <a:p>
            <a:r>
              <a:rPr lang="en-IN" dirty="0" smtClean="0"/>
              <a:t>Implementation</a:t>
            </a:r>
          </a:p>
          <a:p>
            <a:r>
              <a:rPr lang="en-IN" dirty="0" smtClean="0"/>
              <a:t>Result</a:t>
            </a:r>
            <a:endParaRPr lang="en-IN" dirty="0" smtClean="0"/>
          </a:p>
          <a:p>
            <a:r>
              <a:rPr lang="en-IN" dirty="0" smtClean="0"/>
              <a:t>Conclusion</a:t>
            </a:r>
            <a:endParaRPr lang="en-IN" dirty="0"/>
          </a:p>
        </p:txBody>
      </p:sp>
    </p:spTree>
    <p:extLst>
      <p:ext uri="{BB962C8B-B14F-4D97-AF65-F5344CB8AC3E}">
        <p14:creationId xmlns:p14="http://schemas.microsoft.com/office/powerpoint/2010/main" val="995498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ABSTRACT</a:t>
            </a:r>
            <a:endParaRPr lang="en-IN" dirty="0"/>
          </a:p>
        </p:txBody>
      </p:sp>
      <p:sp>
        <p:nvSpPr>
          <p:cNvPr id="3" name="Content Placeholder 2"/>
          <p:cNvSpPr>
            <a:spLocks noGrp="1"/>
          </p:cNvSpPr>
          <p:nvPr>
            <p:ph idx="1"/>
          </p:nvPr>
        </p:nvSpPr>
        <p:spPr/>
        <p:txBody>
          <a:bodyPr>
            <a:normAutofit/>
          </a:bodyPr>
          <a:lstStyle/>
          <a:p>
            <a:r>
              <a:rPr lang="en-IN" dirty="0"/>
              <a:t>The lack of traffic signal striking is often cited as a contributing factor by drivers who are involved in accidents at intersections. As such, increasing the striking of traffic signals should lead to improved safety performance. </a:t>
            </a:r>
            <a:endParaRPr lang="en-IN" dirty="0" smtClean="0"/>
          </a:p>
          <a:p>
            <a:r>
              <a:rPr lang="en-IN" dirty="0" smtClean="0"/>
              <a:t>This </a:t>
            </a:r>
            <a:r>
              <a:rPr lang="en-IN" dirty="0"/>
              <a:t>document describes a project to determine the road safety effectiveness associated with improved signals with smart connected sign boards. A smart road using IOT devices is a special idea which makes the drivers to drive safer than before</a:t>
            </a:r>
            <a:r>
              <a:rPr lang="en-IN" dirty="0" smtClean="0"/>
              <a:t>.                                  </a:t>
            </a:r>
            <a:endParaRPr lang="en-IN" dirty="0"/>
          </a:p>
        </p:txBody>
      </p:sp>
    </p:spTree>
    <p:extLst>
      <p:ext uri="{BB962C8B-B14F-4D97-AF65-F5344CB8AC3E}">
        <p14:creationId xmlns:p14="http://schemas.microsoft.com/office/powerpoint/2010/main" val="2439607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0" y="1237514"/>
            <a:ext cx="8739052" cy="4524315"/>
          </a:xfrm>
          <a:prstGeom prst="rect">
            <a:avLst/>
          </a:prstGeom>
        </p:spPr>
        <p:txBody>
          <a:bodyPr wrap="square">
            <a:spAutoFit/>
          </a:bodyPr>
          <a:lstStyle/>
          <a:p>
            <a:pPr marL="285750" indent="-285750">
              <a:buFont typeface="Arial" panose="020B0604020202020204" pitchFamily="34" charset="0"/>
              <a:buChar char="•"/>
            </a:pPr>
            <a:r>
              <a:rPr lang="en-IN" dirty="0"/>
              <a:t> </a:t>
            </a:r>
            <a:r>
              <a:rPr lang="en-IN" sz="2400" dirty="0"/>
              <a:t>The first motive of smart connected sign boards is to provide safety, avoid accidents and reduce traffic. This can be implemented by using </a:t>
            </a:r>
            <a:r>
              <a:rPr lang="en-IN" sz="2400" dirty="0" smtClean="0"/>
              <a:t> </a:t>
            </a:r>
            <a:r>
              <a:rPr lang="en-IN" sz="2400" dirty="0" err="1" smtClean="0"/>
              <a:t>Nodemcu</a:t>
            </a:r>
            <a:r>
              <a:rPr lang="en-IN" sz="2400" dirty="0"/>
              <a:t>, Push button, Weather API</a:t>
            </a:r>
            <a:r>
              <a:rPr lang="en-IN" sz="2400" dirty="0" smtClean="0"/>
              <a:t>.</a:t>
            </a:r>
          </a:p>
          <a:p>
            <a:pPr marL="342900" indent="-342900" algn="just">
              <a:buFont typeface="Arial" panose="020B0604020202020204" pitchFamily="34" charset="0"/>
              <a:buChar char="•"/>
            </a:pPr>
            <a:r>
              <a:rPr lang="en-IN" sz="2400" dirty="0" smtClean="0"/>
              <a:t> </a:t>
            </a:r>
            <a:r>
              <a:rPr lang="en-IN" sz="2400" dirty="0"/>
              <a:t>Traffic is a growing problem in India causing fuel wastage, time wastage &amp; pollution. In Indian road-traffic, the problems like crowded roads, unpredictable time to travel from one place to another are a serious problems which is also polluted and noisy. </a:t>
            </a:r>
            <a:endParaRPr lang="en-IN" sz="2400" dirty="0" smtClean="0"/>
          </a:p>
          <a:p>
            <a:pPr marL="342900" indent="-342900" algn="just">
              <a:buFont typeface="Arial" panose="020B0604020202020204" pitchFamily="34" charset="0"/>
              <a:buChar char="•"/>
            </a:pPr>
            <a:r>
              <a:rPr lang="en-IN" sz="2400" dirty="0" smtClean="0"/>
              <a:t>Now</a:t>
            </a:r>
            <a:r>
              <a:rPr lang="en-IN" sz="2400" dirty="0"/>
              <a:t>, researchers have started to introduce smart connected signals technology which is difficult to implement on roads. In this project, we present a low cost innovative technology for smart connected sign boards for improved road safety. Different technologies have been introduced to increase road safety.</a:t>
            </a:r>
          </a:p>
        </p:txBody>
      </p:sp>
    </p:spTree>
    <p:extLst>
      <p:ext uri="{BB962C8B-B14F-4D97-AF65-F5344CB8AC3E}">
        <p14:creationId xmlns:p14="http://schemas.microsoft.com/office/powerpoint/2010/main" val="1967861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STATEMENT</a:t>
            </a:r>
            <a:endParaRPr lang="en-IN" dirty="0"/>
          </a:p>
        </p:txBody>
      </p:sp>
      <p:sp>
        <p:nvSpPr>
          <p:cNvPr id="3" name="Content Placeholder 2"/>
          <p:cNvSpPr>
            <a:spLocks noGrp="1"/>
          </p:cNvSpPr>
          <p:nvPr>
            <p:ph idx="1"/>
          </p:nvPr>
        </p:nvSpPr>
        <p:spPr/>
        <p:txBody>
          <a:bodyPr>
            <a:normAutofit lnSpcReduction="10000"/>
          </a:bodyPr>
          <a:lstStyle/>
          <a:p>
            <a:pPr marL="0" indent="0">
              <a:buNone/>
            </a:pPr>
            <a:r>
              <a:rPr lang="en-IN" dirty="0"/>
              <a:t>In India we see traffic junction, we can see traffic signals with red, yellow and green lights along with the timer display. To move the traffic has to wait for a fixed interval of time. For example, people have to wait for a small interval of time which is fixed for every signal even though the traffic is more in that particular lane. This leads to a huge “TRAFFIC JAM” which is a major problem now a days the society is facing. Due to this heavy traffic, the number of road accidents are increased which is a major issue. Our project helps to decrease the number of road accidents using smart connected sign boards using Internet Of things (IOT).</a:t>
            </a:r>
          </a:p>
        </p:txBody>
      </p:sp>
    </p:spTree>
    <p:extLst>
      <p:ext uri="{BB962C8B-B14F-4D97-AF65-F5344CB8AC3E}">
        <p14:creationId xmlns:p14="http://schemas.microsoft.com/office/powerpoint/2010/main" val="2603686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800" dirty="0" smtClean="0"/>
              <a:t>INTRODUCTION</a:t>
            </a:r>
            <a:r>
              <a:rPr lang="en-IN" dirty="0" smtClean="0"/>
              <a:t>	</a:t>
            </a:r>
            <a:endParaRPr lang="en-IN" dirty="0"/>
          </a:p>
        </p:txBody>
      </p:sp>
      <p:sp>
        <p:nvSpPr>
          <p:cNvPr id="3" name="Content Placeholder 2"/>
          <p:cNvSpPr>
            <a:spLocks noGrp="1"/>
          </p:cNvSpPr>
          <p:nvPr>
            <p:ph idx="1"/>
          </p:nvPr>
        </p:nvSpPr>
        <p:spPr/>
        <p:txBody>
          <a:bodyPr>
            <a:normAutofit/>
          </a:bodyPr>
          <a:lstStyle/>
          <a:p>
            <a:pPr marL="0" indent="0">
              <a:buNone/>
            </a:pPr>
            <a:r>
              <a:rPr lang="en-IN" dirty="0"/>
              <a:t>Nowadays traffic has become a major problem for the people in India. Due to which it causes wastage of precious time, fuel and electricity. The Internet of things (IOT) is the network of electrical appliances, vehicles, physical devices and other items embedded with electronics, actuators, sensors, software, and connectivity which enables all these objects to connect and exchange data. Each thing is uniquely identifiable through its embedded computing system but is able to inter-operate within the existing Internet infrastructure. </a:t>
            </a:r>
          </a:p>
        </p:txBody>
      </p:sp>
    </p:spTree>
    <p:extLst>
      <p:ext uri="{BB962C8B-B14F-4D97-AF65-F5344CB8AC3E}">
        <p14:creationId xmlns:p14="http://schemas.microsoft.com/office/powerpoint/2010/main" val="250301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93223" y="1067864"/>
            <a:ext cx="9627326" cy="4154984"/>
          </a:xfrm>
          <a:prstGeom prst="rect">
            <a:avLst/>
          </a:prstGeom>
        </p:spPr>
        <p:txBody>
          <a:bodyPr wrap="square">
            <a:spAutoFit/>
          </a:bodyPr>
          <a:lstStyle/>
          <a:p>
            <a:pPr marL="342900" indent="-342900" algn="just">
              <a:buFont typeface="Arial" panose="020B0604020202020204" pitchFamily="34" charset="0"/>
              <a:buChar char="•"/>
            </a:pPr>
            <a:r>
              <a:rPr lang="en-IN" sz="2400" dirty="0">
                <a:ea typeface="Times New Roman" panose="02020603050405020304" pitchFamily="18" charset="0"/>
                <a:cs typeface="Arial" panose="020B0604020202020204" pitchFamily="34" charset="0"/>
              </a:rPr>
              <a:t>In present Systems the road signs and the speed limits are Static. But the road signs can be changed in some cases. We can consider some cases when there are some road diversions due to heavy traffic or due to accidents then we can change the road signs accordingly if they are digitalized. This project proposes a system which has digital sign boards on which the signs can be changed </a:t>
            </a:r>
            <a:r>
              <a:rPr lang="en-IN" sz="2400" dirty="0" smtClean="0">
                <a:ea typeface="Times New Roman" panose="02020603050405020304" pitchFamily="18" charset="0"/>
                <a:cs typeface="Arial" panose="020B0604020202020204" pitchFamily="34" charset="0"/>
              </a:rPr>
              <a:t>dynamically.</a:t>
            </a:r>
          </a:p>
          <a:p>
            <a:pPr marL="342900" indent="-342900" algn="just">
              <a:buFont typeface="Arial" panose="020B0604020202020204" pitchFamily="34" charset="0"/>
              <a:buChar char="•"/>
            </a:pPr>
            <a:r>
              <a:rPr lang="en-IN" sz="2400" dirty="0">
                <a:ea typeface="Times New Roman" panose="02020603050405020304" pitchFamily="18" charset="0"/>
                <a:cs typeface="Arial" panose="020B0604020202020204" pitchFamily="34" charset="0"/>
              </a:rPr>
              <a:t>By using the Weather API we can get the weather reports based on which we can set the speed limit to particular area. If there is rainfall then the roads will be slippery and the speed limit would be decreased. There is a web app through which you can enter the data of the road diversions, accident prone areas and the information sign boards can be entered through web app. </a:t>
            </a:r>
            <a:endParaRPr lang="en-IN" sz="2400" dirty="0"/>
          </a:p>
        </p:txBody>
      </p:sp>
    </p:spTree>
    <p:extLst>
      <p:ext uri="{BB962C8B-B14F-4D97-AF65-F5344CB8AC3E}">
        <p14:creationId xmlns:p14="http://schemas.microsoft.com/office/powerpoint/2010/main" val="3895168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REQUIREMENTS</a:t>
            </a:r>
            <a:endParaRPr lang="en-IN" dirty="0"/>
          </a:p>
        </p:txBody>
      </p:sp>
      <p:sp>
        <p:nvSpPr>
          <p:cNvPr id="7" name="Content Placeholder 6"/>
          <p:cNvSpPr>
            <a:spLocks noGrp="1"/>
          </p:cNvSpPr>
          <p:nvPr>
            <p:ph type="body" idx="1"/>
          </p:nvPr>
        </p:nvSpPr>
        <p:spPr>
          <a:xfrm>
            <a:off x="1203960" y="3243262"/>
            <a:ext cx="4718304" cy="622224"/>
          </a:xfrm>
        </p:spPr>
        <p:txBody>
          <a:bodyPr/>
          <a:lstStyle/>
          <a:p>
            <a:pPr marL="0" indent="0">
              <a:buNone/>
            </a:pPr>
            <a:r>
              <a:rPr lang="en-IN" dirty="0" smtClean="0"/>
              <a:t>Software Requirements:</a:t>
            </a:r>
          </a:p>
          <a:p>
            <a:pPr marL="0" indent="0">
              <a:buNone/>
            </a:pPr>
            <a:endParaRPr lang="en-IN" dirty="0"/>
          </a:p>
        </p:txBody>
      </p:sp>
      <p:sp>
        <p:nvSpPr>
          <p:cNvPr id="2" name="Content Placeholder 1"/>
          <p:cNvSpPr>
            <a:spLocks noGrp="1"/>
          </p:cNvSpPr>
          <p:nvPr>
            <p:ph sz="half" idx="2"/>
          </p:nvPr>
        </p:nvSpPr>
        <p:spPr>
          <a:xfrm>
            <a:off x="1295400" y="3243262"/>
            <a:ext cx="4718304" cy="2632605"/>
          </a:xfrm>
        </p:spPr>
        <p:txBody>
          <a:bodyPr/>
          <a:lstStyle/>
          <a:p>
            <a:pPr lvl="0"/>
            <a:r>
              <a:rPr lang="en-IN" dirty="0"/>
              <a:t>Arduino IDE</a:t>
            </a:r>
          </a:p>
          <a:p>
            <a:pPr lvl="0"/>
            <a:r>
              <a:rPr lang="en-IN" dirty="0"/>
              <a:t>Weather API</a:t>
            </a:r>
          </a:p>
          <a:p>
            <a:pPr lvl="0"/>
            <a:r>
              <a:rPr lang="en-IN" dirty="0"/>
              <a:t>IBM Cloud Platform</a:t>
            </a:r>
          </a:p>
          <a:p>
            <a:endParaRPr lang="en-IN" dirty="0"/>
          </a:p>
        </p:txBody>
      </p:sp>
      <p:sp>
        <p:nvSpPr>
          <p:cNvPr id="3" name="Text Placeholder 2"/>
          <p:cNvSpPr>
            <a:spLocks noGrp="1"/>
          </p:cNvSpPr>
          <p:nvPr>
            <p:ph type="body" sz="quarter" idx="3"/>
          </p:nvPr>
        </p:nvSpPr>
        <p:spPr>
          <a:xfrm>
            <a:off x="6180670" y="3043646"/>
            <a:ext cx="4718304" cy="770707"/>
          </a:xfrm>
        </p:spPr>
        <p:txBody>
          <a:bodyPr>
            <a:normAutofit/>
          </a:bodyPr>
          <a:lstStyle/>
          <a:p>
            <a:r>
              <a:rPr lang="en-IN" dirty="0"/>
              <a:t>Hardware Requirements:</a:t>
            </a:r>
          </a:p>
          <a:p>
            <a:endParaRPr lang="en-IN" dirty="0"/>
          </a:p>
        </p:txBody>
      </p:sp>
      <p:sp>
        <p:nvSpPr>
          <p:cNvPr id="5" name="Content Placeholder 4"/>
          <p:cNvSpPr>
            <a:spLocks noGrp="1"/>
          </p:cNvSpPr>
          <p:nvPr>
            <p:ph sz="quarter" idx="4"/>
          </p:nvPr>
        </p:nvSpPr>
        <p:spPr>
          <a:xfrm>
            <a:off x="6180670" y="3243262"/>
            <a:ext cx="4718304" cy="2632605"/>
          </a:xfrm>
        </p:spPr>
        <p:txBody>
          <a:bodyPr/>
          <a:lstStyle/>
          <a:p>
            <a:pPr lvl="0"/>
            <a:r>
              <a:rPr lang="en-IN" dirty="0" smtClean="0"/>
              <a:t>NODEMCU </a:t>
            </a:r>
            <a:r>
              <a:rPr lang="en-IN" dirty="0"/>
              <a:t>(12-E)</a:t>
            </a:r>
          </a:p>
          <a:p>
            <a:pPr lvl="0"/>
            <a:r>
              <a:rPr lang="en-IN" dirty="0"/>
              <a:t>PUSH BUTTON</a:t>
            </a:r>
          </a:p>
          <a:p>
            <a:r>
              <a:rPr lang="en-IN" dirty="0"/>
              <a:t>OLED DISPLAY</a:t>
            </a:r>
          </a:p>
          <a:p>
            <a:endParaRPr lang="en-IN" dirty="0"/>
          </a:p>
        </p:txBody>
      </p:sp>
    </p:spTree>
    <p:extLst>
      <p:ext uri="{BB962C8B-B14F-4D97-AF65-F5344CB8AC3E}">
        <p14:creationId xmlns:p14="http://schemas.microsoft.com/office/powerpoint/2010/main" val="928523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IMPLEMENTATION	</a:t>
            </a:r>
            <a:endParaRPr lang="en-IN"/>
          </a:p>
        </p:txBody>
      </p:sp>
      <p:sp>
        <p:nvSpPr>
          <p:cNvPr id="3" name="Content Placeholder 2"/>
          <p:cNvSpPr>
            <a:spLocks noGrp="1"/>
          </p:cNvSpPr>
          <p:nvPr>
            <p:ph idx="1"/>
          </p:nvPr>
        </p:nvSpPr>
        <p:spPr>
          <a:xfrm>
            <a:off x="1295402" y="2491617"/>
            <a:ext cx="9601196" cy="3582611"/>
          </a:xfrm>
        </p:spPr>
        <p:txBody>
          <a:bodyPr>
            <a:normAutofit/>
          </a:bodyPr>
          <a:lstStyle/>
          <a:p>
            <a:pPr lvl="0"/>
            <a:r>
              <a:rPr lang="en-IN" dirty="0"/>
              <a:t>OLED pins 3V3, GND, SCL, SDA are connected to VCC, GND, D1, D2 of </a:t>
            </a:r>
            <a:r>
              <a:rPr lang="en-IN" dirty="0" err="1"/>
              <a:t>Nodemcu</a:t>
            </a:r>
            <a:r>
              <a:rPr lang="en-IN" dirty="0"/>
              <a:t> pins respectively.</a:t>
            </a:r>
          </a:p>
          <a:p>
            <a:pPr lvl="0"/>
            <a:r>
              <a:rPr lang="en-IN" dirty="0"/>
              <a:t>We run the programs using Arduino. </a:t>
            </a:r>
          </a:p>
          <a:p>
            <a:pPr lvl="0"/>
            <a:r>
              <a:rPr lang="en-IN" dirty="0"/>
              <a:t>Those programs which are executed using Arduino are uploaded into the </a:t>
            </a:r>
            <a:r>
              <a:rPr lang="en-IN" dirty="0" err="1"/>
              <a:t>Nodemcu</a:t>
            </a:r>
            <a:r>
              <a:rPr lang="en-IN" dirty="0"/>
              <a:t> using USB cable.</a:t>
            </a:r>
          </a:p>
          <a:p>
            <a:endParaRPr lang="en-IN" dirty="0"/>
          </a:p>
        </p:txBody>
      </p:sp>
    </p:spTree>
    <p:extLst>
      <p:ext uri="{BB962C8B-B14F-4D97-AF65-F5344CB8AC3E}">
        <p14:creationId xmlns:p14="http://schemas.microsoft.com/office/powerpoint/2010/main" val="360132213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406</TotalTime>
  <Words>875</Words>
  <Application>Microsoft Office PowerPoint</Application>
  <PresentationFormat>Widescreen</PresentationFormat>
  <Paragraphs>54</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Garamond</vt:lpstr>
      <vt:lpstr>Symbol</vt:lpstr>
      <vt:lpstr>Times New Roman</vt:lpstr>
      <vt:lpstr>Organic</vt:lpstr>
      <vt:lpstr>Smart Connected Sign Boards For Improved Road Safety</vt:lpstr>
      <vt:lpstr>CONTENTS </vt:lpstr>
      <vt:lpstr>ABSTRACT</vt:lpstr>
      <vt:lpstr>PowerPoint Presentation</vt:lpstr>
      <vt:lpstr>PROBLEM STATEMENT</vt:lpstr>
      <vt:lpstr>INTRODUCTION </vt:lpstr>
      <vt:lpstr>PowerPoint Presentation</vt:lpstr>
      <vt:lpstr>REQUIREMENTS</vt:lpstr>
      <vt:lpstr>IMPLEMENTATION </vt:lpstr>
      <vt:lpstr>Web App</vt:lpstr>
      <vt:lpstr>Functionality</vt:lpstr>
      <vt:lpstr>The data is sent to device (Nodemcu) from cloud. The output is displayed on OLED display after receiving data from Nodemcu.   </vt:lpstr>
      <vt:lpstr>RESULT</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Connected Sign Boards For Improved Road Safety</dc:title>
  <dc:creator>Revanth Malluri</dc:creator>
  <cp:lastModifiedBy>Revanth Malluri</cp:lastModifiedBy>
  <cp:revision>25</cp:revision>
  <dcterms:created xsi:type="dcterms:W3CDTF">2019-05-23T10:18:22Z</dcterms:created>
  <dcterms:modified xsi:type="dcterms:W3CDTF">2019-05-25T06:17:44Z</dcterms:modified>
</cp:coreProperties>
</file>