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www.circuitbasics.com/wp-content/uploads/2015/12/DHT11-Pinout-for-three-pin-and-four-pin-types-2.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INTELLIGENT </a:t>
            </a:r>
            <a:r>
              <a:rPr lang="en-IN" smtClean="0"/>
              <a:t>door ACCESS </a:t>
            </a:r>
            <a:r>
              <a:rPr lang="en-IN" dirty="0" smtClean="0"/>
              <a:t>MANAGEMENT SYSTEM</a:t>
            </a:r>
            <a:endParaRPr lang="en-IN" dirty="0"/>
          </a:p>
        </p:txBody>
      </p:sp>
      <p:sp>
        <p:nvSpPr>
          <p:cNvPr id="3" name="Subtitle 2"/>
          <p:cNvSpPr>
            <a:spLocks noGrp="1"/>
          </p:cNvSpPr>
          <p:nvPr>
            <p:ph type="subTitle" idx="1"/>
          </p:nvPr>
        </p:nvSpPr>
        <p:spPr>
          <a:xfrm>
            <a:off x="1876424" y="3602038"/>
            <a:ext cx="8791575" cy="1625282"/>
          </a:xfrm>
        </p:spPr>
        <p:txBody>
          <a:bodyPr/>
          <a:lstStyle/>
          <a:p>
            <a:endParaRPr lang="en-IN" dirty="0"/>
          </a:p>
        </p:txBody>
      </p:sp>
    </p:spTree>
    <p:extLst>
      <p:ext uri="{BB962C8B-B14F-4D97-AF65-F5344CB8AC3E}">
        <p14:creationId xmlns:p14="http://schemas.microsoft.com/office/powerpoint/2010/main" val="2418951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64893"/>
          </a:xfrm>
        </p:spPr>
        <p:txBody>
          <a:bodyPr>
            <a:normAutofit fontScale="90000"/>
          </a:bodyPr>
          <a:lstStyle/>
          <a:p>
            <a:r>
              <a:rPr lang="en-IN" u="sng" dirty="0" smtClean="0"/>
              <a:t>Advantages and disadvantages</a:t>
            </a:r>
            <a:r>
              <a:rPr lang="en-IN" dirty="0" smtClean="0"/>
              <a:t>::</a:t>
            </a:r>
            <a:endParaRPr lang="en-IN" dirty="0"/>
          </a:p>
        </p:txBody>
      </p:sp>
      <p:sp>
        <p:nvSpPr>
          <p:cNvPr id="3" name="Content Placeholder 2"/>
          <p:cNvSpPr>
            <a:spLocks noGrp="1"/>
          </p:cNvSpPr>
          <p:nvPr>
            <p:ph idx="1"/>
          </p:nvPr>
        </p:nvSpPr>
        <p:spPr>
          <a:xfrm>
            <a:off x="1141412" y="1155940"/>
            <a:ext cx="9905999" cy="4635261"/>
          </a:xfrm>
        </p:spPr>
        <p:txBody>
          <a:bodyPr>
            <a:normAutofit/>
          </a:bodyPr>
          <a:lstStyle/>
          <a:p>
            <a:pPr>
              <a:buFont typeface="Wingdings" panose="05000000000000000000" pitchFamily="2" charset="2"/>
              <a:buChar char="Ø"/>
            </a:pPr>
            <a:r>
              <a:rPr lang="en-IN" sz="2200" u="sng" dirty="0" smtClean="0"/>
              <a:t>Advantages</a:t>
            </a:r>
            <a:r>
              <a:rPr lang="en-IN" sz="2200" dirty="0" smtClean="0"/>
              <a:t>::</a:t>
            </a:r>
          </a:p>
          <a:p>
            <a:pPr marL="0" indent="0">
              <a:buNone/>
            </a:pPr>
            <a:r>
              <a:rPr lang="en-US" sz="1800" dirty="0"/>
              <a:t>Some of the advantages of servo motors over stepper motors are as </a:t>
            </a:r>
            <a:r>
              <a:rPr lang="en-US" sz="1800" dirty="0" smtClean="0"/>
              <a:t>follows</a:t>
            </a:r>
            <a:r>
              <a:rPr lang="en-US" sz="1600" dirty="0" smtClean="0"/>
              <a:t>:</a:t>
            </a:r>
          </a:p>
          <a:p>
            <a:pPr>
              <a:buFont typeface="Wingdings" panose="05000000000000000000" pitchFamily="2" charset="2"/>
              <a:buChar char="v"/>
            </a:pPr>
            <a:r>
              <a:rPr lang="en-US" sz="1600" dirty="0"/>
              <a:t>High intermittent torque</a:t>
            </a:r>
          </a:p>
          <a:p>
            <a:pPr>
              <a:buFont typeface="Wingdings" panose="05000000000000000000" pitchFamily="2" charset="2"/>
              <a:buChar char="v"/>
            </a:pPr>
            <a:r>
              <a:rPr lang="en-US" sz="1600" dirty="0"/>
              <a:t>High torque to inertia ratio</a:t>
            </a:r>
          </a:p>
          <a:p>
            <a:pPr>
              <a:buFont typeface="Wingdings" panose="05000000000000000000" pitchFamily="2" charset="2"/>
              <a:buChar char="v"/>
            </a:pPr>
            <a:r>
              <a:rPr lang="en-US" sz="1600" dirty="0"/>
              <a:t>High speeds</a:t>
            </a:r>
          </a:p>
          <a:p>
            <a:pPr>
              <a:buFont typeface="Wingdings" panose="05000000000000000000" pitchFamily="2" charset="2"/>
              <a:buChar char="v"/>
            </a:pPr>
            <a:r>
              <a:rPr lang="en-US" sz="1600" dirty="0"/>
              <a:t>Work well for velocity control</a:t>
            </a:r>
          </a:p>
          <a:p>
            <a:pPr>
              <a:buFont typeface="Wingdings" panose="05000000000000000000" pitchFamily="2" charset="2"/>
              <a:buChar char="v"/>
            </a:pPr>
            <a:r>
              <a:rPr lang="en-US" sz="1600" dirty="0"/>
              <a:t>Available in all sizes</a:t>
            </a:r>
          </a:p>
          <a:p>
            <a:pPr>
              <a:buFont typeface="Wingdings" panose="05000000000000000000" pitchFamily="2" charset="2"/>
              <a:buChar char="v"/>
            </a:pPr>
            <a:r>
              <a:rPr lang="en-US" sz="1600" dirty="0" smtClean="0"/>
              <a:t>Quiet</a:t>
            </a:r>
          </a:p>
          <a:p>
            <a:pPr>
              <a:buFont typeface="Wingdings" panose="05000000000000000000" pitchFamily="2" charset="2"/>
              <a:buChar char="Ø"/>
            </a:pPr>
            <a:r>
              <a:rPr lang="en-US" sz="2200" u="sng" dirty="0" smtClean="0"/>
              <a:t>Disadvantages::</a:t>
            </a:r>
          </a:p>
          <a:p>
            <a:pPr>
              <a:buFont typeface="Wingdings" panose="05000000000000000000" pitchFamily="2" charset="2"/>
              <a:buChar char="v"/>
            </a:pPr>
            <a:r>
              <a:rPr lang="en-US" sz="1800" dirty="0"/>
              <a:t>More expensive than stepper motors</a:t>
            </a:r>
            <a:endParaRPr lang="en-IN" sz="1800" dirty="0"/>
          </a:p>
        </p:txBody>
      </p:sp>
    </p:spTree>
    <p:extLst>
      <p:ext uri="{BB962C8B-B14F-4D97-AF65-F5344CB8AC3E}">
        <p14:creationId xmlns:p14="http://schemas.microsoft.com/office/powerpoint/2010/main" val="2819299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211" y="163903"/>
            <a:ext cx="4028446" cy="39422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807" y="319177"/>
            <a:ext cx="4866827" cy="3856009"/>
          </a:xfrm>
          <a:prstGeom prst="rect">
            <a:avLst/>
          </a:prstGeom>
        </p:spPr>
      </p:pic>
      <p:sp>
        <p:nvSpPr>
          <p:cNvPr id="4" name="TextBox 3"/>
          <p:cNvSpPr txBox="1"/>
          <p:nvPr/>
        </p:nvSpPr>
        <p:spPr>
          <a:xfrm>
            <a:off x="1354347" y="4701396"/>
            <a:ext cx="935966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Cannot work open loop - feedback is </a:t>
            </a:r>
            <a:r>
              <a:rPr lang="en-US" dirty="0" smtClean="0"/>
              <a:t>required</a:t>
            </a:r>
          </a:p>
          <a:p>
            <a:endParaRPr lang="en-US" dirty="0" smtClean="0"/>
          </a:p>
          <a:p>
            <a:pPr marL="285750" indent="-285750">
              <a:buFont typeface="Wingdings" panose="05000000000000000000" pitchFamily="2" charset="2"/>
              <a:buChar char="v"/>
            </a:pPr>
            <a:r>
              <a:rPr lang="en-US" dirty="0" smtClean="0"/>
              <a:t>Require </a:t>
            </a:r>
            <a:r>
              <a:rPr lang="en-US" dirty="0"/>
              <a:t>tuning of control loop </a:t>
            </a:r>
            <a:r>
              <a:rPr lang="en-US" dirty="0" smtClean="0"/>
              <a:t>parameters</a:t>
            </a:r>
          </a:p>
          <a:p>
            <a:endParaRPr lang="en-US" dirty="0"/>
          </a:p>
          <a:p>
            <a:pPr marL="285750" indent="-285750">
              <a:buFont typeface="Wingdings" panose="05000000000000000000" pitchFamily="2" charset="2"/>
              <a:buChar char="v"/>
            </a:pPr>
            <a:r>
              <a:rPr lang="en-US" dirty="0"/>
              <a:t>More maintenance due to brushes on brushed DC motors</a:t>
            </a:r>
          </a:p>
          <a:p>
            <a:endParaRPr lang="en-IN" dirty="0"/>
          </a:p>
        </p:txBody>
      </p:sp>
    </p:spTree>
    <p:extLst>
      <p:ext uri="{BB962C8B-B14F-4D97-AF65-F5344CB8AC3E}">
        <p14:creationId xmlns:p14="http://schemas.microsoft.com/office/powerpoint/2010/main" val="4211891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42531"/>
          </a:xfrm>
        </p:spPr>
        <p:txBody>
          <a:bodyPr>
            <a:noAutofit/>
          </a:bodyPr>
          <a:lstStyle/>
          <a:p>
            <a:r>
              <a:rPr lang="en-IN" sz="2800" u="sng" dirty="0" smtClean="0"/>
              <a:t>Flame sensor::</a:t>
            </a:r>
            <a:endParaRPr lang="en-IN" sz="2800" u="sng" dirty="0"/>
          </a:p>
        </p:txBody>
      </p:sp>
      <p:sp>
        <p:nvSpPr>
          <p:cNvPr id="3" name="Content Placeholder 2"/>
          <p:cNvSpPr>
            <a:spLocks noGrp="1"/>
          </p:cNvSpPr>
          <p:nvPr>
            <p:ph idx="1"/>
          </p:nvPr>
        </p:nvSpPr>
        <p:spPr>
          <a:xfrm>
            <a:off x="1046522" y="1190445"/>
            <a:ext cx="9905999" cy="4764657"/>
          </a:xfrm>
        </p:spPr>
        <p:txBody>
          <a:bodyPr>
            <a:normAutofit/>
          </a:bodyPr>
          <a:lstStyle/>
          <a:p>
            <a:r>
              <a:rPr lang="en-US" sz="1800" dirty="0"/>
              <a:t>This Flame Sensor can be used to detect fire source or other light sources of the wave length in the range of 760nm - 1100 nm.</a:t>
            </a:r>
            <a:endParaRPr lang="en-IN" sz="1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626" y="1889185"/>
            <a:ext cx="4450249" cy="3580418"/>
          </a:xfrm>
          <a:prstGeom prst="rect">
            <a:avLst/>
          </a:prstGeom>
        </p:spPr>
      </p:pic>
      <p:sp>
        <p:nvSpPr>
          <p:cNvPr id="5" name="TextBox 4"/>
          <p:cNvSpPr txBox="1"/>
          <p:nvPr/>
        </p:nvSpPr>
        <p:spPr>
          <a:xfrm>
            <a:off x="1224951" y="2242868"/>
            <a:ext cx="4753155" cy="2923877"/>
          </a:xfrm>
          <a:prstGeom prst="rect">
            <a:avLst/>
          </a:prstGeom>
          <a:noFill/>
        </p:spPr>
        <p:txBody>
          <a:bodyPr wrap="square" rtlCol="0">
            <a:spAutoFit/>
          </a:bodyPr>
          <a:lstStyle/>
          <a:p>
            <a:pPr marL="342900" indent="-342900">
              <a:buFont typeface="Wingdings" panose="05000000000000000000" pitchFamily="2" charset="2"/>
              <a:buChar char="Ø"/>
            </a:pPr>
            <a:r>
              <a:rPr lang="en-IN" sz="2200" b="1" u="sng" dirty="0"/>
              <a:t>Features</a:t>
            </a:r>
            <a:r>
              <a:rPr lang="en-IN" sz="2200" b="1" u="sng" dirty="0" smtClean="0"/>
              <a:t>:</a:t>
            </a:r>
          </a:p>
          <a:p>
            <a:pPr marL="285750" indent="-285750">
              <a:buFont typeface="Wingdings" panose="05000000000000000000" pitchFamily="2" charset="2"/>
              <a:buChar char="Ø"/>
            </a:pPr>
            <a:endParaRPr lang="en-IN" b="1" u="sng" dirty="0" smtClean="0"/>
          </a:p>
          <a:p>
            <a:pPr marL="285750" indent="-285750">
              <a:buFont typeface="Wingdings" panose="05000000000000000000" pitchFamily="2" charset="2"/>
              <a:buChar char="Ø"/>
            </a:pPr>
            <a:r>
              <a:rPr lang="en-IN" dirty="0"/>
              <a:t>High Photo </a:t>
            </a:r>
            <a:r>
              <a:rPr lang="en-IN" dirty="0" smtClean="0"/>
              <a:t>Sensitivity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Fast Response Time</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a:t>Sensitivity adjustable</a:t>
            </a:r>
          </a:p>
          <a:p>
            <a:pPr marL="285750" indent="-285750">
              <a:buFont typeface="Wingdings" panose="05000000000000000000" pitchFamily="2" charset="2"/>
              <a:buChar char="Ø"/>
            </a:pPr>
            <a:endParaRPr lang="en-IN" b="1" dirty="0" smtClean="0"/>
          </a:p>
          <a:p>
            <a:endParaRPr lang="en-IN" b="1" u="sng" dirty="0" smtClean="0"/>
          </a:p>
          <a:p>
            <a:pPr marL="285750" indent="-285750">
              <a:buFont typeface="Wingdings" panose="05000000000000000000" pitchFamily="2" charset="2"/>
              <a:buChar char="Ø"/>
            </a:pPr>
            <a:endParaRPr lang="en-IN" u="sng" dirty="0"/>
          </a:p>
        </p:txBody>
      </p:sp>
    </p:spTree>
    <p:extLst>
      <p:ext uri="{BB962C8B-B14F-4D97-AF65-F5344CB8AC3E}">
        <p14:creationId xmlns:p14="http://schemas.microsoft.com/office/powerpoint/2010/main" val="3785791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456" y="190500"/>
            <a:ext cx="8788700" cy="2984021"/>
          </a:xfrm>
          <a:prstGeom prst="rect">
            <a:avLst/>
          </a:prstGeom>
        </p:spPr>
      </p:pic>
      <p:sp>
        <p:nvSpPr>
          <p:cNvPr id="3" name="Rectangle 2"/>
          <p:cNvSpPr/>
          <p:nvPr/>
        </p:nvSpPr>
        <p:spPr>
          <a:xfrm>
            <a:off x="1406106" y="3244334"/>
            <a:ext cx="5589243" cy="3200876"/>
          </a:xfrm>
          <a:prstGeom prst="rect">
            <a:avLst/>
          </a:prstGeom>
        </p:spPr>
        <p:txBody>
          <a:bodyPr wrap="square">
            <a:spAutoFit/>
          </a:bodyPr>
          <a:lstStyle/>
          <a:p>
            <a:pPr marL="342900" indent="-342900">
              <a:buFont typeface="Wingdings" panose="05000000000000000000" pitchFamily="2" charset="2"/>
              <a:buChar char="Ø"/>
            </a:pPr>
            <a:r>
              <a:rPr lang="en-IN" sz="2200" b="1" u="sng" dirty="0"/>
              <a:t>Specification</a:t>
            </a:r>
            <a:r>
              <a:rPr lang="en-IN" b="1" dirty="0" smtClean="0"/>
              <a:t>:</a:t>
            </a:r>
          </a:p>
          <a:p>
            <a:endParaRPr lang="en-IN" b="1" dirty="0"/>
          </a:p>
          <a:p>
            <a:pPr marL="285750" indent="-285750">
              <a:buFont typeface="Wingdings" panose="05000000000000000000" pitchFamily="2" charset="2"/>
              <a:buChar char="v"/>
            </a:pPr>
            <a:r>
              <a:rPr lang="en-IN" dirty="0" err="1"/>
              <a:t>Woriking</a:t>
            </a:r>
            <a:r>
              <a:rPr lang="en-IN" dirty="0"/>
              <a:t> voltage: 3.3v - </a:t>
            </a:r>
            <a:r>
              <a:rPr lang="en-IN" dirty="0" smtClean="0"/>
              <a:t>5v</a:t>
            </a:r>
          </a:p>
          <a:p>
            <a:endParaRPr lang="en-IN" dirty="0" smtClean="0"/>
          </a:p>
          <a:p>
            <a:pPr marL="285750" indent="-285750">
              <a:buFont typeface="Wingdings" panose="05000000000000000000" pitchFamily="2" charset="2"/>
              <a:buChar char="v"/>
            </a:pPr>
            <a:r>
              <a:rPr lang="en-US" dirty="0"/>
              <a:t>Detect range: 60 </a:t>
            </a:r>
            <a:r>
              <a:rPr lang="en-US" dirty="0" smtClean="0"/>
              <a:t>degrees</a:t>
            </a:r>
          </a:p>
          <a:p>
            <a:endParaRPr lang="en-US" dirty="0"/>
          </a:p>
          <a:p>
            <a:pPr marL="285750" indent="-285750">
              <a:buFont typeface="Wingdings" panose="05000000000000000000" pitchFamily="2" charset="2"/>
              <a:buChar char="v"/>
            </a:pPr>
            <a:r>
              <a:rPr lang="en-US" dirty="0"/>
              <a:t>Digital/Analog </a:t>
            </a:r>
            <a:r>
              <a:rPr lang="en-US" dirty="0" smtClean="0"/>
              <a:t>output</a:t>
            </a:r>
          </a:p>
          <a:p>
            <a:endParaRPr lang="en-US" dirty="0"/>
          </a:p>
          <a:p>
            <a:pPr marL="285750" indent="-285750">
              <a:buFont typeface="Wingdings" panose="05000000000000000000" pitchFamily="2" charset="2"/>
              <a:buChar char="v"/>
            </a:pPr>
            <a:r>
              <a:rPr lang="en-US" dirty="0"/>
              <a:t>On-board LM393 chip</a:t>
            </a:r>
          </a:p>
          <a:p>
            <a:pPr marL="285750" indent="-285750">
              <a:buFont typeface="Wingdings" panose="05000000000000000000" pitchFamily="2" charset="2"/>
              <a:buChar char="v"/>
            </a:pPr>
            <a:endParaRPr lang="en-IN" dirty="0"/>
          </a:p>
          <a:p>
            <a:endParaRPr lang="en-IN" dirty="0"/>
          </a:p>
        </p:txBody>
      </p:sp>
    </p:spTree>
    <p:extLst>
      <p:ext uri="{BB962C8B-B14F-4D97-AF65-F5344CB8AC3E}">
        <p14:creationId xmlns:p14="http://schemas.microsoft.com/office/powerpoint/2010/main" val="748460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948359"/>
              </p:ext>
            </p:extLst>
          </p:nvPr>
        </p:nvGraphicFramePr>
        <p:xfrm>
          <a:off x="2032000" y="719666"/>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dirty="0" smtClean="0"/>
                        <a:t>DHT11</a:t>
                      </a:r>
                      <a:r>
                        <a:rPr lang="en-IN" baseline="0" dirty="0" smtClean="0"/>
                        <a:t> sensor</a:t>
                      </a:r>
                      <a:endParaRPr lang="en-IN" dirty="0"/>
                    </a:p>
                  </a:txBody>
                  <a:tcPr/>
                </a:tc>
                <a:tc>
                  <a:txBody>
                    <a:bodyPr/>
                    <a:lstStyle/>
                    <a:p>
                      <a:r>
                        <a:rPr lang="en-IN" dirty="0" smtClean="0"/>
                        <a:t>Raspberry pi</a:t>
                      </a:r>
                      <a:endParaRPr lang="en-IN" dirty="0"/>
                    </a:p>
                  </a:txBody>
                  <a:tcPr/>
                </a:tc>
              </a:tr>
              <a:tr h="370840">
                <a:tc>
                  <a:txBody>
                    <a:bodyPr/>
                    <a:lstStyle/>
                    <a:p>
                      <a:r>
                        <a:rPr lang="en-IN" dirty="0" smtClean="0"/>
                        <a:t>VCC</a:t>
                      </a:r>
                      <a:endParaRPr lang="en-IN" dirty="0"/>
                    </a:p>
                  </a:txBody>
                  <a:tcPr/>
                </a:tc>
                <a:tc>
                  <a:txBody>
                    <a:bodyPr/>
                    <a:lstStyle/>
                    <a:p>
                      <a:r>
                        <a:rPr lang="en-IN" dirty="0" smtClean="0"/>
                        <a:t>5V</a:t>
                      </a:r>
                      <a:endParaRPr lang="en-IN" dirty="0"/>
                    </a:p>
                  </a:txBody>
                  <a:tcPr/>
                </a:tc>
              </a:tr>
              <a:tr h="370840">
                <a:tc>
                  <a:txBody>
                    <a:bodyPr/>
                    <a:lstStyle/>
                    <a:p>
                      <a:r>
                        <a:rPr lang="en-IN" dirty="0" smtClean="0"/>
                        <a:t>GND</a:t>
                      </a:r>
                      <a:endParaRPr lang="en-IN" dirty="0"/>
                    </a:p>
                  </a:txBody>
                  <a:tcPr/>
                </a:tc>
                <a:tc>
                  <a:txBody>
                    <a:bodyPr/>
                    <a:lstStyle/>
                    <a:p>
                      <a:r>
                        <a:rPr lang="en-IN" dirty="0" smtClean="0"/>
                        <a:t>GND</a:t>
                      </a:r>
                      <a:endParaRPr lang="en-IN" dirty="0"/>
                    </a:p>
                  </a:txBody>
                  <a:tcPr/>
                </a:tc>
              </a:tr>
              <a:tr h="370840">
                <a:tc>
                  <a:txBody>
                    <a:bodyPr/>
                    <a:lstStyle/>
                    <a:p>
                      <a:r>
                        <a:rPr lang="en-IN" dirty="0" smtClean="0"/>
                        <a:t>DO</a:t>
                      </a:r>
                      <a:endParaRPr lang="en-IN" dirty="0"/>
                    </a:p>
                  </a:txBody>
                  <a:tcPr/>
                </a:tc>
                <a:tc>
                  <a:txBody>
                    <a:bodyPr/>
                    <a:lstStyle/>
                    <a:p>
                      <a:r>
                        <a:rPr lang="en-IN" dirty="0" smtClean="0"/>
                        <a:t>GPIO 21</a:t>
                      </a:r>
                    </a:p>
                  </a:txBody>
                  <a:tcPr/>
                </a:tc>
              </a:tr>
            </a:tbl>
          </a:graphicData>
        </a:graphic>
      </p:graphicFrame>
      <p:pic>
        <p:nvPicPr>
          <p:cNvPr id="1026" name="Picture 2" descr="https://www.rhydolabz.com/images/body_images/28/SEN2800_im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032" y="3090413"/>
            <a:ext cx="4286250" cy="204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33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51157"/>
          </a:xfrm>
        </p:spPr>
        <p:txBody>
          <a:bodyPr>
            <a:normAutofit fontScale="90000"/>
          </a:bodyPr>
          <a:lstStyle/>
          <a:p>
            <a:r>
              <a:rPr lang="en-IN" u="sng" dirty="0" smtClean="0"/>
              <a:t>USB CAMERA</a:t>
            </a:r>
            <a:r>
              <a:rPr lang="en-IN" dirty="0" smtClean="0"/>
              <a:t> :::</a:t>
            </a:r>
            <a:endParaRPr lang="en-IN" dirty="0"/>
          </a:p>
        </p:txBody>
      </p:sp>
      <p:sp>
        <p:nvSpPr>
          <p:cNvPr id="3" name="Content Placeholder 2"/>
          <p:cNvSpPr>
            <a:spLocks noGrp="1"/>
          </p:cNvSpPr>
          <p:nvPr>
            <p:ph idx="1"/>
          </p:nvPr>
        </p:nvSpPr>
        <p:spPr>
          <a:xfrm>
            <a:off x="1141412" y="1362974"/>
            <a:ext cx="9905999" cy="4428227"/>
          </a:xfrm>
        </p:spPr>
        <p:txBody>
          <a:bodyPr>
            <a:normAutofit/>
          </a:bodyPr>
          <a:lstStyle/>
          <a:p>
            <a:r>
              <a:rPr lang="en-US" sz="1800" dirty="0"/>
              <a:t>Starting from small houses to huge industries, surveillance plays very vital role to fulfill our safety aspects as Burglary and theft have always been a problem. In big industries personal security means monitoring the people’s changing information like activities, behavior for the purpose of protecting, managing and influencing confidential details. </a:t>
            </a:r>
            <a:endParaRPr lang="en-IN" sz="1800" dirty="0" smtClean="0"/>
          </a:p>
          <a:p>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5" y="2783768"/>
            <a:ext cx="4865298" cy="3481887"/>
          </a:xfrm>
          <a:prstGeom prst="rect">
            <a:avLst/>
          </a:prstGeom>
        </p:spPr>
      </p:pic>
    </p:spTree>
    <p:extLst>
      <p:ext uri="{BB962C8B-B14F-4D97-AF65-F5344CB8AC3E}">
        <p14:creationId xmlns:p14="http://schemas.microsoft.com/office/powerpoint/2010/main" val="3595253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8249" y="681487"/>
            <a:ext cx="8609162" cy="5078313"/>
          </a:xfrm>
          <a:prstGeom prst="rect">
            <a:avLst/>
          </a:prstGeom>
          <a:noFill/>
        </p:spPr>
        <p:txBody>
          <a:bodyPr wrap="square" rtlCol="0">
            <a:spAutoFit/>
          </a:bodyPr>
          <a:lstStyle/>
          <a:p>
            <a:r>
              <a:rPr lang="en-IN" sz="2200" u="sng" dirty="0"/>
              <a:t>Project </a:t>
            </a:r>
            <a:r>
              <a:rPr lang="en-IN" sz="2200" u="sng" dirty="0" smtClean="0"/>
              <a:t>Implementation::</a:t>
            </a:r>
          </a:p>
          <a:p>
            <a:endParaRPr lang="en-IN" sz="2200" u="sng" dirty="0"/>
          </a:p>
          <a:p>
            <a:pPr marL="342900" indent="-342900">
              <a:buFont typeface="Wingdings" panose="05000000000000000000" pitchFamily="2" charset="2"/>
              <a:buChar char="q"/>
            </a:pPr>
            <a:r>
              <a:rPr lang="en-US" sz="2000" dirty="0"/>
              <a:t>Step 1: Setting up Raspberry </a:t>
            </a:r>
            <a:r>
              <a:rPr lang="en-US" sz="2000" dirty="0" smtClean="0"/>
              <a:t>Pi</a:t>
            </a:r>
          </a:p>
          <a:p>
            <a:endParaRPr lang="en-US" sz="2000" dirty="0" smtClean="0"/>
          </a:p>
          <a:p>
            <a:pPr marL="342900" indent="-342900">
              <a:buFont typeface="Wingdings" panose="05000000000000000000" pitchFamily="2" charset="2"/>
              <a:buChar char="q"/>
            </a:pPr>
            <a:r>
              <a:rPr lang="en-US" sz="2000" dirty="0"/>
              <a:t>Step 2: Operating raspberry pi without monitor display, keyboard and </a:t>
            </a:r>
            <a:r>
              <a:rPr lang="en-US" sz="2000" dirty="0" smtClean="0"/>
              <a:t>mouse</a:t>
            </a:r>
            <a:endParaRPr lang="en-US" sz="2000" dirty="0"/>
          </a:p>
          <a:p>
            <a:pPr marL="342900" indent="-342900">
              <a:buFont typeface="Wingdings" panose="05000000000000000000" pitchFamily="2" charset="2"/>
              <a:buChar char="q"/>
            </a:pPr>
            <a:endParaRPr lang="en-US" sz="2000" u="sng" dirty="0" smtClean="0"/>
          </a:p>
          <a:p>
            <a:pPr marL="342900" indent="-342900">
              <a:buFont typeface="Wingdings" panose="05000000000000000000" pitchFamily="2" charset="2"/>
              <a:buChar char="q"/>
            </a:pPr>
            <a:r>
              <a:rPr lang="en-US" sz="2000" dirty="0"/>
              <a:t>Step 3: Installing VNC server on Raspberry </a:t>
            </a:r>
            <a:r>
              <a:rPr lang="en-US" sz="2000" dirty="0" smtClean="0"/>
              <a:t>Pi</a:t>
            </a:r>
          </a:p>
          <a:p>
            <a:pPr marL="342900" indent="-342900">
              <a:buFont typeface="Wingdings" panose="05000000000000000000" pitchFamily="2" charset="2"/>
              <a:buChar char="q"/>
            </a:pPr>
            <a:endParaRPr lang="en-US" sz="2000" u="sng" dirty="0"/>
          </a:p>
          <a:p>
            <a:pPr marL="342900" indent="-342900">
              <a:buFont typeface="Wingdings" panose="05000000000000000000" pitchFamily="2" charset="2"/>
              <a:buChar char="q"/>
            </a:pPr>
            <a:r>
              <a:rPr lang="en-US" sz="2000" dirty="0"/>
              <a:t>Step 4: Client Side (Laptop</a:t>
            </a:r>
            <a:r>
              <a:rPr lang="en-US" sz="2000" dirty="0" smtClean="0"/>
              <a:t>)</a:t>
            </a:r>
          </a:p>
          <a:p>
            <a:pPr marL="342900" indent="-342900">
              <a:buFont typeface="Wingdings" panose="05000000000000000000" pitchFamily="2" charset="2"/>
              <a:buChar char="q"/>
            </a:pPr>
            <a:endParaRPr lang="en-US" sz="2000" u="sng" dirty="0"/>
          </a:p>
          <a:p>
            <a:pPr marL="342900" indent="-342900">
              <a:buFont typeface="Wingdings" panose="05000000000000000000" pitchFamily="2" charset="2"/>
              <a:buChar char="q"/>
            </a:pPr>
            <a:r>
              <a:rPr lang="en-US" sz="2000" dirty="0"/>
              <a:t>Step 5: Running VNC server at start up in </a:t>
            </a:r>
            <a:endParaRPr lang="en-US" sz="2000" dirty="0" smtClean="0"/>
          </a:p>
          <a:p>
            <a:r>
              <a:rPr lang="en-US" sz="2000" dirty="0" smtClean="0"/>
              <a:t>Raspberry Pi</a:t>
            </a:r>
          </a:p>
          <a:p>
            <a:endParaRPr lang="en-US" sz="2000" u="sng" dirty="0"/>
          </a:p>
          <a:p>
            <a:r>
              <a:rPr lang="en-US" sz="2000" dirty="0" smtClean="0"/>
              <a:t>for some web camera’s we should have install</a:t>
            </a:r>
          </a:p>
          <a:p>
            <a:r>
              <a:rPr lang="en-US" sz="2000" dirty="0" smtClean="0"/>
              <a:t>Open CV installation work with it in python using </a:t>
            </a:r>
          </a:p>
          <a:p>
            <a:r>
              <a:rPr lang="en-US" sz="2000" dirty="0" smtClean="0"/>
              <a:t>Raspberry pi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472" y="2734574"/>
            <a:ext cx="4186327" cy="3004148"/>
          </a:xfrm>
          <a:prstGeom prst="rect">
            <a:avLst/>
          </a:prstGeom>
        </p:spPr>
      </p:pic>
    </p:spTree>
    <p:extLst>
      <p:ext uri="{BB962C8B-B14F-4D97-AF65-F5344CB8AC3E}">
        <p14:creationId xmlns:p14="http://schemas.microsoft.com/office/powerpoint/2010/main" val="1481360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117" y="810883"/>
            <a:ext cx="8807570" cy="830997"/>
          </a:xfrm>
          <a:prstGeom prst="rect">
            <a:avLst/>
          </a:prstGeom>
          <a:noFill/>
        </p:spPr>
        <p:txBody>
          <a:bodyPr wrap="square" rtlCol="0">
            <a:spAutoFit/>
          </a:bodyPr>
          <a:lstStyle/>
          <a:p>
            <a:r>
              <a:rPr lang="en-IN" sz="2400" dirty="0" smtClean="0"/>
              <a:t>This is all about our project problem and requirement's according to our solution</a:t>
            </a:r>
            <a:endParaRPr lang="en-IN" sz="2400" dirty="0"/>
          </a:p>
        </p:txBody>
      </p:sp>
      <p:sp>
        <p:nvSpPr>
          <p:cNvPr id="3" name="Rectangle 2"/>
          <p:cNvSpPr/>
          <p:nvPr/>
        </p:nvSpPr>
        <p:spPr>
          <a:xfrm>
            <a:off x="4495434" y="2967335"/>
            <a:ext cx="3201134"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23285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t>
            </a:r>
            <a:endParaRPr lang="en-IN" dirty="0"/>
          </a:p>
        </p:txBody>
      </p:sp>
      <p:sp>
        <p:nvSpPr>
          <p:cNvPr id="3" name="Content Placeholder 2"/>
          <p:cNvSpPr>
            <a:spLocks noGrp="1"/>
          </p:cNvSpPr>
          <p:nvPr>
            <p:ph idx="1"/>
          </p:nvPr>
        </p:nvSpPr>
        <p:spPr/>
        <p:txBody>
          <a:bodyPr/>
          <a:lstStyle/>
          <a:p>
            <a:r>
              <a:rPr lang="en-IN" dirty="0" smtClean="0"/>
              <a:t>The solution to intelligent access management system is to create  the application that can recognize the motion of the objects and can detect the face .After  the picture of the if detected and sent it the cloud .</a:t>
            </a:r>
          </a:p>
          <a:p>
            <a:r>
              <a:rPr lang="en-IN" dirty="0" smtClean="0"/>
              <a:t>The sensors we used in this project are:</a:t>
            </a:r>
          </a:p>
          <a:p>
            <a:pPr marL="0" indent="0">
              <a:buNone/>
            </a:pPr>
            <a:r>
              <a:rPr lang="en-IN" dirty="0" smtClean="0">
                <a:sym typeface="Wingdings" panose="05000000000000000000" pitchFamily="2" charset="2"/>
              </a:rPr>
              <a:t>DHT11 Sensor ---- the measure the temperature and humidity </a:t>
            </a:r>
          </a:p>
          <a:p>
            <a:pPr marL="0" indent="0">
              <a:buNone/>
            </a:pPr>
            <a:r>
              <a:rPr lang="en-IN" dirty="0" smtClean="0">
                <a:sym typeface="Wingdings" panose="05000000000000000000" pitchFamily="2" charset="2"/>
              </a:rPr>
              <a:t>Smoke  Sensor---- to detect the smoke in the room or house</a:t>
            </a:r>
          </a:p>
          <a:p>
            <a:pPr marL="0" indent="0">
              <a:buNone/>
            </a:pPr>
            <a:endParaRPr lang="en-IN" dirty="0"/>
          </a:p>
        </p:txBody>
      </p:sp>
    </p:spTree>
    <p:extLst>
      <p:ext uri="{BB962C8B-B14F-4D97-AF65-F5344CB8AC3E}">
        <p14:creationId xmlns:p14="http://schemas.microsoft.com/office/powerpoint/2010/main" val="109508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1820" y="1078302"/>
            <a:ext cx="8876581" cy="3046988"/>
          </a:xfrm>
          <a:prstGeom prst="rect">
            <a:avLst/>
          </a:prstGeom>
          <a:noFill/>
        </p:spPr>
        <p:txBody>
          <a:bodyPr wrap="square" rtlCol="0">
            <a:spAutoFit/>
          </a:bodyPr>
          <a:lstStyle/>
          <a:p>
            <a:r>
              <a:rPr lang="en-IN" sz="2400" dirty="0" smtClean="0">
                <a:sym typeface="Wingdings" panose="05000000000000000000" pitchFamily="2" charset="2"/>
              </a:rPr>
              <a:t>Flame Sensor ---- to detect the flame or any fire senses </a:t>
            </a:r>
          </a:p>
          <a:p>
            <a:r>
              <a:rPr lang="en-IN" sz="2400" dirty="0" smtClean="0">
                <a:sym typeface="Wingdings" panose="05000000000000000000" pitchFamily="2" charset="2"/>
              </a:rPr>
              <a:t> </a:t>
            </a:r>
          </a:p>
          <a:p>
            <a:r>
              <a:rPr lang="en-IN" sz="2400" dirty="0" smtClean="0">
                <a:sym typeface="Wingdings" panose="05000000000000000000" pitchFamily="2" charset="2"/>
              </a:rPr>
              <a:t>Motor Sensor ---- to rotate the motor …..,in case to open the door </a:t>
            </a:r>
          </a:p>
          <a:p>
            <a:r>
              <a:rPr lang="en-IN" sz="2400" dirty="0">
                <a:sym typeface="Wingdings" panose="05000000000000000000" pitchFamily="2" charset="2"/>
              </a:rPr>
              <a:t> </a:t>
            </a:r>
            <a:r>
              <a:rPr lang="en-IN" sz="2400" dirty="0" smtClean="0">
                <a:sym typeface="Wingdings" panose="05000000000000000000" pitchFamily="2" charset="2"/>
              </a:rPr>
              <a:t>                             by using the intelligent assistants (</a:t>
            </a:r>
            <a:r>
              <a:rPr lang="en-IN" sz="2400" dirty="0" err="1" smtClean="0">
                <a:sym typeface="Wingdings" panose="05000000000000000000" pitchFamily="2" charset="2"/>
              </a:rPr>
              <a:t>ie</a:t>
            </a:r>
            <a:r>
              <a:rPr lang="en-IN" sz="2400" dirty="0" smtClean="0">
                <a:sym typeface="Wingdings" panose="05000000000000000000" pitchFamily="2" charset="2"/>
              </a:rPr>
              <a:t>..,Alexa )</a:t>
            </a:r>
          </a:p>
          <a:p>
            <a:r>
              <a:rPr lang="en-IN" sz="2400" dirty="0" smtClean="0">
                <a:sym typeface="Wingdings" panose="05000000000000000000" pitchFamily="2" charset="2"/>
              </a:rPr>
              <a:t>USB Camera---- to take the snap shots of the object or the face                                      </a:t>
            </a:r>
          </a:p>
          <a:p>
            <a:r>
              <a:rPr lang="en-IN" sz="2400" dirty="0">
                <a:sym typeface="Wingdings" panose="05000000000000000000" pitchFamily="2" charset="2"/>
              </a:rPr>
              <a:t> </a:t>
            </a:r>
            <a:r>
              <a:rPr lang="en-IN" sz="2400" dirty="0" smtClean="0">
                <a:sym typeface="Wingdings" panose="05000000000000000000" pitchFamily="2" charset="2"/>
              </a:rPr>
              <a:t>                           detected person</a:t>
            </a:r>
          </a:p>
          <a:p>
            <a:endParaRPr lang="en-IN" sz="2400" dirty="0">
              <a:sym typeface="Wingdings" panose="05000000000000000000" pitchFamily="2" charset="2"/>
            </a:endParaRPr>
          </a:p>
          <a:p>
            <a:r>
              <a:rPr lang="en-IN" sz="2400" dirty="0" smtClean="0">
                <a:sym typeface="Wingdings" panose="05000000000000000000" pitchFamily="2" charset="2"/>
              </a:rPr>
              <a:t> </a:t>
            </a:r>
            <a:endParaRPr lang="en-IN" sz="2400" dirty="0"/>
          </a:p>
        </p:txBody>
      </p:sp>
    </p:spTree>
    <p:extLst>
      <p:ext uri="{BB962C8B-B14F-4D97-AF65-F5344CB8AC3E}">
        <p14:creationId xmlns:p14="http://schemas.microsoft.com/office/powerpoint/2010/main" val="1938186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70917"/>
            <a:ext cx="9905998" cy="1478570"/>
          </a:xfrm>
        </p:spPr>
        <p:txBody>
          <a:bodyPr/>
          <a:lstStyle/>
          <a:p>
            <a:r>
              <a:rPr lang="en-IN" dirty="0" smtClean="0"/>
              <a:t>EACH SENSOR USAGE AND CONNECTION</a:t>
            </a:r>
            <a:endParaRPr lang="en-IN" dirty="0"/>
          </a:p>
        </p:txBody>
      </p:sp>
      <p:sp>
        <p:nvSpPr>
          <p:cNvPr id="3" name="Content Placeholder 2"/>
          <p:cNvSpPr>
            <a:spLocks noGrp="1"/>
          </p:cNvSpPr>
          <p:nvPr>
            <p:ph idx="1"/>
          </p:nvPr>
        </p:nvSpPr>
        <p:spPr>
          <a:ln>
            <a:solidFill>
              <a:schemeClr val="tx1"/>
            </a:solidFill>
          </a:ln>
        </p:spPr>
        <p:txBody>
          <a:bodyPr/>
          <a:lstStyle/>
          <a:p>
            <a:r>
              <a:rPr lang="en-IN" b="1" u="sng" dirty="0" smtClean="0"/>
              <a:t>DHT11 Sensor</a:t>
            </a:r>
            <a:r>
              <a:rPr lang="en-IN" dirty="0" smtClean="0"/>
              <a:t>::::</a:t>
            </a:r>
          </a:p>
          <a:p>
            <a:r>
              <a:rPr lang="en-US" sz="1800" dirty="0"/>
              <a:t>There are two variants of the DHT11 </a:t>
            </a:r>
            <a:r>
              <a:rPr lang="en-US" sz="1800" dirty="0" smtClean="0"/>
              <a:t>you’re </a:t>
            </a:r>
            <a:r>
              <a:rPr lang="en-US" sz="1800" dirty="0"/>
              <a:t>likely to </a:t>
            </a:r>
            <a:r>
              <a:rPr lang="en-US" sz="1800" dirty="0" smtClean="0"/>
              <a:t>come</a:t>
            </a:r>
          </a:p>
          <a:p>
            <a:pPr marL="0" indent="0" fontAlgn="base">
              <a:buNone/>
            </a:pPr>
            <a:r>
              <a:rPr lang="en-US" sz="1800" dirty="0" smtClean="0"/>
              <a:t>   across.</a:t>
            </a:r>
            <a:r>
              <a:rPr lang="en-US" sz="1800" dirty="0"/>
              <a:t> One is a three pin PCB mounted module and the other is   </a:t>
            </a:r>
            <a:endParaRPr lang="en-US" sz="1800" dirty="0" smtClean="0"/>
          </a:p>
          <a:p>
            <a:pPr marL="0" indent="0" fontAlgn="base">
              <a:buNone/>
            </a:pPr>
            <a:r>
              <a:rPr lang="en-US" sz="1800" dirty="0"/>
              <a:t> </a:t>
            </a:r>
            <a:r>
              <a:rPr lang="en-US" sz="1800" dirty="0" smtClean="0"/>
              <a:t>   a </a:t>
            </a:r>
            <a:r>
              <a:rPr lang="en-US" sz="1800" dirty="0"/>
              <a:t>four pin stand-alone module. The pinout is different for each </a:t>
            </a:r>
            <a:endParaRPr lang="en-US" sz="1800" dirty="0" smtClean="0"/>
          </a:p>
          <a:p>
            <a:pPr marL="0" indent="0" fontAlgn="base">
              <a:buNone/>
            </a:pPr>
            <a:r>
              <a:rPr lang="en-US" sz="1800" dirty="0" smtClean="0"/>
              <a:t>    one</a:t>
            </a:r>
            <a:r>
              <a:rPr lang="en-US" sz="1800" dirty="0"/>
              <a:t>, so connect the DHT11 according to which one you have:</a:t>
            </a:r>
          </a:p>
          <a:p>
            <a:r>
              <a:rPr lang="en-US" sz="1800" dirty="0" smtClean="0">
                <a:hlinkClick r:id="rId2"/>
              </a:rPr>
              <a:t>Here we are using the three pin DHT11 sensor:</a:t>
            </a:r>
            <a:r>
              <a:rPr lang="en-US" sz="1800" dirty="0">
                <a:hlinkClick r:id="rId2"/>
              </a:rPr>
              <a:t/>
            </a:r>
            <a:br>
              <a:rPr lang="en-US" sz="1800" dirty="0">
                <a:hlinkClick r:id="rId2"/>
              </a:rPr>
            </a:br>
            <a:endParaRPr lang="en-IN"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620" y="2388366"/>
            <a:ext cx="3844835" cy="3132539"/>
          </a:xfrm>
          <a:prstGeom prst="rect">
            <a:avLst/>
          </a:prstGeom>
        </p:spPr>
      </p:pic>
    </p:spTree>
    <p:extLst>
      <p:ext uri="{BB962C8B-B14F-4D97-AF65-F5344CB8AC3E}">
        <p14:creationId xmlns:p14="http://schemas.microsoft.com/office/powerpoint/2010/main" val="752349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1215" y="1026543"/>
            <a:ext cx="9480430" cy="769441"/>
          </a:xfrm>
          <a:prstGeom prst="rect">
            <a:avLst/>
          </a:prstGeom>
          <a:noFill/>
        </p:spPr>
        <p:txBody>
          <a:bodyPr wrap="square" rtlCol="0">
            <a:spAutoFit/>
          </a:bodyPr>
          <a:lstStyle/>
          <a:p>
            <a:r>
              <a:rPr lang="en-US" sz="2200" dirty="0"/>
              <a:t>The modules have three pins and are easy to connect directly to the Pi’s GPIO header.</a:t>
            </a:r>
            <a:endParaRPr lang="en-IN"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158" y="1915064"/>
            <a:ext cx="3393937" cy="3286664"/>
          </a:xfrm>
          <a:prstGeom prst="rect">
            <a:avLst/>
          </a:prstGeom>
        </p:spPr>
      </p:pic>
      <p:sp>
        <p:nvSpPr>
          <p:cNvPr id="4" name="Rectangle 3"/>
          <p:cNvSpPr/>
          <p:nvPr/>
        </p:nvSpPr>
        <p:spPr>
          <a:xfrm>
            <a:off x="1311215" y="1716983"/>
            <a:ext cx="6096000" cy="646331"/>
          </a:xfrm>
          <a:prstGeom prst="rect">
            <a:avLst/>
          </a:prstGeom>
        </p:spPr>
        <p:txBody>
          <a:bodyPr>
            <a:spAutoFit/>
          </a:bodyPr>
          <a:lstStyle/>
          <a:p>
            <a:pPr fontAlgn="base">
              <a:buFont typeface="Arial" panose="020B0604020202020204" pitchFamily="34" charset="0"/>
              <a:buChar char="•"/>
            </a:pPr>
            <a:r>
              <a:rPr lang="en-US" dirty="0">
                <a:solidFill>
                  <a:srgbClr val="606569"/>
                </a:solidFill>
                <a:latin typeface="inherit"/>
              </a:rPr>
              <a:t>Humidity : 20-80% (5% accuracy)</a:t>
            </a:r>
          </a:p>
          <a:p>
            <a:pPr fontAlgn="base">
              <a:buFont typeface="Arial" panose="020B0604020202020204" pitchFamily="34" charset="0"/>
              <a:buChar char="•"/>
            </a:pPr>
            <a:r>
              <a:rPr lang="en-US" dirty="0">
                <a:solidFill>
                  <a:srgbClr val="606569"/>
                </a:solidFill>
                <a:latin typeface="inherit"/>
              </a:rPr>
              <a:t>Temperature : 0-50°C (±2°C accuracy)</a:t>
            </a:r>
            <a:endParaRPr lang="en-US" b="0" i="0" dirty="0">
              <a:solidFill>
                <a:srgbClr val="606569"/>
              </a:solidFill>
              <a:effectLst/>
              <a:latin typeface="inherit"/>
            </a:endParaRPr>
          </a:p>
        </p:txBody>
      </p:sp>
      <p:sp>
        <p:nvSpPr>
          <p:cNvPr id="5" name="Rectangle 4"/>
          <p:cNvSpPr/>
          <p:nvPr/>
        </p:nvSpPr>
        <p:spPr>
          <a:xfrm>
            <a:off x="1210574" y="2623461"/>
            <a:ext cx="6096000" cy="646331"/>
          </a:xfrm>
          <a:prstGeom prst="rect">
            <a:avLst/>
          </a:prstGeom>
        </p:spPr>
        <p:txBody>
          <a:bodyPr>
            <a:spAutoFit/>
          </a:bodyPr>
          <a:lstStyle/>
          <a:p>
            <a:r>
              <a:rPr lang="en-US" dirty="0">
                <a:solidFill>
                  <a:srgbClr val="606569"/>
                </a:solidFill>
                <a:latin typeface="Open Sans"/>
              </a:rPr>
              <a:t>The 3 pins should be connected to the Pi as shown in the table below :</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964736180"/>
              </p:ext>
            </p:extLst>
          </p:nvPr>
        </p:nvGraphicFramePr>
        <p:xfrm>
          <a:off x="1078303" y="3718368"/>
          <a:ext cx="6537384" cy="1483360"/>
        </p:xfrm>
        <a:graphic>
          <a:graphicData uri="http://schemas.openxmlformats.org/drawingml/2006/table">
            <a:tbl>
              <a:tblPr firstRow="1" bandRow="1">
                <a:tableStyleId>{21E4AEA4-8DFA-4A89-87EB-49C32662AFE0}</a:tableStyleId>
              </a:tblPr>
              <a:tblGrid>
                <a:gridCol w="2179128"/>
                <a:gridCol w="2179128"/>
                <a:gridCol w="2179128"/>
              </a:tblGrid>
              <a:tr h="370840">
                <a:tc>
                  <a:txBody>
                    <a:bodyPr/>
                    <a:lstStyle/>
                    <a:p>
                      <a:r>
                        <a:rPr lang="en-IN" dirty="0" smtClean="0"/>
                        <a:t>DHT11 pin</a:t>
                      </a:r>
                      <a:endParaRPr lang="en-IN" dirty="0"/>
                    </a:p>
                  </a:txBody>
                  <a:tcPr/>
                </a:tc>
                <a:tc>
                  <a:txBody>
                    <a:bodyPr/>
                    <a:lstStyle/>
                    <a:p>
                      <a:r>
                        <a:rPr lang="en-IN" dirty="0" smtClean="0"/>
                        <a:t>Signals</a:t>
                      </a:r>
                      <a:endParaRPr lang="en-IN" dirty="0"/>
                    </a:p>
                  </a:txBody>
                  <a:tcPr/>
                </a:tc>
                <a:tc>
                  <a:txBody>
                    <a:bodyPr/>
                    <a:lstStyle/>
                    <a:p>
                      <a:r>
                        <a:rPr lang="en-IN" dirty="0" smtClean="0"/>
                        <a:t>Pi pins</a:t>
                      </a:r>
                      <a:endParaRPr lang="en-IN" dirty="0"/>
                    </a:p>
                  </a:txBody>
                  <a:tcPr/>
                </a:tc>
              </a:tr>
              <a:tr h="370840">
                <a:tc>
                  <a:txBody>
                    <a:bodyPr/>
                    <a:lstStyle/>
                    <a:p>
                      <a:r>
                        <a:rPr lang="en-IN" dirty="0" smtClean="0"/>
                        <a:t>1</a:t>
                      </a:r>
                      <a:endParaRPr lang="en-IN" dirty="0"/>
                    </a:p>
                  </a:txBody>
                  <a:tcPr/>
                </a:tc>
                <a:tc>
                  <a:txBody>
                    <a:bodyPr/>
                    <a:lstStyle/>
                    <a:p>
                      <a:r>
                        <a:rPr lang="en-IN" dirty="0" smtClean="0"/>
                        <a:t>3.3v</a:t>
                      </a:r>
                      <a:endParaRPr lang="en-IN" dirty="0"/>
                    </a:p>
                  </a:txBody>
                  <a:tcPr/>
                </a:tc>
                <a:tc>
                  <a:txBody>
                    <a:bodyPr/>
                    <a:lstStyle/>
                    <a:p>
                      <a:r>
                        <a:rPr lang="en-IN" dirty="0" smtClean="0"/>
                        <a:t>1</a:t>
                      </a:r>
                      <a:endParaRPr lang="en-IN" dirty="0"/>
                    </a:p>
                  </a:txBody>
                  <a:tcPr/>
                </a:tc>
              </a:tr>
              <a:tr h="370840">
                <a:tc>
                  <a:txBody>
                    <a:bodyPr/>
                    <a:lstStyle/>
                    <a:p>
                      <a:r>
                        <a:rPr lang="en-IN" dirty="0" smtClean="0"/>
                        <a:t>2</a:t>
                      </a:r>
                      <a:endParaRPr lang="en-IN" dirty="0"/>
                    </a:p>
                  </a:txBody>
                  <a:tcPr/>
                </a:tc>
                <a:tc>
                  <a:txBody>
                    <a:bodyPr/>
                    <a:lstStyle/>
                    <a:p>
                      <a:r>
                        <a:rPr lang="en-IN" dirty="0" smtClean="0"/>
                        <a:t>Data/Out</a:t>
                      </a:r>
                      <a:endParaRPr lang="en-IN" dirty="0"/>
                    </a:p>
                  </a:txBody>
                  <a:tcPr/>
                </a:tc>
                <a:tc>
                  <a:txBody>
                    <a:bodyPr/>
                    <a:lstStyle/>
                    <a:p>
                      <a:r>
                        <a:rPr lang="en-IN" sz="1800" b="0" i="0" kern="1200" dirty="0" smtClean="0">
                          <a:solidFill>
                            <a:schemeClr val="dk1"/>
                          </a:solidFill>
                          <a:effectLst/>
                          <a:latin typeface="+mn-lt"/>
                          <a:ea typeface="+mn-ea"/>
                          <a:cs typeface="+mn-cs"/>
                        </a:rPr>
                        <a:t>11 (GPIO17)</a:t>
                      </a:r>
                      <a:endParaRPr lang="en-IN" dirty="0"/>
                    </a:p>
                  </a:txBody>
                  <a:tcPr/>
                </a:tc>
              </a:tr>
              <a:tr h="370840">
                <a:tc>
                  <a:txBody>
                    <a:bodyPr/>
                    <a:lstStyle/>
                    <a:p>
                      <a:r>
                        <a:rPr lang="en-IN" dirty="0" smtClean="0"/>
                        <a:t>3</a:t>
                      </a:r>
                      <a:endParaRPr lang="en-IN" dirty="0"/>
                    </a:p>
                  </a:txBody>
                  <a:tcPr/>
                </a:tc>
                <a:tc>
                  <a:txBody>
                    <a:bodyPr/>
                    <a:lstStyle/>
                    <a:p>
                      <a:r>
                        <a:rPr lang="en-IN" dirty="0" smtClean="0"/>
                        <a:t>Ground</a:t>
                      </a:r>
                      <a:endParaRPr lang="en-IN" dirty="0"/>
                    </a:p>
                  </a:txBody>
                  <a:tcPr/>
                </a:tc>
                <a:tc>
                  <a:txBody>
                    <a:bodyPr/>
                    <a:lstStyle/>
                    <a:p>
                      <a:r>
                        <a:rPr lang="en-IN" sz="1800" b="0" i="0" kern="1200" dirty="0" smtClean="0">
                          <a:solidFill>
                            <a:schemeClr val="dk1"/>
                          </a:solidFill>
                          <a:effectLst/>
                          <a:latin typeface="+mn-lt"/>
                          <a:ea typeface="+mn-ea"/>
                          <a:cs typeface="+mn-cs"/>
                        </a:rPr>
                        <a:t>6 or 9</a:t>
                      </a:r>
                      <a:endParaRPr lang="en-IN" dirty="0"/>
                    </a:p>
                  </a:txBody>
                  <a:tcPr/>
                </a:tc>
              </a:tr>
            </a:tbl>
          </a:graphicData>
        </a:graphic>
      </p:graphicFrame>
    </p:spTree>
    <p:extLst>
      <p:ext uri="{BB962C8B-B14F-4D97-AF65-F5344CB8AC3E}">
        <p14:creationId xmlns:p14="http://schemas.microsoft.com/office/powerpoint/2010/main" val="1590032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9905998" cy="528794"/>
          </a:xfrm>
        </p:spPr>
        <p:txBody>
          <a:bodyPr>
            <a:normAutofit fontScale="90000"/>
          </a:bodyPr>
          <a:lstStyle/>
          <a:p>
            <a:r>
              <a:rPr lang="en-IN" sz="2700" u="sng" dirty="0" smtClean="0"/>
              <a:t>Smoke sensor</a:t>
            </a:r>
            <a:r>
              <a:rPr lang="en-IN" dirty="0" smtClean="0"/>
              <a: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5663" y="2040731"/>
            <a:ext cx="2857500" cy="2857500"/>
          </a:xfrm>
        </p:spPr>
      </p:pic>
      <p:sp>
        <p:nvSpPr>
          <p:cNvPr id="4" name="Rectangle 3"/>
          <p:cNvSpPr/>
          <p:nvPr/>
        </p:nvSpPr>
        <p:spPr>
          <a:xfrm>
            <a:off x="1141411" y="1147313"/>
            <a:ext cx="9906000" cy="5170646"/>
          </a:xfrm>
          <a:prstGeom prst="rect">
            <a:avLst/>
          </a:prstGeom>
        </p:spPr>
        <p:txBody>
          <a:bodyPr wrap="square">
            <a:spAutoFit/>
          </a:bodyPr>
          <a:lstStyle/>
          <a:p>
            <a:r>
              <a:rPr lang="en-US" dirty="0">
                <a:solidFill>
                  <a:srgbClr val="222222"/>
                </a:solidFill>
                <a:latin typeface="arial" panose="020B0604020202020204" pitchFamily="34" charset="0"/>
              </a:rPr>
              <a:t>Sensitive material of </a:t>
            </a:r>
            <a:r>
              <a:rPr lang="en-US" b="1" dirty="0">
                <a:solidFill>
                  <a:srgbClr val="222222"/>
                </a:solidFill>
                <a:latin typeface="arial" panose="020B0604020202020204" pitchFamily="34" charset="0"/>
              </a:rPr>
              <a:t>MQ</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7</a:t>
            </a:r>
            <a:r>
              <a:rPr lang="en-US" dirty="0">
                <a:solidFill>
                  <a:srgbClr val="222222"/>
                </a:solidFill>
                <a:latin typeface="arial" panose="020B0604020202020204" pitchFamily="34" charset="0"/>
              </a:rPr>
              <a:t> gas </a:t>
            </a:r>
            <a:r>
              <a:rPr lang="en-US" b="1" dirty="0">
                <a:solidFill>
                  <a:srgbClr val="222222"/>
                </a:solidFill>
                <a:latin typeface="arial" panose="020B0604020202020204" pitchFamily="34" charset="0"/>
              </a:rPr>
              <a:t>sensor is</a:t>
            </a:r>
            <a:r>
              <a:rPr lang="en-US" dirty="0">
                <a:solidFill>
                  <a:srgbClr val="222222"/>
                </a:solidFill>
                <a:latin typeface="arial" panose="020B0604020202020204" pitchFamily="34" charset="0"/>
              </a:rPr>
              <a:t> SnO2, which with lower conductivity in clean air. It make detection by method of cycle high and low temperature, and detect CO when low temperature (heated by 1.5V). The </a:t>
            </a:r>
            <a:r>
              <a:rPr lang="en-US" b="1" dirty="0">
                <a:solidFill>
                  <a:srgbClr val="222222"/>
                </a:solidFill>
                <a:latin typeface="arial" panose="020B0604020202020204" pitchFamily="34" charset="0"/>
              </a:rPr>
              <a:t>sensor's</a:t>
            </a:r>
            <a:r>
              <a:rPr lang="en-US" dirty="0">
                <a:solidFill>
                  <a:srgbClr val="222222"/>
                </a:solidFill>
                <a:latin typeface="arial" panose="020B0604020202020204" pitchFamily="34" charset="0"/>
              </a:rPr>
              <a:t> conductivity </a:t>
            </a:r>
            <a:r>
              <a:rPr lang="en-US" b="1" dirty="0">
                <a:solidFill>
                  <a:srgbClr val="222222"/>
                </a:solidFill>
                <a:latin typeface="arial" panose="020B0604020202020204" pitchFamily="34" charset="0"/>
              </a:rPr>
              <a:t>is</a:t>
            </a:r>
            <a:r>
              <a:rPr lang="en-US" dirty="0">
                <a:solidFill>
                  <a:srgbClr val="222222"/>
                </a:solidFill>
                <a:latin typeface="arial" panose="020B0604020202020204" pitchFamily="34" charset="0"/>
              </a:rPr>
              <a:t> more higher along with the gas concentration rising</a:t>
            </a:r>
            <a:r>
              <a:rPr lang="en-US" dirty="0" smtClean="0">
                <a:solidFill>
                  <a:srgbClr val="222222"/>
                </a:solidFill>
                <a:latin typeface="arial" panose="020B0604020202020204" pitchFamily="34" charset="0"/>
              </a:rPr>
              <a:t>.</a:t>
            </a:r>
          </a:p>
          <a:p>
            <a:endParaRPr lang="en-IN" dirty="0" smtClean="0"/>
          </a:p>
          <a:p>
            <a:endParaRPr lang="en-IN" sz="2000" u="sng" dirty="0" smtClean="0"/>
          </a:p>
          <a:p>
            <a:r>
              <a:rPr lang="en-IN" sz="2000" u="sng" dirty="0" smtClean="0"/>
              <a:t>Character :</a:t>
            </a:r>
          </a:p>
          <a:p>
            <a:endParaRPr lang="en-US" sz="2000" dirty="0"/>
          </a:p>
          <a:p>
            <a:pPr marL="342900" indent="-342900">
              <a:buFont typeface="Arial" panose="020B0604020202020204" pitchFamily="34" charset="0"/>
              <a:buChar char="•"/>
            </a:pPr>
            <a:r>
              <a:rPr lang="en-US" sz="2000" dirty="0" smtClean="0"/>
              <a:t>Good </a:t>
            </a:r>
            <a:r>
              <a:rPr lang="en-US" sz="2000" dirty="0"/>
              <a:t>sensitivity to </a:t>
            </a:r>
            <a:endParaRPr lang="en-US" sz="2000" dirty="0" smtClean="0"/>
          </a:p>
          <a:p>
            <a:r>
              <a:rPr lang="en-US" sz="2000" dirty="0"/>
              <a:t> </a:t>
            </a:r>
            <a:r>
              <a:rPr lang="en-US" sz="2000" dirty="0" smtClean="0"/>
              <a:t>Combustible </a:t>
            </a:r>
            <a:r>
              <a:rPr lang="en-US" sz="2000" dirty="0"/>
              <a:t>gas in wide range </a:t>
            </a:r>
          </a:p>
          <a:p>
            <a:r>
              <a:rPr lang="en-IN" sz="2000" dirty="0"/>
              <a:t> </a:t>
            </a:r>
            <a:r>
              <a:rPr lang="en-IN" sz="2000" dirty="0" smtClean="0"/>
              <a:t> </a:t>
            </a:r>
          </a:p>
          <a:p>
            <a:pPr marL="342900" indent="-342900">
              <a:buFont typeface="Arial" panose="020B0604020202020204" pitchFamily="34" charset="0"/>
              <a:buChar char="•"/>
            </a:pPr>
            <a:r>
              <a:rPr lang="en-IN" sz="2000" dirty="0"/>
              <a:t> </a:t>
            </a:r>
            <a:r>
              <a:rPr lang="en-US" sz="2000" dirty="0" smtClean="0"/>
              <a:t>High </a:t>
            </a:r>
            <a:r>
              <a:rPr lang="en-US" sz="2000" dirty="0"/>
              <a:t>sensitivity to Natural </a:t>
            </a:r>
            <a:r>
              <a:rPr lang="en-US" sz="2000" dirty="0" smtClean="0"/>
              <a:t>gas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Long </a:t>
            </a:r>
            <a:r>
              <a:rPr lang="en-US" sz="2000" dirty="0"/>
              <a:t>life </a:t>
            </a:r>
            <a:r>
              <a:rPr lang="en-US" sz="2000" dirty="0" smtClean="0"/>
              <a:t>and </a:t>
            </a:r>
            <a:r>
              <a:rPr lang="en-US" sz="2000" dirty="0"/>
              <a:t>low cost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Simple </a:t>
            </a:r>
            <a:r>
              <a:rPr lang="en-US" sz="2000" dirty="0"/>
              <a:t>drive circuit </a:t>
            </a:r>
            <a:endParaRPr lang="en-US" sz="2000" dirty="0" smtClean="0"/>
          </a:p>
          <a:p>
            <a:pPr marL="342900" indent="-342900">
              <a:buFont typeface="Arial" panose="020B0604020202020204" pitchFamily="34" charset="0"/>
              <a:buChar char="•"/>
            </a:pPr>
            <a:endParaRPr lang="en-IN" sz="2000" u="sng" dirty="0"/>
          </a:p>
        </p:txBody>
      </p:sp>
    </p:spTree>
    <p:extLst>
      <p:ext uri="{BB962C8B-B14F-4D97-AF65-F5344CB8AC3E}">
        <p14:creationId xmlns:p14="http://schemas.microsoft.com/office/powerpoint/2010/main" val="3453284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424" y="1069676"/>
            <a:ext cx="9359660" cy="1477328"/>
          </a:xfrm>
          <a:prstGeom prst="rect">
            <a:avLst/>
          </a:prstGeom>
          <a:noFill/>
        </p:spPr>
        <p:txBody>
          <a:bodyPr wrap="square" rtlCol="0">
            <a:spAutoFit/>
          </a:bodyPr>
          <a:lstStyle/>
          <a:p>
            <a:r>
              <a:rPr lang="en-US" u="sng" dirty="0" smtClean="0"/>
              <a:t>Application: </a:t>
            </a:r>
            <a:endParaRPr lang="en-US" u="sng" dirty="0"/>
          </a:p>
          <a:p>
            <a:r>
              <a:rPr lang="en-US" dirty="0"/>
              <a:t>* Domestic gas leakage detector</a:t>
            </a:r>
          </a:p>
          <a:p>
            <a:r>
              <a:rPr lang="en-US" dirty="0"/>
              <a:t>* Industrial CO detector</a:t>
            </a:r>
          </a:p>
          <a:p>
            <a:r>
              <a:rPr lang="en-US" dirty="0"/>
              <a:t>* Portable gas detector</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49902"/>
            <a:ext cx="8686800" cy="3898510"/>
          </a:xfrm>
          <a:prstGeom prst="rect">
            <a:avLst/>
          </a:prstGeom>
        </p:spPr>
      </p:pic>
    </p:spTree>
    <p:extLst>
      <p:ext uri="{BB962C8B-B14F-4D97-AF65-F5344CB8AC3E}">
        <p14:creationId xmlns:p14="http://schemas.microsoft.com/office/powerpoint/2010/main" val="4066958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6086698"/>
              </p:ext>
            </p:extLst>
          </p:nvPr>
        </p:nvGraphicFramePr>
        <p:xfrm>
          <a:off x="1561382" y="719666"/>
          <a:ext cx="8598618" cy="2123440"/>
        </p:xfrm>
        <a:graphic>
          <a:graphicData uri="http://schemas.openxmlformats.org/drawingml/2006/table">
            <a:tbl>
              <a:tblPr firstRow="1" bandRow="1">
                <a:tableStyleId>{5C22544A-7EE6-4342-B048-85BDC9FD1C3A}</a:tableStyleId>
              </a:tblPr>
              <a:tblGrid>
                <a:gridCol w="2866206"/>
                <a:gridCol w="2866206"/>
                <a:gridCol w="2866206"/>
              </a:tblGrid>
              <a:tr h="370840">
                <a:tc>
                  <a:txBody>
                    <a:bodyPr/>
                    <a:lstStyle/>
                    <a:p>
                      <a:r>
                        <a:rPr lang="en-IN" dirty="0" smtClean="0"/>
                        <a:t>Pin No.</a:t>
                      </a:r>
                      <a:endParaRPr lang="en-IN" dirty="0"/>
                    </a:p>
                  </a:txBody>
                  <a:tcPr/>
                </a:tc>
                <a:tc>
                  <a:txBody>
                    <a:bodyPr/>
                    <a:lstStyle/>
                    <a:p>
                      <a:r>
                        <a:rPr lang="en-IN" dirty="0" smtClean="0"/>
                        <a:t>Symbol</a:t>
                      </a:r>
                      <a:endParaRPr lang="en-IN" dirty="0"/>
                    </a:p>
                  </a:txBody>
                  <a:tcPr/>
                </a:tc>
                <a:tc>
                  <a:txBody>
                    <a:bodyPr/>
                    <a:lstStyle/>
                    <a:p>
                      <a:r>
                        <a:rPr lang="en-IN" dirty="0" smtClean="0"/>
                        <a:t>Descriptions</a:t>
                      </a:r>
                      <a:endParaRPr lang="en-IN" dirty="0"/>
                    </a:p>
                  </a:txBody>
                  <a:tcPr/>
                </a:tc>
              </a:tr>
              <a:tr h="370840">
                <a:tc>
                  <a:txBody>
                    <a:bodyPr/>
                    <a:lstStyle/>
                    <a:p>
                      <a:r>
                        <a:rPr lang="en-IN" dirty="0" smtClean="0"/>
                        <a:t>1</a:t>
                      </a:r>
                      <a:endParaRPr lang="en-IN" dirty="0"/>
                    </a:p>
                  </a:txBody>
                  <a:tcPr/>
                </a:tc>
                <a:tc>
                  <a:txBody>
                    <a:bodyPr/>
                    <a:lstStyle/>
                    <a:p>
                      <a:r>
                        <a:rPr lang="en-IN" dirty="0" smtClean="0"/>
                        <a:t>DOUT</a:t>
                      </a:r>
                      <a:endParaRPr lang="en-IN" dirty="0"/>
                    </a:p>
                  </a:txBody>
                  <a:tcPr/>
                </a:tc>
                <a:tc>
                  <a:txBody>
                    <a:bodyPr/>
                    <a:lstStyle/>
                    <a:p>
                      <a:r>
                        <a:rPr lang="en-IN" dirty="0" smtClean="0"/>
                        <a:t>Digital output</a:t>
                      </a:r>
                      <a:endParaRPr lang="en-IN" dirty="0"/>
                    </a:p>
                  </a:txBody>
                  <a:tcPr/>
                </a:tc>
              </a:tr>
              <a:tr h="370840">
                <a:tc>
                  <a:txBody>
                    <a:bodyPr/>
                    <a:lstStyle/>
                    <a:p>
                      <a:r>
                        <a:rPr lang="en-IN" dirty="0" smtClean="0"/>
                        <a:t>2</a:t>
                      </a:r>
                      <a:endParaRPr lang="en-IN" dirty="0"/>
                    </a:p>
                  </a:txBody>
                  <a:tcPr/>
                </a:tc>
                <a:tc>
                  <a:txBody>
                    <a:bodyPr/>
                    <a:lstStyle/>
                    <a:p>
                      <a:r>
                        <a:rPr lang="en-IN" dirty="0" smtClean="0"/>
                        <a:t>AOUT</a:t>
                      </a:r>
                      <a:endParaRPr lang="en-IN" dirty="0"/>
                    </a:p>
                  </a:txBody>
                  <a:tcPr/>
                </a:tc>
                <a:tc>
                  <a:txBody>
                    <a:bodyPr/>
                    <a:lstStyle/>
                    <a:p>
                      <a:r>
                        <a:rPr lang="en-IN" dirty="0" smtClean="0"/>
                        <a:t>Analog output</a:t>
                      </a:r>
                      <a:endParaRPr lang="en-IN" dirty="0"/>
                    </a:p>
                  </a:txBody>
                  <a:tcPr/>
                </a:tc>
              </a:tr>
              <a:tr h="370840">
                <a:tc>
                  <a:txBody>
                    <a:bodyPr/>
                    <a:lstStyle/>
                    <a:p>
                      <a:r>
                        <a:rPr lang="en-IN" dirty="0" smtClean="0"/>
                        <a:t>3</a:t>
                      </a:r>
                      <a:endParaRPr lang="en-IN" dirty="0"/>
                    </a:p>
                  </a:txBody>
                  <a:tcPr/>
                </a:tc>
                <a:tc>
                  <a:txBody>
                    <a:bodyPr/>
                    <a:lstStyle/>
                    <a:p>
                      <a:r>
                        <a:rPr lang="en-IN" dirty="0" smtClean="0"/>
                        <a:t>GND</a:t>
                      </a:r>
                      <a:endParaRPr lang="en-IN" dirty="0"/>
                    </a:p>
                  </a:txBody>
                  <a:tcPr/>
                </a:tc>
                <a:tc>
                  <a:txBody>
                    <a:bodyPr/>
                    <a:lstStyle/>
                    <a:p>
                      <a:r>
                        <a:rPr lang="en-IN" dirty="0" smtClean="0"/>
                        <a:t>Power ground</a:t>
                      </a:r>
                    </a:p>
                  </a:txBody>
                  <a:tcPr/>
                </a:tc>
              </a:tr>
              <a:tr h="370840">
                <a:tc>
                  <a:txBody>
                    <a:bodyPr/>
                    <a:lstStyle/>
                    <a:p>
                      <a:r>
                        <a:rPr lang="en-IN" dirty="0" smtClean="0"/>
                        <a:t>4</a:t>
                      </a:r>
                      <a:endParaRPr lang="en-IN" dirty="0"/>
                    </a:p>
                  </a:txBody>
                  <a:tcPr/>
                </a:tc>
                <a:tc>
                  <a:txBody>
                    <a:bodyPr/>
                    <a:lstStyle/>
                    <a:p>
                      <a:r>
                        <a:rPr lang="en-IN" dirty="0" smtClean="0"/>
                        <a:t>VCC</a:t>
                      </a:r>
                      <a:endParaRPr lang="en-IN" dirty="0"/>
                    </a:p>
                  </a:txBody>
                  <a:tcPr/>
                </a:tc>
                <a:tc>
                  <a:txBody>
                    <a:bodyPr/>
                    <a:lstStyle/>
                    <a:p>
                      <a:r>
                        <a:rPr lang="en-IN" dirty="0" smtClean="0"/>
                        <a:t>Positive power</a:t>
                      </a:r>
                    </a:p>
                    <a:p>
                      <a:r>
                        <a:rPr lang="en-IN" dirty="0" smtClean="0"/>
                        <a:t>supply (2.5V-5.0V)</a:t>
                      </a:r>
                      <a:endParaRPr lang="en-IN" dirty="0"/>
                    </a:p>
                  </a:txBody>
                  <a:tcPr/>
                </a:tc>
              </a:tr>
            </a:tbl>
          </a:graphicData>
        </a:graphic>
      </p:graphicFrame>
    </p:spTree>
    <p:extLst>
      <p:ext uri="{BB962C8B-B14F-4D97-AF65-F5344CB8AC3E}">
        <p14:creationId xmlns:p14="http://schemas.microsoft.com/office/powerpoint/2010/main" val="66825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20"/>
            <a:ext cx="9905998" cy="442530"/>
          </a:xfrm>
        </p:spPr>
        <p:txBody>
          <a:bodyPr>
            <a:normAutofit fontScale="90000"/>
          </a:bodyPr>
          <a:lstStyle/>
          <a:p>
            <a:r>
              <a:rPr lang="en-IN" u="sng" dirty="0" smtClean="0"/>
              <a:t>SERVO MOTOR:</a:t>
            </a:r>
            <a:endParaRPr lang="en-IN" u="sng" dirty="0"/>
          </a:p>
        </p:txBody>
      </p:sp>
      <p:sp>
        <p:nvSpPr>
          <p:cNvPr id="3" name="Content Placeholder 2"/>
          <p:cNvSpPr>
            <a:spLocks noGrp="1"/>
          </p:cNvSpPr>
          <p:nvPr>
            <p:ph idx="1"/>
          </p:nvPr>
        </p:nvSpPr>
        <p:spPr>
          <a:xfrm>
            <a:off x="1072401" y="1207698"/>
            <a:ext cx="9905999" cy="4454107"/>
          </a:xfrm>
        </p:spPr>
        <p:txBody>
          <a:bodyPr>
            <a:normAutofit/>
          </a:bodyPr>
          <a:lstStyle/>
          <a:p>
            <a:r>
              <a:rPr lang="en-US" sz="1800" dirty="0"/>
              <a:t>It’s small size, low inertia and almost noise and frictionless operation makes the </a:t>
            </a:r>
            <a:r>
              <a:rPr lang="en-US" sz="1800" dirty="0" err="1"/>
              <a:t>a.c</a:t>
            </a:r>
            <a:r>
              <a:rPr lang="en-US" sz="1800" dirty="0"/>
              <a:t>. servomotor particularly attractive in aircraft and spacecraft applications</a:t>
            </a:r>
            <a:r>
              <a:rPr lang="en-US" sz="1600" dirty="0"/>
              <a:t>.</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789" y="2320506"/>
            <a:ext cx="4563373" cy="3013494"/>
          </a:xfrm>
          <a:prstGeom prst="rect">
            <a:avLst/>
          </a:prstGeom>
        </p:spPr>
      </p:pic>
      <p:sp>
        <p:nvSpPr>
          <p:cNvPr id="5" name="TextBox 4"/>
          <p:cNvSpPr txBox="1"/>
          <p:nvPr/>
        </p:nvSpPr>
        <p:spPr>
          <a:xfrm>
            <a:off x="1141413" y="2320506"/>
            <a:ext cx="4554765" cy="3693319"/>
          </a:xfrm>
          <a:prstGeom prst="rect">
            <a:avLst/>
          </a:prstGeom>
          <a:noFill/>
        </p:spPr>
        <p:txBody>
          <a:bodyPr wrap="square" rtlCol="0">
            <a:spAutoFit/>
          </a:bodyPr>
          <a:lstStyle/>
          <a:p>
            <a:r>
              <a:rPr lang="en-IN" u="sng" dirty="0"/>
              <a:t>Setup(CONNECTIONS</a:t>
            </a:r>
            <a:r>
              <a:rPr lang="en-IN" u="sng" dirty="0" smtClean="0"/>
              <a:t>)</a:t>
            </a:r>
            <a:r>
              <a:rPr lang="en-IN" dirty="0" smtClean="0"/>
              <a:t>::</a:t>
            </a:r>
          </a:p>
          <a:p>
            <a:endParaRPr lang="en-IN" dirty="0"/>
          </a:p>
          <a:p>
            <a:endParaRPr lang="en-IN" dirty="0" smtClean="0"/>
          </a:p>
          <a:p>
            <a:r>
              <a:rPr lang="en-US" dirty="0"/>
              <a:t>In most cases, the colors of the servo are as follows and are connected to the Pi</a:t>
            </a:r>
            <a:r>
              <a:rPr lang="en-US" dirty="0" smtClean="0"/>
              <a:t>:</a:t>
            </a:r>
          </a:p>
          <a:p>
            <a:endParaRPr lang="en-US" dirty="0"/>
          </a:p>
          <a:p>
            <a:pPr marL="285750" indent="-285750">
              <a:buFont typeface="Wingdings" panose="05000000000000000000" pitchFamily="2" charset="2"/>
              <a:buChar char="v"/>
            </a:pPr>
            <a:r>
              <a:rPr lang="en-US" dirty="0"/>
              <a:t>Black – comes to GND (pin 6) from the </a:t>
            </a:r>
            <a:r>
              <a:rPr lang="en-US" dirty="0" smtClean="0"/>
              <a:t>Pi</a:t>
            </a:r>
          </a:p>
          <a:p>
            <a:endParaRPr lang="en-US" dirty="0"/>
          </a:p>
          <a:p>
            <a:pPr marL="285750" indent="-285750">
              <a:buFont typeface="Wingdings" panose="05000000000000000000" pitchFamily="2" charset="2"/>
              <a:buChar char="v"/>
            </a:pPr>
            <a:r>
              <a:rPr lang="en-US" dirty="0"/>
              <a:t>Red – comes to 3V3 (pin 1) from the </a:t>
            </a:r>
            <a:r>
              <a:rPr lang="en-US" dirty="0" smtClean="0"/>
              <a:t>Pi</a:t>
            </a:r>
          </a:p>
          <a:p>
            <a:endParaRPr lang="en-US" dirty="0"/>
          </a:p>
          <a:p>
            <a:pPr marL="285750" indent="-285750">
              <a:buFont typeface="Wingdings" panose="05000000000000000000" pitchFamily="2" charset="2"/>
              <a:buChar char="v"/>
            </a:pPr>
            <a:r>
              <a:rPr lang="en-US" dirty="0"/>
              <a:t>Yellow/Orange – to a free GPIO pin (e.g., GPIO17, pin 11)</a:t>
            </a:r>
            <a:endParaRPr lang="en-IN" dirty="0" smtClean="0"/>
          </a:p>
          <a:p>
            <a:endParaRPr lang="en-IN" dirty="0"/>
          </a:p>
        </p:txBody>
      </p:sp>
    </p:spTree>
    <p:extLst>
      <p:ext uri="{BB962C8B-B14F-4D97-AF65-F5344CB8AC3E}">
        <p14:creationId xmlns:p14="http://schemas.microsoft.com/office/powerpoint/2010/main" val="3928082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605</TotalTime>
  <Words>666</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inherit</vt:lpstr>
      <vt:lpstr>Open Sans</vt:lpstr>
      <vt:lpstr>Trebuchet MS</vt:lpstr>
      <vt:lpstr>Tw Cen MT</vt:lpstr>
      <vt:lpstr>Wingdings</vt:lpstr>
      <vt:lpstr>Circuit</vt:lpstr>
      <vt:lpstr>INTELLIGENT door ACCESS MANAGEMENT SYSTEM</vt:lpstr>
      <vt:lpstr>SOLUTION </vt:lpstr>
      <vt:lpstr>PowerPoint Presentation</vt:lpstr>
      <vt:lpstr>EACH SENSOR USAGE AND CONNECTION</vt:lpstr>
      <vt:lpstr>PowerPoint Presentation</vt:lpstr>
      <vt:lpstr>Smoke sensor::::</vt:lpstr>
      <vt:lpstr>PowerPoint Presentation</vt:lpstr>
      <vt:lpstr>PowerPoint Presentation</vt:lpstr>
      <vt:lpstr>SERVO MOTOR:</vt:lpstr>
      <vt:lpstr>Advantages and disadvantages::</vt:lpstr>
      <vt:lpstr>PowerPoint Presentation</vt:lpstr>
      <vt:lpstr>Flame sensor::</vt:lpstr>
      <vt:lpstr>PowerPoint Presentation</vt:lpstr>
      <vt:lpstr>PowerPoint Presentation</vt:lpstr>
      <vt:lpstr>USB CAMERA :::</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ACCESS MANAGEMENT SYSTEM</dc:title>
  <dc:creator>psrilavanya@hotmail.com</dc:creator>
  <cp:lastModifiedBy>psrilavanya@hotmail.com</cp:lastModifiedBy>
  <cp:revision>29</cp:revision>
  <dcterms:created xsi:type="dcterms:W3CDTF">2019-05-24T03:32:17Z</dcterms:created>
  <dcterms:modified xsi:type="dcterms:W3CDTF">2019-05-25T05:07:13Z</dcterms:modified>
</cp:coreProperties>
</file>