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57" r:id="rId5"/>
    <p:sldId id="268" r:id="rId6"/>
    <p:sldId id="272" r:id="rId7"/>
    <p:sldId id="273" r:id="rId8"/>
    <p:sldId id="274" r:id="rId9"/>
    <p:sldId id="275" r:id="rId10"/>
    <p:sldId id="267" r:id="rId11"/>
    <p:sldId id="269" r:id="rId12"/>
    <p:sldId id="276" r:id="rId13"/>
    <p:sldId id="277" r:id="rId14"/>
    <p:sldId id="278" r:id="rId15"/>
    <p:sldId id="279" r:id="rId16"/>
    <p:sldId id="280" r:id="rId17"/>
    <p:sldId id="281" r:id="rId1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4" d="100"/>
          <a:sy n="74" d="100"/>
        </p:scale>
        <p:origin x="582" y="7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Chart Showing Accuracy of Algorithm</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Decision Tree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extLst>
                <c:ext xmlns:c15="http://schemas.microsoft.com/office/drawing/2012/chart" uri="{02D57815-91ED-43cb-92C2-25804820EDAC}">
                  <c15:fullRef>
                    <c15:sqref>Sheet1!$A$2:$A$5</c15:sqref>
                  </c15:fullRef>
                </c:ext>
              </c:extLst>
              <c:f>Sheet1!$A$2</c:f>
              <c:strCache>
                <c:ptCount val="1"/>
                <c:pt idx="0">
                  <c:v>Algorithms</c:v>
                </c:pt>
              </c:strCache>
            </c:strRef>
          </c:cat>
          <c:val>
            <c:numRef>
              <c:extLst>
                <c:ext xmlns:c15="http://schemas.microsoft.com/office/drawing/2012/chart" uri="{02D57815-91ED-43cb-92C2-25804820EDAC}">
                  <c15:fullRef>
                    <c15:sqref>Sheet1!$B$2:$B$5</c15:sqref>
                  </c15:fullRef>
                </c:ext>
              </c:extLst>
              <c:f>Sheet1!$B$2</c:f>
              <c:numCache>
                <c:formatCode>General</c:formatCode>
                <c:ptCount val="1"/>
                <c:pt idx="0" formatCode="0.00%">
                  <c:v>0.88749999999999996</c:v>
                </c:pt>
              </c:numCache>
            </c:numRef>
          </c:val>
        </c:ser>
        <c:ser>
          <c:idx val="1"/>
          <c:order val="1"/>
          <c:tx>
            <c:strRef>
              <c:f>Sheet1!$C$1</c:f>
              <c:strCache>
                <c:ptCount val="1"/>
                <c:pt idx="0">
                  <c:v>Random Forest</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extLst>
                <c:ext xmlns:c15="http://schemas.microsoft.com/office/drawing/2012/chart" uri="{02D57815-91ED-43cb-92C2-25804820EDAC}">
                  <c15:fullRef>
                    <c15:sqref>Sheet1!$A$2:$A$5</c15:sqref>
                  </c15:fullRef>
                </c:ext>
              </c:extLst>
              <c:f>Sheet1!$A$2</c:f>
              <c:strCache>
                <c:ptCount val="1"/>
                <c:pt idx="0">
                  <c:v>Algorithms</c:v>
                </c:pt>
              </c:strCache>
            </c:strRef>
          </c:cat>
          <c:val>
            <c:numRef>
              <c:extLst>
                <c:ext xmlns:c15="http://schemas.microsoft.com/office/drawing/2012/chart" uri="{02D57815-91ED-43cb-92C2-25804820EDAC}">
                  <c15:fullRef>
                    <c15:sqref>Sheet1!$C$2:$C$5</c15:sqref>
                  </c15:fullRef>
                </c:ext>
              </c:extLst>
              <c:f>Sheet1!$C$2</c:f>
              <c:numCache>
                <c:formatCode>General</c:formatCode>
                <c:ptCount val="1"/>
                <c:pt idx="0" formatCode="0.00%">
                  <c:v>0.93610000000000004</c:v>
                </c:pt>
              </c:numCache>
            </c:numRef>
          </c:val>
        </c:ser>
        <c:ser>
          <c:idx val="2"/>
          <c:order val="2"/>
          <c:tx>
            <c:strRef>
              <c:f>Sheet1!$D$1</c:f>
              <c:strCache>
                <c:ptCount val="1"/>
                <c:pt idx="0">
                  <c:v>KNeighbors</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extLst>
                <c:ext xmlns:c15="http://schemas.microsoft.com/office/drawing/2012/chart" uri="{02D57815-91ED-43cb-92C2-25804820EDAC}">
                  <c15:fullRef>
                    <c15:sqref>Sheet1!$A$2:$A$5</c15:sqref>
                  </c15:fullRef>
                </c:ext>
              </c:extLst>
              <c:f>Sheet1!$A$2</c:f>
              <c:strCache>
                <c:ptCount val="1"/>
                <c:pt idx="0">
                  <c:v>Algorithms</c:v>
                </c:pt>
              </c:strCache>
            </c:strRef>
          </c:cat>
          <c:val>
            <c:numRef>
              <c:extLst>
                <c:ext xmlns:c15="http://schemas.microsoft.com/office/drawing/2012/chart" uri="{02D57815-91ED-43cb-92C2-25804820EDAC}">
                  <c15:fullRef>
                    <c15:sqref>Sheet1!$D$2:$D$5</c15:sqref>
                  </c15:fullRef>
                </c:ext>
              </c:extLst>
              <c:f>Sheet1!$D$2</c:f>
              <c:numCache>
                <c:formatCode>General</c:formatCode>
                <c:ptCount val="1"/>
                <c:pt idx="0" formatCode="0.00%">
                  <c:v>0.875</c:v>
                </c:pt>
              </c:numCache>
            </c:numRef>
          </c:val>
        </c:ser>
        <c:ser>
          <c:idx val="3"/>
          <c:order val="3"/>
          <c:tx>
            <c:strRef>
              <c:f>Sheet1!$E$1</c:f>
              <c:strCache>
                <c:ptCount val="1"/>
                <c:pt idx="0">
                  <c:v>GaussianNB</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extLst>
                <c:ext xmlns:c15="http://schemas.microsoft.com/office/drawing/2012/chart" uri="{02D57815-91ED-43cb-92C2-25804820EDAC}">
                  <c15:fullRef>
                    <c15:sqref>Sheet1!$A$2:$A$5</c15:sqref>
                  </c15:fullRef>
                </c:ext>
              </c:extLst>
              <c:f>Sheet1!$A$2</c:f>
              <c:strCache>
                <c:ptCount val="1"/>
                <c:pt idx="0">
                  <c:v>Algorithms</c:v>
                </c:pt>
              </c:strCache>
            </c:strRef>
          </c:cat>
          <c:val>
            <c:numRef>
              <c:extLst>
                <c:ext xmlns:c15="http://schemas.microsoft.com/office/drawing/2012/chart" uri="{02D57815-91ED-43cb-92C2-25804820EDAC}">
                  <c15:fullRef>
                    <c15:sqref>Sheet1!$E$2:$E$5</c15:sqref>
                  </c15:fullRef>
                </c:ext>
              </c:extLst>
              <c:f>Sheet1!$E$2</c:f>
              <c:numCache>
                <c:formatCode>General</c:formatCode>
                <c:ptCount val="1"/>
                <c:pt idx="0" formatCode="0%">
                  <c:v>0.85</c:v>
                </c:pt>
              </c:numCache>
            </c:numRef>
          </c:val>
        </c:ser>
        <c:ser>
          <c:idx val="4"/>
          <c:order val="4"/>
          <c:tx>
            <c:strRef>
              <c:f>Sheet1!$F$1</c:f>
              <c:strCache>
                <c:ptCount val="1"/>
                <c:pt idx="0">
                  <c:v>SVC</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extLst>
                <c:ext xmlns:c15="http://schemas.microsoft.com/office/drawing/2012/chart" uri="{02D57815-91ED-43cb-92C2-25804820EDAC}">
                  <c15:fullRef>
                    <c15:sqref>Sheet1!$A$2:$A$5</c15:sqref>
                  </c15:fullRef>
                </c:ext>
              </c:extLst>
              <c:f>Sheet1!$A$2</c:f>
              <c:strCache>
                <c:ptCount val="1"/>
                <c:pt idx="0">
                  <c:v>Algorithms</c:v>
                </c:pt>
              </c:strCache>
            </c:strRef>
          </c:cat>
          <c:val>
            <c:numRef>
              <c:extLst>
                <c:ext xmlns:c15="http://schemas.microsoft.com/office/drawing/2012/chart" uri="{02D57815-91ED-43cb-92C2-25804820EDAC}">
                  <c15:fullRef>
                    <c15:sqref>Sheet1!$F$2:$F$5</c15:sqref>
                  </c15:fullRef>
                </c:ext>
              </c:extLst>
              <c:f>Sheet1!$F$2</c:f>
              <c:numCache>
                <c:formatCode>General</c:formatCode>
                <c:ptCount val="1"/>
                <c:pt idx="0" formatCode="0.00%">
                  <c:v>0.90620000000000001</c:v>
                </c:pt>
              </c:numCache>
            </c:numRef>
          </c:val>
        </c:ser>
        <c:ser>
          <c:idx val="5"/>
          <c:order val="5"/>
          <c:tx>
            <c:strRef>
              <c:f>Sheet1!$G$1</c:f>
              <c:strCache>
                <c:ptCount val="1"/>
                <c:pt idx="0">
                  <c:v>XGBoost</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extLst>
                <c:ext xmlns:c15="http://schemas.microsoft.com/office/drawing/2012/chart" uri="{02D57815-91ED-43cb-92C2-25804820EDAC}">
                  <c15:fullRef>
                    <c15:sqref>Sheet1!$A$2:$A$5</c15:sqref>
                  </c15:fullRef>
                </c:ext>
              </c:extLst>
              <c:f>Sheet1!$A$2</c:f>
              <c:strCache>
                <c:ptCount val="1"/>
                <c:pt idx="0">
                  <c:v>Algorithms</c:v>
                </c:pt>
              </c:strCache>
            </c:strRef>
          </c:cat>
          <c:val>
            <c:numRef>
              <c:extLst>
                <c:ext xmlns:c15="http://schemas.microsoft.com/office/drawing/2012/chart" uri="{02D57815-91ED-43cb-92C2-25804820EDAC}">
                  <c15:fullRef>
                    <c15:sqref>Sheet1!$G$2:$G$5</c15:sqref>
                  </c15:fullRef>
                </c:ext>
              </c:extLst>
              <c:f>Sheet1!$G$2</c:f>
              <c:numCache>
                <c:formatCode>General</c:formatCode>
                <c:ptCount val="1"/>
                <c:pt idx="0" formatCode="0.00%">
                  <c:v>0.88749999999999996</c:v>
                </c:pt>
              </c:numCache>
            </c:numRef>
          </c:val>
        </c:ser>
        <c:dLbls>
          <c:dLblPos val="outEnd"/>
          <c:showLegendKey val="0"/>
          <c:showVal val="1"/>
          <c:showCatName val="0"/>
          <c:showSerName val="0"/>
          <c:showPercent val="0"/>
          <c:showBubbleSize val="0"/>
        </c:dLbls>
        <c:gapWidth val="219"/>
        <c:overlap val="-27"/>
        <c:axId val="627944496"/>
        <c:axId val="627942320"/>
      </c:barChart>
      <c:catAx>
        <c:axId val="627944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27942320"/>
        <c:crosses val="autoZero"/>
        <c:auto val="1"/>
        <c:lblAlgn val="ctr"/>
        <c:lblOffset val="100"/>
        <c:noMultiLvlLbl val="0"/>
      </c:catAx>
      <c:valAx>
        <c:axId val="62794232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2794449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5/24/2019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5/24/2019</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5/24/2019</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5/24/2019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5/24/2019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5/24/2019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5/24/2019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5/24/2019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5/24/2019</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5/24/2019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5/24/2019</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5/24/2019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5/24/2019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5/24/2019</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Wine Quality Prediction</a:t>
            </a:r>
            <a:endParaRPr lang="en-US" dirty="0"/>
          </a:p>
        </p:txBody>
      </p:sp>
      <p:sp>
        <p:nvSpPr>
          <p:cNvPr id="5" name="Subtitle 4"/>
          <p:cNvSpPr>
            <a:spLocks noGrp="1"/>
          </p:cNvSpPr>
          <p:nvPr>
            <p:ph type="subTitle" idx="1"/>
          </p:nvPr>
        </p:nvSpPr>
        <p:spPr/>
        <p:txBody>
          <a:bodyPr>
            <a:normAutofit/>
          </a:bodyPr>
          <a:lstStyle/>
          <a:p>
            <a:r>
              <a:rPr lang="en-US" sz="2000" dirty="0" smtClean="0"/>
              <a:t>Summer internship program</a:t>
            </a:r>
            <a:endParaRPr lang="en-US" sz="2000" dirty="0"/>
          </a:p>
        </p:txBody>
      </p:sp>
      <p:sp>
        <p:nvSpPr>
          <p:cNvPr id="6" name="TextBox 5"/>
          <p:cNvSpPr txBox="1"/>
          <p:nvPr/>
        </p:nvSpPr>
        <p:spPr>
          <a:xfrm>
            <a:off x="1293812" y="3733800"/>
            <a:ext cx="2133600" cy="707886"/>
          </a:xfrm>
          <a:prstGeom prst="rect">
            <a:avLst/>
          </a:prstGeom>
          <a:noFill/>
        </p:spPr>
        <p:txBody>
          <a:bodyPr wrap="square" rtlCol="0">
            <a:spAutoFit/>
          </a:bodyPr>
          <a:lstStyle/>
          <a:p>
            <a:r>
              <a:rPr lang="en-US" sz="2000" dirty="0" smtClean="0"/>
              <a:t>Team Name-</a:t>
            </a:r>
          </a:p>
          <a:p>
            <a:r>
              <a:rPr lang="en-US" sz="2000" dirty="0" smtClean="0"/>
              <a:t>Data </a:t>
            </a:r>
            <a:r>
              <a:rPr lang="en-US" sz="2000" dirty="0" err="1" smtClean="0"/>
              <a:t>Pyrates</a:t>
            </a:r>
            <a:endParaRPr lang="en-US" sz="2000" dirty="0"/>
          </a:p>
        </p:txBody>
      </p:sp>
      <p:sp>
        <p:nvSpPr>
          <p:cNvPr id="8" name="TextBox 7"/>
          <p:cNvSpPr txBox="1"/>
          <p:nvPr/>
        </p:nvSpPr>
        <p:spPr>
          <a:xfrm>
            <a:off x="8060032" y="3692663"/>
            <a:ext cx="3215979" cy="707886"/>
          </a:xfrm>
          <a:prstGeom prst="rect">
            <a:avLst/>
          </a:prstGeom>
          <a:noFill/>
        </p:spPr>
        <p:txBody>
          <a:bodyPr wrap="square" rtlCol="0">
            <a:spAutoFit/>
          </a:bodyPr>
          <a:lstStyle/>
          <a:p>
            <a:r>
              <a:rPr lang="en-US" sz="2000" dirty="0"/>
              <a:t>Submitted to:-</a:t>
            </a:r>
          </a:p>
          <a:p>
            <a:r>
              <a:rPr lang="en-IN" sz="2000" dirty="0"/>
              <a:t>Miss. </a:t>
            </a:r>
            <a:r>
              <a:rPr lang="en-IN" sz="2000" dirty="0" err="1"/>
              <a:t>Ramya</a:t>
            </a:r>
            <a:r>
              <a:rPr lang="en-IN" sz="2000" dirty="0"/>
              <a:t> </a:t>
            </a:r>
            <a:r>
              <a:rPr lang="en-IN" sz="2000" dirty="0" err="1"/>
              <a:t>Guntamukkala</a:t>
            </a:r>
            <a:endParaRPr lang="en-US" sz="2000" dirty="0"/>
          </a:p>
        </p:txBody>
      </p:sp>
      <p:sp>
        <p:nvSpPr>
          <p:cNvPr id="9" name="TextBox 8"/>
          <p:cNvSpPr txBox="1"/>
          <p:nvPr/>
        </p:nvSpPr>
        <p:spPr>
          <a:xfrm>
            <a:off x="4642064" y="3733800"/>
            <a:ext cx="2133600" cy="1692771"/>
          </a:xfrm>
          <a:prstGeom prst="rect">
            <a:avLst/>
          </a:prstGeom>
          <a:noFill/>
        </p:spPr>
        <p:txBody>
          <a:bodyPr wrap="square" rtlCol="0">
            <a:spAutoFit/>
          </a:bodyPr>
          <a:lstStyle/>
          <a:p>
            <a:r>
              <a:rPr lang="en-US" sz="2000" dirty="0"/>
              <a:t>Team Members:-</a:t>
            </a:r>
          </a:p>
          <a:p>
            <a:r>
              <a:rPr lang="en-US" sz="2000" dirty="0" err="1"/>
              <a:t>Abhinav</a:t>
            </a:r>
            <a:r>
              <a:rPr lang="en-US" sz="2000" dirty="0"/>
              <a:t> Bajaj</a:t>
            </a:r>
          </a:p>
          <a:p>
            <a:r>
              <a:rPr lang="en-US" sz="2000" dirty="0"/>
              <a:t>Apoorav Nigam</a:t>
            </a:r>
          </a:p>
          <a:p>
            <a:r>
              <a:rPr lang="en-US" sz="2000" dirty="0"/>
              <a:t>Krishna </a:t>
            </a:r>
            <a:r>
              <a:rPr lang="en-US" sz="2000" dirty="0" err="1"/>
              <a:t>Nathwani</a:t>
            </a:r>
            <a:endParaRPr lang="en-US" sz="2000" dirty="0"/>
          </a:p>
          <a:p>
            <a:r>
              <a:rPr lang="en-US" sz="2000" dirty="0"/>
              <a:t>Nasir </a:t>
            </a:r>
            <a:r>
              <a:rPr lang="en-US" sz="2000" dirty="0" err="1"/>
              <a:t>Hussain</a:t>
            </a:r>
            <a:endParaRPr lang="en-US" sz="2000"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n w="0"/>
                <a:solidFill>
                  <a:schemeClr val="accent1"/>
                </a:solidFill>
                <a:effectLst>
                  <a:outerShdw blurRad="38100" dist="25400" dir="5400000" algn="ctr" rotWithShape="0">
                    <a:srgbClr val="6E747A">
                      <a:alpha val="43000"/>
                    </a:srgbClr>
                  </a:outerShdw>
                </a:effectLst>
              </a:rPr>
              <a:t>Graph</a:t>
            </a:r>
            <a:endParaRPr lang="en-US" dirty="0">
              <a:ln w="0"/>
              <a:solidFill>
                <a:schemeClr val="accent1"/>
              </a:solidFill>
              <a:effectLst>
                <a:outerShdw blurRad="38100" dist="25400" dir="5400000" algn="ctr" rotWithShape="0">
                  <a:srgbClr val="6E747A">
                    <a:alpha val="43000"/>
                  </a:srgbClr>
                </a:outerShdw>
              </a:effectLst>
            </a:endParaRPr>
          </a:p>
        </p:txBody>
      </p:sp>
      <p:pic>
        <p:nvPicPr>
          <p:cNvPr id="5" name="Content Placeholder 4"/>
          <p:cNvPicPr>
            <a:picLocks noGrp="1"/>
          </p:cNvPicPr>
          <p:nvPr>
            <p:ph sz="half" idx="1"/>
          </p:nvPr>
        </p:nvPicPr>
        <p:blipFill>
          <a:blip r:embed="rId2">
            <a:extLst>
              <a:ext uri="{28A0092B-C50C-407E-A947-70E740481C1C}">
                <a14:useLocalDpi xmlns:a14="http://schemas.microsoft.com/office/drawing/2010/main" val="0"/>
              </a:ext>
            </a:extLst>
          </a:blip>
          <a:stretch>
            <a:fillRect/>
          </a:stretch>
        </p:blipFill>
        <p:spPr>
          <a:xfrm>
            <a:off x="1370012" y="1828800"/>
            <a:ext cx="9372600" cy="3962400"/>
          </a:xfrm>
          <a:prstGeom prst="rect">
            <a:avLst/>
          </a:prstGeom>
        </p:spPr>
      </p:pic>
    </p:spTree>
    <p:extLst>
      <p:ext uri="{BB962C8B-B14F-4D97-AF65-F5344CB8AC3E}">
        <p14:creationId xmlns:p14="http://schemas.microsoft.com/office/powerpoint/2010/main" val="15826142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n w="0"/>
                <a:solidFill>
                  <a:schemeClr val="accent1"/>
                </a:solidFill>
                <a:effectLst>
                  <a:outerShdw blurRad="38100" dist="25400" dir="5400000" algn="ctr" rotWithShape="0">
                    <a:srgbClr val="6E747A">
                      <a:alpha val="43000"/>
                    </a:srgbClr>
                  </a:outerShdw>
                </a:effectLst>
              </a:rPr>
              <a:t>Creating UI</a:t>
            </a:r>
            <a:endParaRPr lang="en-US"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sz="half" idx="1"/>
          </p:nvPr>
        </p:nvSpPr>
        <p:spPr>
          <a:xfrm>
            <a:off x="1218883" y="1706880"/>
            <a:ext cx="9828529" cy="4465320"/>
          </a:xfrm>
        </p:spPr>
        <p:txBody>
          <a:bodyPr>
            <a:normAutofit/>
          </a:bodyPr>
          <a:lstStyle/>
          <a:p>
            <a:r>
              <a:rPr lang="en-US" sz="2000" dirty="0" smtClean="0"/>
              <a:t>For the UI we use the Node-Red Editor</a:t>
            </a:r>
          </a:p>
          <a:p>
            <a:r>
              <a:rPr lang="en-US" sz="2000" dirty="0" smtClean="0"/>
              <a:t>Drag and drop multiple nodes to create complete UI</a:t>
            </a:r>
          </a:p>
          <a:p>
            <a:r>
              <a:rPr lang="en-US" sz="2000" dirty="0" smtClean="0"/>
              <a:t>We uses the nodes like timestamp for injecting input, function to define method, form to input the values, http request to GET and POST the dataset, payload for debugging the response and text node for the output</a:t>
            </a:r>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8612" y="3585496"/>
            <a:ext cx="9044127" cy="3043904"/>
          </a:xfrm>
          <a:prstGeom prst="rect">
            <a:avLst/>
          </a:prstGeom>
        </p:spPr>
      </p:pic>
    </p:spTree>
    <p:extLst>
      <p:ext uri="{BB962C8B-B14F-4D97-AF65-F5344CB8AC3E}">
        <p14:creationId xmlns:p14="http://schemas.microsoft.com/office/powerpoint/2010/main" val="38022203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n w="0"/>
                <a:solidFill>
                  <a:schemeClr val="accent1"/>
                </a:solidFill>
                <a:effectLst>
                  <a:outerShdw blurRad="38100" dist="25400" dir="5400000" algn="ctr" rotWithShape="0">
                    <a:srgbClr val="6E747A">
                      <a:alpha val="43000"/>
                    </a:srgbClr>
                  </a:outerShdw>
                </a:effectLst>
              </a:rPr>
              <a:t>UI Sample and Working</a:t>
            </a:r>
            <a:endParaRPr lang="en-US"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sz="half" idx="1"/>
          </p:nvPr>
        </p:nvSpPr>
        <p:spPr/>
        <p:txBody>
          <a:bodyPr/>
          <a:lstStyle/>
          <a:p>
            <a:r>
              <a:rPr lang="en-US" dirty="0" smtClean="0"/>
              <a:t>A simple web app</a:t>
            </a:r>
          </a:p>
          <a:p>
            <a:r>
              <a:rPr lang="en-US" dirty="0" smtClean="0"/>
              <a:t>Form to input the values</a:t>
            </a:r>
          </a:p>
          <a:p>
            <a:r>
              <a:rPr lang="en-US" dirty="0" smtClean="0"/>
              <a:t>Insert and submit the values to get output</a:t>
            </a:r>
          </a:p>
          <a:p>
            <a:r>
              <a:rPr lang="en-US" dirty="0" smtClean="0"/>
              <a:t>Get the output as ‘Quality’ text view </a:t>
            </a:r>
            <a:endParaRPr lang="en-US" dirty="0"/>
          </a:p>
        </p:txBody>
      </p:sp>
      <p:pic>
        <p:nvPicPr>
          <p:cNvPr id="5" name="Content Placeholder 4"/>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b="3711"/>
          <a:stretch/>
        </p:blipFill>
        <p:spPr>
          <a:xfrm>
            <a:off x="6856411" y="1706880"/>
            <a:ext cx="3471273" cy="4465319"/>
          </a:xfrm>
        </p:spPr>
      </p:pic>
    </p:spTree>
    <p:extLst>
      <p:ext uri="{BB962C8B-B14F-4D97-AF65-F5344CB8AC3E}">
        <p14:creationId xmlns:p14="http://schemas.microsoft.com/office/powerpoint/2010/main" val="14760165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n w="0"/>
                <a:solidFill>
                  <a:schemeClr val="accent1"/>
                </a:solidFill>
                <a:effectLst>
                  <a:outerShdw blurRad="38100" dist="25400" dir="5400000" algn="ctr" rotWithShape="0">
                    <a:srgbClr val="6E747A">
                      <a:alpha val="43000"/>
                    </a:srgbClr>
                  </a:outerShdw>
                </a:effectLst>
              </a:rPr>
              <a:t>Conclusion</a:t>
            </a:r>
            <a:endParaRPr lang="en-US"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sz="half" idx="1"/>
          </p:nvPr>
        </p:nvSpPr>
        <p:spPr>
          <a:xfrm>
            <a:off x="1218883" y="1706880"/>
            <a:ext cx="9676129" cy="4465320"/>
          </a:xfrm>
        </p:spPr>
        <p:txBody>
          <a:bodyPr>
            <a:normAutofit/>
          </a:bodyPr>
          <a:lstStyle/>
          <a:p>
            <a:r>
              <a:rPr lang="en-IN" sz="2400" dirty="0"/>
              <a:t>The algorithm we used is efficient to predict the quality of </a:t>
            </a:r>
            <a:r>
              <a:rPr lang="en-IN" sz="2400" dirty="0" smtClean="0"/>
              <a:t>Wine</a:t>
            </a:r>
          </a:p>
          <a:p>
            <a:r>
              <a:rPr lang="en-IN" sz="2400" dirty="0"/>
              <a:t>W</a:t>
            </a:r>
            <a:r>
              <a:rPr lang="en-IN" sz="2400" dirty="0" smtClean="0"/>
              <a:t>ith </a:t>
            </a:r>
            <a:r>
              <a:rPr lang="en-IN" sz="2400" dirty="0"/>
              <a:t>this model we are close enough to successfully predict the quality of </a:t>
            </a:r>
            <a:r>
              <a:rPr lang="en-IN" sz="2400" dirty="0" smtClean="0"/>
              <a:t>Wine</a:t>
            </a:r>
          </a:p>
          <a:p>
            <a:r>
              <a:rPr lang="en-IN" sz="2400" dirty="0"/>
              <a:t>W</a:t>
            </a:r>
            <a:r>
              <a:rPr lang="en-IN" sz="2400" dirty="0" smtClean="0"/>
              <a:t>e </a:t>
            </a:r>
            <a:r>
              <a:rPr lang="en-IN" sz="2400" dirty="0"/>
              <a:t>got the accuracy of </a:t>
            </a:r>
            <a:r>
              <a:rPr lang="en-IN" sz="2400" dirty="0" smtClean="0"/>
              <a:t>93.61% </a:t>
            </a:r>
            <a:r>
              <a:rPr lang="en-IN" sz="2400" dirty="0"/>
              <a:t>there is no such algorithm derived that can predict 100% </a:t>
            </a:r>
            <a:r>
              <a:rPr lang="en-IN" sz="2400" dirty="0" smtClean="0"/>
              <a:t>accuracy</a:t>
            </a:r>
          </a:p>
          <a:p>
            <a:r>
              <a:rPr lang="en-IN" sz="2400" dirty="0"/>
              <a:t>Machine Learning overall is a very powerful tool to revolutionize the way things </a:t>
            </a:r>
            <a:r>
              <a:rPr lang="en-IN" sz="2400" dirty="0" smtClean="0"/>
              <a:t>work</a:t>
            </a:r>
          </a:p>
          <a:p>
            <a:r>
              <a:rPr lang="en-IN" sz="2400" dirty="0"/>
              <a:t>It is very user-friendly and hence helps the user to predict the data easily and simultaneously keep improving the accuracy and efficiency by itself</a:t>
            </a:r>
            <a:endParaRPr lang="en-US" sz="2400" dirty="0"/>
          </a:p>
        </p:txBody>
      </p:sp>
    </p:spTree>
    <p:extLst>
      <p:ext uri="{BB962C8B-B14F-4D97-AF65-F5344CB8AC3E}">
        <p14:creationId xmlns:p14="http://schemas.microsoft.com/office/powerpoint/2010/main" val="38364874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209800"/>
            <a:ext cx="10360501" cy="1223963"/>
          </a:xfrm>
        </p:spPr>
        <p:txBody>
          <a:bodyPr>
            <a:normAutofit/>
          </a:bodyPr>
          <a:lstStyle/>
          <a:p>
            <a:r>
              <a:rPr lang="en-US" sz="5400" dirty="0" smtClean="0">
                <a:ln w="0"/>
                <a:solidFill>
                  <a:schemeClr val="accent1"/>
                </a:solidFill>
                <a:effectLst>
                  <a:outerShdw blurRad="38100" dist="25400" dir="5400000" algn="ctr" rotWithShape="0">
                    <a:srgbClr val="6E747A">
                      <a:alpha val="43000"/>
                    </a:srgbClr>
                  </a:outerShdw>
                </a:effectLst>
              </a:rPr>
              <a:t>Thank-you</a:t>
            </a:r>
            <a:endParaRPr lang="en-US" sz="5400" dirty="0">
              <a:ln w="0"/>
              <a:solidFill>
                <a:schemeClr val="accent1"/>
              </a:solidFill>
              <a:effectLst>
                <a:outerShdw blurRad="38100" dist="25400" dir="5400000" algn="ctr" rotWithShape="0">
                  <a:srgbClr val="6E747A">
                    <a:alpha val="43000"/>
                  </a:srgbClr>
                </a:outerShdw>
              </a:effectLst>
            </a:endParaRPr>
          </a:p>
        </p:txBody>
      </p:sp>
      <p:sp>
        <p:nvSpPr>
          <p:cNvPr id="5" name="TextBox 4"/>
          <p:cNvSpPr txBox="1"/>
          <p:nvPr/>
        </p:nvSpPr>
        <p:spPr>
          <a:xfrm>
            <a:off x="8609012" y="4572000"/>
            <a:ext cx="2892901" cy="954107"/>
          </a:xfrm>
          <a:prstGeom prst="rect">
            <a:avLst/>
          </a:prstGeom>
          <a:noFill/>
        </p:spPr>
        <p:txBody>
          <a:bodyPr wrap="square" rtlCol="0">
            <a:spAutoFit/>
          </a:bodyPr>
          <a:lstStyle/>
          <a:p>
            <a:r>
              <a:rPr lang="en-US" sz="2800" dirty="0" smtClean="0"/>
              <a:t>Presented by-</a:t>
            </a:r>
          </a:p>
          <a:p>
            <a:r>
              <a:rPr lang="en-US" sz="2800" dirty="0" smtClean="0"/>
              <a:t>Data </a:t>
            </a:r>
            <a:r>
              <a:rPr lang="en-US" sz="2800" dirty="0" err="1" smtClean="0"/>
              <a:t>Pyrates</a:t>
            </a:r>
            <a:endParaRPr lang="en-US" sz="2800" dirty="0"/>
          </a:p>
        </p:txBody>
      </p:sp>
    </p:spTree>
    <p:extLst>
      <p:ext uri="{BB962C8B-B14F-4D97-AF65-F5344CB8AC3E}">
        <p14:creationId xmlns:p14="http://schemas.microsoft.com/office/powerpoint/2010/main" val="22379599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ln w="0"/>
                <a:solidFill>
                  <a:schemeClr val="accent1"/>
                </a:solidFill>
                <a:effectLst>
                  <a:outerShdw blurRad="38100" dist="25400" dir="5400000" algn="ctr" rotWithShape="0">
                    <a:srgbClr val="6E747A">
                      <a:alpha val="43000"/>
                    </a:srgbClr>
                  </a:outerShdw>
                </a:effectLst>
              </a:rPr>
              <a:t>Introduction</a:t>
            </a:r>
            <a:endParaRPr lang="en-US" dirty="0">
              <a:ln w="0"/>
              <a:solidFill>
                <a:schemeClr val="accent1"/>
              </a:solidFill>
              <a:effectLst>
                <a:outerShdw blurRad="38100" dist="25400" dir="5400000" algn="ctr" rotWithShape="0">
                  <a:srgbClr val="6E747A">
                    <a:alpha val="43000"/>
                  </a:srgbClr>
                </a:outerShdw>
              </a:effectLst>
            </a:endParaRPr>
          </a:p>
        </p:txBody>
      </p:sp>
      <p:sp>
        <p:nvSpPr>
          <p:cNvPr id="14" name="Content Placeholder 13"/>
          <p:cNvSpPr>
            <a:spLocks noGrp="1"/>
          </p:cNvSpPr>
          <p:nvPr>
            <p:ph idx="1"/>
          </p:nvPr>
        </p:nvSpPr>
        <p:spPr/>
        <p:txBody>
          <a:bodyPr>
            <a:normAutofit/>
          </a:bodyPr>
          <a:lstStyle/>
          <a:p>
            <a:r>
              <a:rPr lang="en-US" sz="2400" dirty="0"/>
              <a:t>Wine classification is a difficult task since taste is the least understood of the human </a:t>
            </a:r>
            <a:r>
              <a:rPr lang="en-US" sz="2400" dirty="0" smtClean="0"/>
              <a:t>senses</a:t>
            </a:r>
            <a:endParaRPr lang="en-IN" sz="2400" dirty="0" smtClean="0"/>
          </a:p>
          <a:p>
            <a:r>
              <a:rPr lang="en-IN" sz="2400" dirty="0" smtClean="0"/>
              <a:t>Today</a:t>
            </a:r>
            <a:r>
              <a:rPr lang="en-IN" sz="2400" dirty="0"/>
              <a:t>, all types of industries are improving by adopting new technologies and applying them in all </a:t>
            </a:r>
            <a:r>
              <a:rPr lang="en-IN" sz="2400" dirty="0" smtClean="0"/>
              <a:t>areas</a:t>
            </a:r>
          </a:p>
          <a:p>
            <a:r>
              <a:rPr lang="en-US" sz="2400" dirty="0" smtClean="0"/>
              <a:t>This project is created to predict the quality of Wine</a:t>
            </a:r>
            <a:endParaRPr lang="en-US" sz="2400" dirty="0"/>
          </a:p>
          <a:p>
            <a:r>
              <a:rPr lang="en-IN" sz="2400" dirty="0" smtClean="0"/>
              <a:t>The </a:t>
            </a:r>
            <a:r>
              <a:rPr lang="en-IN" sz="2400" dirty="0"/>
              <a:t>random forest algorithm implemented to determine dependency of wine quality on different 13 physicochemical </a:t>
            </a:r>
            <a:r>
              <a:rPr lang="en-IN" sz="2400" dirty="0" smtClean="0"/>
              <a:t>characteristics</a:t>
            </a:r>
          </a:p>
          <a:p>
            <a:r>
              <a:rPr lang="en-IN" sz="2400" dirty="0"/>
              <a:t>T</a:t>
            </a:r>
            <a:r>
              <a:rPr lang="en-IN" sz="2400" dirty="0" smtClean="0"/>
              <a:t>he </a:t>
            </a:r>
            <a:r>
              <a:rPr lang="en-IN" sz="2400" dirty="0"/>
              <a:t>predictions are also made for wine quality on the basis of important variables/characteristics, selected according to their dependencies</a:t>
            </a:r>
            <a:endParaRPr lang="en-US" sz="2400"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n w="0"/>
                <a:solidFill>
                  <a:schemeClr val="accent1"/>
                </a:solidFill>
                <a:effectLst>
                  <a:outerShdw blurRad="38100" dist="25400" dir="5400000" algn="ctr" rotWithShape="0">
                    <a:srgbClr val="6E747A">
                      <a:alpha val="43000"/>
                    </a:srgbClr>
                  </a:outerShdw>
                </a:effectLst>
              </a:rPr>
              <a:t>Objective</a:t>
            </a:r>
            <a:endParaRPr lang="en-US"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normAutofit/>
          </a:bodyPr>
          <a:lstStyle/>
          <a:p>
            <a:r>
              <a:rPr lang="en-IN" sz="2400" dirty="0"/>
              <a:t>To visualize and understand the given database by using graphs, diagrams and </a:t>
            </a:r>
            <a:r>
              <a:rPr lang="en-IN" sz="2400" dirty="0" smtClean="0"/>
              <a:t>images</a:t>
            </a:r>
          </a:p>
          <a:p>
            <a:r>
              <a:rPr lang="en-IN" sz="2400" dirty="0"/>
              <a:t>To test the dataset using different machine learning algorithms and find the best </a:t>
            </a:r>
            <a:r>
              <a:rPr lang="en-IN" sz="2400" dirty="0" smtClean="0"/>
              <a:t>one</a:t>
            </a:r>
          </a:p>
          <a:p>
            <a:pPr lvl="0"/>
            <a:r>
              <a:rPr lang="en-IN" sz="2400" dirty="0"/>
              <a:t>To fit the dataset into the best model</a:t>
            </a:r>
            <a:endParaRPr lang="en-US" sz="2400" dirty="0"/>
          </a:p>
          <a:p>
            <a:r>
              <a:rPr lang="en-IN" sz="2400" dirty="0"/>
              <a:t>To predict which classification the input given by the user belongs </a:t>
            </a:r>
            <a:r>
              <a:rPr lang="en-IN" sz="2400" dirty="0" smtClean="0"/>
              <a:t>to</a:t>
            </a:r>
          </a:p>
          <a:p>
            <a:r>
              <a:rPr lang="en-IN" sz="2400" dirty="0"/>
              <a:t>Finally to make the User Interface for easy use of the application</a:t>
            </a:r>
            <a:endParaRPr lang="en-US" sz="2400" dirty="0"/>
          </a:p>
        </p:txBody>
      </p:sp>
    </p:spTree>
    <p:extLst>
      <p:ext uri="{BB962C8B-B14F-4D97-AF65-F5344CB8AC3E}">
        <p14:creationId xmlns:p14="http://schemas.microsoft.com/office/powerpoint/2010/main" val="8865360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n w="0"/>
                <a:solidFill>
                  <a:schemeClr val="accent1"/>
                </a:solidFill>
                <a:effectLst>
                  <a:outerShdw blurRad="38100" dist="25400" dir="5400000" algn="ctr" rotWithShape="0">
                    <a:srgbClr val="6E747A">
                      <a:alpha val="43000"/>
                    </a:srgbClr>
                  </a:outerShdw>
                </a:effectLst>
              </a:rPr>
              <a:t>Technologies Used</a:t>
            </a:r>
            <a:endParaRPr lang="en-US"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normAutofit/>
          </a:bodyPr>
          <a:lstStyle/>
          <a:p>
            <a:pPr lvl="0"/>
            <a:r>
              <a:rPr lang="en-IN" sz="2400" b="1" dirty="0"/>
              <a:t>Operating System: </a:t>
            </a:r>
            <a:r>
              <a:rPr lang="en-IN" sz="2400" dirty="0"/>
              <a:t>Machine Learning is platform independent, it can be accessed on Android, Windows, Linux or any other OS the user wishes to </a:t>
            </a:r>
            <a:r>
              <a:rPr lang="en-IN" sz="2400" dirty="0" smtClean="0"/>
              <a:t>open</a:t>
            </a:r>
            <a:endParaRPr lang="en-US" sz="2400" dirty="0"/>
          </a:p>
          <a:p>
            <a:r>
              <a:rPr lang="en-IN" sz="2400" b="1" dirty="0"/>
              <a:t>Programming Languages: </a:t>
            </a:r>
            <a:r>
              <a:rPr lang="en-IN" sz="2400" dirty="0" smtClean="0"/>
              <a:t>Python</a:t>
            </a:r>
          </a:p>
          <a:p>
            <a:pPr lvl="0"/>
            <a:r>
              <a:rPr lang="en-IN" sz="2400" b="1" dirty="0"/>
              <a:t>Tools: </a:t>
            </a:r>
            <a:r>
              <a:rPr lang="en-IN" sz="2400" dirty="0"/>
              <a:t>The tools used </a:t>
            </a:r>
            <a:r>
              <a:rPr lang="en-IN" sz="2400" dirty="0" smtClean="0"/>
              <a:t>to create the project are:</a:t>
            </a:r>
            <a:endParaRPr lang="en-US" sz="2000" dirty="0"/>
          </a:p>
          <a:p>
            <a:pPr lvl="1"/>
            <a:r>
              <a:rPr lang="en-IN" sz="2000" dirty="0" smtClean="0"/>
              <a:t>IBM Cloud</a:t>
            </a:r>
            <a:endParaRPr lang="en-US" sz="1200" dirty="0"/>
          </a:p>
          <a:p>
            <a:pPr lvl="1"/>
            <a:r>
              <a:rPr lang="en-IN" sz="2000" dirty="0" smtClean="0"/>
              <a:t>IBM </a:t>
            </a:r>
            <a:r>
              <a:rPr lang="en-IN" sz="2000" dirty="0"/>
              <a:t>Watson </a:t>
            </a:r>
            <a:r>
              <a:rPr lang="en-IN" sz="2000" dirty="0" smtClean="0"/>
              <a:t>studio</a:t>
            </a:r>
            <a:endParaRPr lang="en-US" sz="1600" dirty="0"/>
          </a:p>
          <a:p>
            <a:pPr lvl="1"/>
            <a:r>
              <a:rPr lang="en-IN" sz="2000" dirty="0" smtClean="0"/>
              <a:t>Node </a:t>
            </a:r>
            <a:r>
              <a:rPr lang="en-IN" sz="2000" dirty="0"/>
              <a:t>– </a:t>
            </a:r>
            <a:r>
              <a:rPr lang="en-IN" sz="2000" dirty="0" smtClean="0"/>
              <a:t>Red</a:t>
            </a:r>
            <a:endParaRPr lang="en-US" sz="1600" dirty="0"/>
          </a:p>
          <a:p>
            <a:pPr lvl="1"/>
            <a:r>
              <a:rPr lang="en-IN" sz="2000" dirty="0" err="1" smtClean="0"/>
              <a:t>Jupyter</a:t>
            </a:r>
            <a:r>
              <a:rPr lang="en-IN" sz="2000" dirty="0" smtClean="0"/>
              <a:t> Notebook</a:t>
            </a:r>
            <a:endParaRPr lang="en-US" sz="1600" dirty="0"/>
          </a:p>
        </p:txBody>
      </p:sp>
    </p:spTree>
    <p:extLst>
      <p:ext uri="{BB962C8B-B14F-4D97-AF65-F5344CB8AC3E}">
        <p14:creationId xmlns:p14="http://schemas.microsoft.com/office/powerpoint/2010/main" val="42706332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261758"/>
            <a:ext cx="10360501" cy="1223963"/>
          </a:xfrm>
        </p:spPr>
        <p:txBody>
          <a:bodyPr/>
          <a:lstStyle/>
          <a:p>
            <a:r>
              <a:rPr lang="en-US" dirty="0" smtClean="0">
                <a:ln w="0"/>
                <a:solidFill>
                  <a:schemeClr val="accent1"/>
                </a:solidFill>
                <a:effectLst>
                  <a:outerShdw blurRad="38100" dist="25400" dir="5400000" algn="ctr" rotWithShape="0">
                    <a:srgbClr val="6E747A">
                      <a:alpha val="43000"/>
                    </a:srgbClr>
                  </a:outerShdw>
                </a:effectLst>
              </a:rPr>
              <a:t>Data Set</a:t>
            </a:r>
            <a:endParaRPr lang="en-US"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normAutofit/>
          </a:bodyPr>
          <a:lstStyle/>
          <a:p>
            <a:r>
              <a:rPr lang="en-US" sz="2400" dirty="0" smtClean="0"/>
              <a:t>We use a dataset containing different ingredients used in making Wine</a:t>
            </a:r>
          </a:p>
          <a:p>
            <a:r>
              <a:rPr lang="en-US" sz="2400" dirty="0" smtClean="0"/>
              <a:t>Data Sample:</a:t>
            </a:r>
          </a:p>
          <a:p>
            <a:pPr marL="0" indent="0">
              <a:buNone/>
            </a:pP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12" y="2895600"/>
            <a:ext cx="11131681" cy="1515367"/>
          </a:xfrm>
          <a:prstGeom prst="rect">
            <a:avLst/>
          </a:prstGeom>
        </p:spPr>
      </p:pic>
    </p:spTree>
    <p:extLst>
      <p:ext uri="{BB962C8B-B14F-4D97-AF65-F5344CB8AC3E}">
        <p14:creationId xmlns:p14="http://schemas.microsoft.com/office/powerpoint/2010/main" val="25637969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261758"/>
            <a:ext cx="10360501" cy="1223963"/>
          </a:xfrm>
        </p:spPr>
        <p:txBody>
          <a:bodyPr/>
          <a:lstStyle/>
          <a:p>
            <a:r>
              <a:rPr lang="en-US" dirty="0" smtClean="0">
                <a:ln w="0"/>
                <a:solidFill>
                  <a:schemeClr val="accent1"/>
                </a:solidFill>
                <a:effectLst>
                  <a:outerShdw blurRad="38100" dist="25400" dir="5400000" algn="ctr" rotWithShape="0">
                    <a:srgbClr val="6E747A">
                      <a:alpha val="43000"/>
                    </a:srgbClr>
                  </a:outerShdw>
                </a:effectLst>
              </a:rPr>
              <a:t>Algorithm</a:t>
            </a:r>
            <a:endParaRPr lang="en-US"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normAutofit/>
          </a:bodyPr>
          <a:lstStyle/>
          <a:p>
            <a:r>
              <a:rPr lang="en-US" sz="2400" dirty="0" smtClean="0"/>
              <a:t>Different dataset need different algorithms</a:t>
            </a:r>
          </a:p>
          <a:p>
            <a:r>
              <a:rPr lang="en-US" sz="2400" dirty="0" smtClean="0"/>
              <a:t>We need to identify the best algorithm among them by getting the correct accuracy and efficiency</a:t>
            </a:r>
          </a:p>
          <a:p>
            <a:r>
              <a:rPr lang="en-US" sz="2400" dirty="0" smtClean="0"/>
              <a:t>Here we used ‘Random Forest Algorithm’ for our dataset</a:t>
            </a:r>
          </a:p>
          <a:p>
            <a:r>
              <a:rPr lang="en-US" sz="2400" dirty="0" smtClean="0"/>
              <a:t>Since we has the dataset of more then one independent variables and a dependent variable that has categorized values so we use the classification algorithm</a:t>
            </a:r>
            <a:endParaRPr lang="en-US" sz="2400" dirty="0"/>
          </a:p>
        </p:txBody>
      </p:sp>
    </p:spTree>
    <p:extLst>
      <p:ext uri="{BB962C8B-B14F-4D97-AF65-F5344CB8AC3E}">
        <p14:creationId xmlns:p14="http://schemas.microsoft.com/office/powerpoint/2010/main" val="33691068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ln w="0"/>
                <a:solidFill>
                  <a:schemeClr val="accent1"/>
                </a:solidFill>
                <a:effectLst>
                  <a:outerShdw blurRad="38100" dist="25400" dir="5400000" algn="ctr" rotWithShape="0">
                    <a:srgbClr val="6E747A">
                      <a:alpha val="43000"/>
                    </a:srgbClr>
                  </a:outerShdw>
                </a:effectLst>
              </a:rPr>
              <a:t>Why we use ‘Random Forest’?</a:t>
            </a:r>
            <a:endParaRPr lang="en-US" dirty="0">
              <a:ln w="0"/>
              <a:solidFill>
                <a:schemeClr val="accent1"/>
              </a:solidFill>
              <a:effectLst>
                <a:outerShdw blurRad="38100" dist="25400" dir="5400000" algn="ctr" rotWithShape="0">
                  <a:srgbClr val="6E747A">
                    <a:alpha val="43000"/>
                  </a:srgbClr>
                </a:outerShdw>
              </a:effectLst>
            </a:endParaRPr>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210636321"/>
              </p:ext>
            </p:extLst>
          </p:nvPr>
        </p:nvGraphicFramePr>
        <p:xfrm>
          <a:off x="1219201" y="1701800"/>
          <a:ext cx="8990011" cy="44624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n w="0"/>
                <a:solidFill>
                  <a:schemeClr val="accent1"/>
                </a:solidFill>
                <a:effectLst>
                  <a:outerShdw blurRad="38100" dist="25400" dir="5400000" algn="ctr" rotWithShape="0">
                    <a:srgbClr val="6E747A">
                      <a:alpha val="43000"/>
                    </a:srgbClr>
                  </a:outerShdw>
                </a:effectLst>
              </a:rPr>
              <a:t>Methodology</a:t>
            </a:r>
            <a:endParaRPr lang="en-US"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sz="half" idx="1"/>
          </p:nvPr>
        </p:nvSpPr>
        <p:spPr>
          <a:xfrm>
            <a:off x="1218883" y="1706880"/>
            <a:ext cx="9980929" cy="4465320"/>
          </a:xfrm>
        </p:spPr>
        <p:txBody>
          <a:bodyPr>
            <a:normAutofit/>
          </a:bodyPr>
          <a:lstStyle/>
          <a:p>
            <a:r>
              <a:rPr lang="en-IN" sz="2400" dirty="0"/>
              <a:t>First the dataset was uploaded and inserted in the </a:t>
            </a:r>
            <a:r>
              <a:rPr lang="en-IN" sz="2400" dirty="0" err="1"/>
              <a:t>Jupyter</a:t>
            </a:r>
            <a:r>
              <a:rPr lang="en-IN" sz="2400" dirty="0"/>
              <a:t> </a:t>
            </a:r>
            <a:r>
              <a:rPr lang="en-IN" sz="2400" dirty="0" smtClean="0"/>
              <a:t>Notebook</a:t>
            </a:r>
          </a:p>
          <a:p>
            <a:r>
              <a:rPr lang="en-IN" sz="2400" dirty="0"/>
              <a:t>The X and y variables were then initialized where </a:t>
            </a:r>
            <a:r>
              <a:rPr lang="en-IN" sz="2400" dirty="0" smtClean="0"/>
              <a:t>y the dependent </a:t>
            </a:r>
            <a:r>
              <a:rPr lang="en-IN" sz="2400" dirty="0"/>
              <a:t>category and X </a:t>
            </a:r>
            <a:r>
              <a:rPr lang="en-IN" sz="2400" dirty="0" smtClean="0"/>
              <a:t>has all the independent values</a:t>
            </a:r>
            <a:endParaRPr lang="en-US" sz="2400" dirty="0"/>
          </a:p>
          <a:p>
            <a:r>
              <a:rPr lang="en-IN" sz="2400" dirty="0"/>
              <a:t>Then the data is spilt into test and train </a:t>
            </a:r>
            <a:r>
              <a:rPr lang="en-IN" sz="2400" dirty="0" smtClean="0"/>
              <a:t>data and fit in the model</a:t>
            </a:r>
            <a:endParaRPr lang="en-US" sz="2400" dirty="0"/>
          </a:p>
          <a:p>
            <a:endParaRPr lang="en-US" sz="2400" dirty="0"/>
          </a:p>
          <a:p>
            <a:endParaRPr lang="en-US" sz="2400" dirty="0" smtClean="0"/>
          </a:p>
          <a:p>
            <a:endParaRPr lang="en-US" sz="2400" dirty="0"/>
          </a:p>
          <a:p>
            <a:endParaRPr lang="en-US" sz="2400" dirty="0" smtClean="0"/>
          </a:p>
        </p:txBody>
      </p:sp>
      <p:pic>
        <p:nvPicPr>
          <p:cNvPr id="6" name="Picture 5"/>
          <p:cNvPicPr/>
          <p:nvPr/>
        </p:nvPicPr>
        <p:blipFill>
          <a:blip r:embed="rId2"/>
          <a:stretch>
            <a:fillRect/>
          </a:stretch>
        </p:blipFill>
        <p:spPr>
          <a:xfrm>
            <a:off x="1674812" y="3623096"/>
            <a:ext cx="6324600" cy="588224"/>
          </a:xfrm>
          <a:prstGeom prst="rect">
            <a:avLst/>
          </a:prstGeom>
        </p:spPr>
      </p:pic>
      <p:pic>
        <p:nvPicPr>
          <p:cNvPr id="7" name="Picture 6"/>
          <p:cNvPicPr/>
          <p:nvPr/>
        </p:nvPicPr>
        <p:blipFill>
          <a:blip r:embed="rId3"/>
          <a:stretch>
            <a:fillRect/>
          </a:stretch>
        </p:blipFill>
        <p:spPr>
          <a:xfrm>
            <a:off x="1659272" y="4419600"/>
            <a:ext cx="4968539" cy="1066800"/>
          </a:xfrm>
          <a:prstGeom prst="rect">
            <a:avLst/>
          </a:prstGeom>
        </p:spPr>
      </p:pic>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n w="0"/>
                <a:solidFill>
                  <a:schemeClr val="accent1"/>
                </a:solidFill>
                <a:effectLst>
                  <a:outerShdw blurRad="38100" dist="25400" dir="5400000" algn="ctr" rotWithShape="0">
                    <a:srgbClr val="6E747A">
                      <a:alpha val="43000"/>
                    </a:srgbClr>
                  </a:outerShdw>
                </a:effectLst>
              </a:rPr>
              <a:t>Predicting Accuracy</a:t>
            </a:r>
            <a:endParaRPr lang="en-US"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sz="half" idx="1"/>
          </p:nvPr>
        </p:nvSpPr>
        <p:spPr>
          <a:xfrm>
            <a:off x="1218883" y="1706880"/>
            <a:ext cx="9599929" cy="4465320"/>
          </a:xfrm>
        </p:spPr>
        <p:txBody>
          <a:bodyPr>
            <a:normAutofit/>
          </a:bodyPr>
          <a:lstStyle/>
          <a:p>
            <a:r>
              <a:rPr lang="en-IN" sz="2000" dirty="0"/>
              <a:t>We have used the Random Forest algorithm to create the classifier needed to fit the </a:t>
            </a:r>
            <a:r>
              <a:rPr lang="en-IN" sz="2000" dirty="0" smtClean="0"/>
              <a:t>model</a:t>
            </a:r>
          </a:p>
          <a:p>
            <a:endParaRPr lang="en-IN" sz="2000" dirty="0"/>
          </a:p>
          <a:p>
            <a:r>
              <a:rPr lang="en-IN" sz="2000" dirty="0"/>
              <a:t>The .predict function is then called to predict the values of </a:t>
            </a:r>
            <a:r>
              <a:rPr lang="en-IN" sz="2000" dirty="0" err="1" smtClean="0"/>
              <a:t>X_test</a:t>
            </a:r>
            <a:endParaRPr lang="en-IN" sz="2000" dirty="0" smtClean="0"/>
          </a:p>
          <a:p>
            <a:endParaRPr lang="en-IN" sz="2000" dirty="0"/>
          </a:p>
          <a:p>
            <a:endParaRPr lang="en-IN" sz="2000" dirty="0" smtClean="0"/>
          </a:p>
          <a:p>
            <a:r>
              <a:rPr lang="en-IN" sz="2000" dirty="0"/>
              <a:t>We then score the predicted value according to its </a:t>
            </a:r>
            <a:r>
              <a:rPr lang="en-IN" sz="2000" dirty="0" smtClean="0"/>
              <a:t>accuracy</a:t>
            </a:r>
          </a:p>
          <a:p>
            <a:endParaRPr lang="en-US" sz="2000" dirty="0"/>
          </a:p>
          <a:p>
            <a:r>
              <a:rPr lang="en-IN" sz="2000" dirty="0"/>
              <a:t>As we can see the accuracy is 93.6% so the model was successfully trained and tested</a:t>
            </a:r>
            <a:endParaRPr lang="en-US" sz="2000" dirty="0"/>
          </a:p>
        </p:txBody>
      </p:sp>
      <p:pic>
        <p:nvPicPr>
          <p:cNvPr id="5" name="Picture 4"/>
          <p:cNvPicPr/>
          <p:nvPr/>
        </p:nvPicPr>
        <p:blipFill rotWithShape="1">
          <a:blip r:embed="rId2"/>
          <a:srcRect b="53623"/>
          <a:stretch/>
        </p:blipFill>
        <p:spPr>
          <a:xfrm>
            <a:off x="1674812" y="2286000"/>
            <a:ext cx="6858000" cy="685800"/>
          </a:xfrm>
          <a:prstGeom prst="rect">
            <a:avLst/>
          </a:prstGeom>
        </p:spPr>
      </p:pic>
      <p:pic>
        <p:nvPicPr>
          <p:cNvPr id="6" name="Picture 5"/>
          <p:cNvPicPr/>
          <p:nvPr/>
        </p:nvPicPr>
        <p:blipFill>
          <a:blip r:embed="rId3"/>
          <a:stretch>
            <a:fillRect/>
          </a:stretch>
        </p:blipFill>
        <p:spPr>
          <a:xfrm>
            <a:off x="1674812" y="3429000"/>
            <a:ext cx="5334000" cy="902336"/>
          </a:xfrm>
          <a:prstGeom prst="rect">
            <a:avLst/>
          </a:prstGeom>
        </p:spPr>
      </p:pic>
      <p:pic>
        <p:nvPicPr>
          <p:cNvPr id="7" name="Picture 6"/>
          <p:cNvPicPr/>
          <p:nvPr/>
        </p:nvPicPr>
        <p:blipFill>
          <a:blip r:embed="rId4"/>
          <a:stretch>
            <a:fillRect/>
          </a:stretch>
        </p:blipFill>
        <p:spPr>
          <a:xfrm>
            <a:off x="1674813" y="4781023"/>
            <a:ext cx="3581399" cy="552977"/>
          </a:xfrm>
          <a:prstGeom prst="rect">
            <a:avLst/>
          </a:prstGeom>
        </p:spPr>
      </p:pic>
    </p:spTree>
    <p:extLst>
      <p:ext uri="{BB962C8B-B14F-4D97-AF65-F5344CB8AC3E}">
        <p14:creationId xmlns:p14="http://schemas.microsoft.com/office/powerpoint/2010/main" val="29719672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http://purl.org/dc/dcmitype/"/>
    <ds:schemaRef ds:uri="http://www.w3.org/XML/1998/namespace"/>
    <ds:schemaRef ds:uri="http://schemas.microsoft.com/office/2006/documentManagement/type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infopath/2007/PartnerControl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136</TotalTime>
  <Words>596</Words>
  <Application>Microsoft Office PowerPoint</Application>
  <PresentationFormat>Custom</PresentationFormat>
  <Paragraphs>75</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Tech 16x9</vt:lpstr>
      <vt:lpstr>Wine Quality Prediction</vt:lpstr>
      <vt:lpstr>Introduction</vt:lpstr>
      <vt:lpstr>Objective</vt:lpstr>
      <vt:lpstr>Technologies Used</vt:lpstr>
      <vt:lpstr>Data Set</vt:lpstr>
      <vt:lpstr>Algorithm</vt:lpstr>
      <vt:lpstr>Why we use ‘Random Forest’?</vt:lpstr>
      <vt:lpstr>Methodology</vt:lpstr>
      <vt:lpstr>Predicting Accuracy</vt:lpstr>
      <vt:lpstr>Graph</vt:lpstr>
      <vt:lpstr>Creating UI</vt:lpstr>
      <vt:lpstr>UI Sample and Working</vt:lpstr>
      <vt:lpstr>Conclusion</vt:lpstr>
      <vt:lpstr>Thank-you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Quality Prediction</dc:title>
  <dc:creator>Apoorav Nigam</dc:creator>
  <cp:lastModifiedBy>Apoorav Nigam</cp:lastModifiedBy>
  <cp:revision>15</cp:revision>
  <dcterms:created xsi:type="dcterms:W3CDTF">2019-05-24T17:56:59Z</dcterms:created>
  <dcterms:modified xsi:type="dcterms:W3CDTF">2019-05-24T20:13:57Z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