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85" r:id="rId3"/>
    <p:sldId id="258" r:id="rId4"/>
    <p:sldId id="259" r:id="rId5"/>
    <p:sldId id="277" r:id="rId6"/>
    <p:sldId id="272" r:id="rId7"/>
    <p:sldId id="281" r:id="rId8"/>
    <p:sldId id="283" r:id="rId9"/>
    <p:sldId id="273" r:id="rId10"/>
    <p:sldId id="278" r:id="rId11"/>
    <p:sldId id="279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694B-B14A-438B-B145-C49163B7ED7F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59661-2BB7-49D2-9583-2BF29F08C7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59661-2BB7-49D2-9583-2BF29F08C7F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4469DE-A90A-4B50-BE34-053BAA279EB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6C4704-1BFD-4513-92FA-C8F0F1D0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469DE-A90A-4B50-BE34-053BAA279EB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C4704-1BFD-4513-92FA-C8F0F1D0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469DE-A90A-4B50-BE34-053BAA279EB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C4704-1BFD-4513-92FA-C8F0F1D0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469DE-A90A-4B50-BE34-053BAA279EB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C4704-1BFD-4513-92FA-C8F0F1D048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469DE-A90A-4B50-BE34-053BAA279EB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C4704-1BFD-4513-92FA-C8F0F1D048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469DE-A90A-4B50-BE34-053BAA279EB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C4704-1BFD-4513-92FA-C8F0F1D048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469DE-A90A-4B50-BE34-053BAA279EB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C4704-1BFD-4513-92FA-C8F0F1D0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469DE-A90A-4B50-BE34-053BAA279EB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C4704-1BFD-4513-92FA-C8F0F1D048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469DE-A90A-4B50-BE34-053BAA279EB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C4704-1BFD-4513-92FA-C8F0F1D0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54469DE-A90A-4B50-BE34-053BAA279EB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C4704-1BFD-4513-92FA-C8F0F1D0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4469DE-A90A-4B50-BE34-053BAA279EB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6C4704-1BFD-4513-92FA-C8F0F1D048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54469DE-A90A-4B50-BE34-053BAA279EB9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6C4704-1BFD-4513-92FA-C8F0F1D0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artdiseasestrokepredictions.eu-gb.mybluemix.net/ui/" TargetMode="External"/><Relationship Id="rId2" Type="http://schemas.openxmlformats.org/officeDocument/2006/relationships/hyperlink" Target="https://heartdiseasestrokepredictions.eu-gb.mybluemix.net/r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9153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Survival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3058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Heart Disease-Stroke Prediction</a:t>
            </a: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uman-heart-attack-pain-anatomy-450w-1168123948.jpg"/>
          <p:cNvPicPr>
            <a:picLocks noChangeAspect="1"/>
          </p:cNvPicPr>
          <p:nvPr/>
        </p:nvPicPr>
        <p:blipFill>
          <a:blip r:embed="rId2"/>
          <a:srcRect b="9042"/>
          <a:stretch>
            <a:fillRect/>
          </a:stretch>
        </p:blipFill>
        <p:spPr>
          <a:xfrm>
            <a:off x="0" y="2057400"/>
            <a:ext cx="5410200" cy="4648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867400" y="2819400"/>
            <a:ext cx="25602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Smart Learners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S. Sri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Leha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Udaya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Lakshmi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Sushma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Preethi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Eswari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267200" cy="43098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Choose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 value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neighbors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Take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 nearest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neighbors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new data point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according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Euclidean distance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3: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Among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 neighbors, count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no.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points in each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category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4: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Assign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point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the category where you counted most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neighbors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5: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ready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KNN – K Nearest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Neighbours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524000"/>
            <a:ext cx="4048125" cy="479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2209800" cy="4386072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Node-RED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a programming tool for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writing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together hardware devices, APIs and online services in new and interesting ways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hlinkClick r:id="rId2"/>
              </a:rPr>
              <a:t>Flow_url</a:t>
            </a:r>
            <a:r>
              <a:rPr lang="en-US" sz="1800" dirty="0" smtClean="0">
                <a:hlinkClick r:id="rId2"/>
              </a:rPr>
              <a:t> </a:t>
            </a:r>
            <a:r>
              <a:rPr lang="en-US" sz="1800" dirty="0" smtClean="0"/>
              <a:t> </a:t>
            </a:r>
          </a:p>
          <a:p>
            <a:endParaRPr lang="en-US" sz="1800" dirty="0" smtClean="0">
              <a:hlinkClick r:id="rId3"/>
            </a:endParaRPr>
          </a:p>
          <a:p>
            <a:r>
              <a:rPr lang="en-US" sz="1800" dirty="0" err="1" smtClean="0">
                <a:hlinkClick r:id="rId3"/>
              </a:rPr>
              <a:t>UI_url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Node Red Flow</a:t>
            </a:r>
            <a:endParaRPr lang="en-US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ode_r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53" y="1524000"/>
            <a:ext cx="6132947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case: Heart Diseases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Symptoms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Causes &amp; Prevention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About dataset- heart.csv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Steps for building model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Visualization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Choosing the Predictive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KNN  Classification Model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 Red Flow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symptoms.jpg"/>
          <p:cNvPicPr>
            <a:picLocks noChangeAspect="1"/>
          </p:cNvPicPr>
          <p:nvPr/>
        </p:nvPicPr>
        <p:blipFill>
          <a:blip r:embed="rId2"/>
          <a:srcRect l="4040" t="10336" b="5680"/>
          <a:stretch>
            <a:fillRect/>
          </a:stretch>
        </p:blipFill>
        <p:spPr>
          <a:xfrm>
            <a:off x="4419600" y="914400"/>
            <a:ext cx="4363242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3048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Symptoms of Heart Disease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IN" b="1" dirty="0" smtClean="0"/>
              <a:t>Heart disease </a:t>
            </a:r>
            <a:r>
              <a:rPr lang="en-IN" dirty="0" smtClean="0"/>
              <a:t>means </a:t>
            </a:r>
            <a:r>
              <a:rPr lang="en-IN" dirty="0" smtClean="0"/>
              <a:t>that the </a:t>
            </a:r>
            <a:r>
              <a:rPr lang="en-IN" dirty="0" smtClean="0"/>
              <a:t>heart is </a:t>
            </a:r>
            <a:r>
              <a:rPr lang="en-IN" dirty="0" smtClean="0"/>
              <a:t>not working normally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US" dirty="0" smtClean="0"/>
              <a:t>It </a:t>
            </a:r>
            <a:r>
              <a:rPr lang="en-IN" dirty="0" smtClean="0"/>
              <a:t>generally refers </a:t>
            </a:r>
            <a:r>
              <a:rPr lang="en-IN" dirty="0" smtClean="0"/>
              <a:t>to conditions that involve narrowed or blocked blood vessels that can lead to a heart attack, chest pain or stroke.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Causes &amp; Prevention of Heart Disease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heart-disease-causes-5b0d5bca43a1030036e34bca.png"/>
          <p:cNvPicPr>
            <a:picLocks noChangeAspect="1"/>
          </p:cNvPicPr>
          <p:nvPr/>
        </p:nvPicPr>
        <p:blipFill>
          <a:blip r:embed="rId2">
            <a:lum bright="-30000"/>
          </a:blip>
          <a:stretch>
            <a:fillRect/>
          </a:stretch>
        </p:blipFill>
        <p:spPr>
          <a:xfrm>
            <a:off x="152400" y="914400"/>
            <a:ext cx="4419600" cy="55695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 descr="stock-vector-heart-disease-prevention-infographics-for-for-medical-isolated-icon-and-object-288863996.jpg"/>
          <p:cNvPicPr>
            <a:picLocks noChangeAspect="1"/>
          </p:cNvPicPr>
          <p:nvPr/>
        </p:nvPicPr>
        <p:blipFill>
          <a:blip r:embed="rId3" cstate="print">
            <a:lum bright="-20000"/>
          </a:blip>
          <a:srcRect t="18750" b="6250"/>
          <a:stretch>
            <a:fillRect/>
          </a:stretch>
        </p:blipFill>
        <p:spPr>
          <a:xfrm>
            <a:off x="4953000" y="1066800"/>
            <a:ext cx="36576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908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ata set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heart.csv (Heart Disease and Stroke Prediction)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Attributes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14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Number of Instances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303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Independent variable(X labels)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 Age, Sex, CP,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chol,fbs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thalach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exang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slope,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thal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Dependent variable(Y label)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Target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:-diagnosis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heart disease (angiographic disease status) 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Value 0: &lt; 50% diameter narrowing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	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Value 1: &gt; 50% diameter narrowing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6043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About the dataset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10000"/>
            <a:ext cx="736349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31241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Importing the libraries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Loading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Removing the noisy data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Splitting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into Training and Test sets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 Scaling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Fitting  the model to the Training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Predicting the test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Visualization of results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Steps for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343400"/>
            <a:ext cx="7029450" cy="196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28600"/>
            <a:ext cx="5513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Visualization techniques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914400"/>
            <a:ext cx="28956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Attribute –Sex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Content Placeholder 4" descr="s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447800"/>
            <a:ext cx="3200400" cy="2026920"/>
          </a:xfrm>
          <a:prstGeom prst="rect">
            <a:avLst/>
          </a:prstGeom>
        </p:spPr>
      </p:pic>
      <p:pic>
        <p:nvPicPr>
          <p:cNvPr id="6" name="Content Placeholder 5" descr="s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3733800" cy="2209800"/>
          </a:xfrm>
          <a:prstGeom prst="rect">
            <a:avLst/>
          </a:prstGeom>
        </p:spPr>
      </p:pic>
      <p:pic>
        <p:nvPicPr>
          <p:cNvPr id="7" name="Picture 6" descr="se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573780" cy="2026920"/>
          </a:xfrm>
          <a:prstGeom prst="rect">
            <a:avLst/>
          </a:prstGeom>
        </p:spPr>
      </p:pic>
      <p:pic>
        <p:nvPicPr>
          <p:cNvPr id="8" name="Picture 7" descr="se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144478"/>
            <a:ext cx="3581400" cy="2026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3581400"/>
            <a:ext cx="148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countplot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429000"/>
            <a:ext cx="142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distplot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6019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boxplot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624840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28600"/>
            <a:ext cx="5513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Visualization techniques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990600"/>
            <a:ext cx="35052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Attribute – Chest Pain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3581400"/>
            <a:ext cx="148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countplot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429000"/>
            <a:ext cx="142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distplot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6019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boxplot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624840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13" name="Content Placeholder 4" descr="c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447800"/>
            <a:ext cx="3429000" cy="2103120"/>
          </a:xfrm>
          <a:prstGeom prst="rect">
            <a:avLst/>
          </a:prstGeom>
        </p:spPr>
      </p:pic>
      <p:pic>
        <p:nvPicPr>
          <p:cNvPr id="14" name="Content Placeholder 5" descr="c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0"/>
            <a:ext cx="3200400" cy="2026920"/>
          </a:xfrm>
          <a:prstGeom prst="rect">
            <a:avLst/>
          </a:prstGeom>
        </p:spPr>
      </p:pic>
      <p:pic>
        <p:nvPicPr>
          <p:cNvPr id="15" name="Picture 14" descr="c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14800"/>
            <a:ext cx="3200400" cy="2026920"/>
          </a:xfrm>
          <a:prstGeom prst="rect">
            <a:avLst/>
          </a:prstGeom>
        </p:spPr>
      </p:pic>
      <p:pic>
        <p:nvPicPr>
          <p:cNvPr id="16" name="Picture 15" descr="c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4038600"/>
            <a:ext cx="3200400" cy="2026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066800"/>
          <a:ext cx="8077202" cy="4800598"/>
        </p:xfrm>
        <a:graphic>
          <a:graphicData uri="http://schemas.openxmlformats.org/drawingml/2006/table">
            <a:tbl>
              <a:tblPr/>
              <a:tblGrid>
                <a:gridCol w="1153886"/>
                <a:gridCol w="1153886"/>
                <a:gridCol w="1153886"/>
                <a:gridCol w="1153886"/>
                <a:gridCol w="1153886"/>
                <a:gridCol w="1153886"/>
                <a:gridCol w="1153886"/>
              </a:tblGrid>
              <a:tr h="2835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Sno</a:t>
                      </a:r>
                      <a:endParaRPr lang="en-US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Precision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Recall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F!_score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Support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Accuracy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3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Navie</a:t>
                      </a:r>
                      <a:r>
                        <a:rPr lang="en-US" sz="16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Bayes</a:t>
                      </a:r>
                      <a:endParaRPr lang="en-US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Decision </a:t>
                      </a:r>
                      <a:r>
                        <a:rPr lang="en-US" sz="1600" b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Tree</a:t>
                      </a:r>
                      <a:endParaRPr lang="en-US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KNN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6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Support  Vector Machine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Support Vector Machine Kernel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Logistic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Random Forest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Choosing the Predictive Model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811</TotalTime>
  <Words>389</Words>
  <Application>Microsoft Office PowerPoint</Application>
  <PresentationFormat>On-screen Show (4:3)</PresentationFormat>
  <Paragraphs>131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Survival Analysis</vt:lpstr>
      <vt:lpstr>Objectives</vt:lpstr>
      <vt:lpstr>Slide 3</vt:lpstr>
      <vt:lpstr>Causes &amp; Prevention of Heart Disease</vt:lpstr>
      <vt:lpstr>About the dataset</vt:lpstr>
      <vt:lpstr>Steps for building model</vt:lpstr>
      <vt:lpstr>Slide 7</vt:lpstr>
      <vt:lpstr>Slide 8</vt:lpstr>
      <vt:lpstr>Choosing the Predictive Model </vt:lpstr>
      <vt:lpstr>KNN – K Nearest Neighbours</vt:lpstr>
      <vt:lpstr>Node Red Flow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</dc:title>
  <dc:creator>sunny nallamilli</dc:creator>
  <cp:lastModifiedBy>sunny nallamilli</cp:lastModifiedBy>
  <cp:revision>65</cp:revision>
  <dcterms:created xsi:type="dcterms:W3CDTF">2019-05-23T04:35:20Z</dcterms:created>
  <dcterms:modified xsi:type="dcterms:W3CDTF">2019-05-24T18:19:05Z</dcterms:modified>
</cp:coreProperties>
</file>