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9" r:id="rId4"/>
    <p:sldId id="261" r:id="rId5"/>
    <p:sldId id="262" r:id="rId6"/>
    <p:sldId id="263" r:id="rId7"/>
    <p:sldId id="272" r:id="rId8"/>
    <p:sldId id="270" r:id="rId9"/>
    <p:sldId id="269" r:id="rId10"/>
    <p:sldId id="274" r:id="rId11"/>
    <p:sldId id="273" r:id="rId12"/>
    <p:sldId id="276" r:id="rId13"/>
    <p:sldId id="275" r:id="rId14"/>
    <p:sldId id="277" r:id="rId15"/>
    <p:sldId id="278"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34600"/>
    <a:srgbClr val="336600"/>
    <a:srgbClr val="EE006C"/>
    <a:srgbClr val="F8025A"/>
    <a:srgbClr val="FFE4B3"/>
    <a:srgbClr val="FFAD19"/>
    <a:srgbClr val="CC8300"/>
    <a:srgbClr val="663300"/>
    <a:srgbClr val="FFB3BE"/>
    <a:srgbClr val="FF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2" d="100"/>
          <a:sy n="82" d="100"/>
        </p:scale>
        <p:origin x="-1026" y="-3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4192525"/>
            <a:ext cx="7635250" cy="1374346"/>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5719575"/>
            <a:ext cx="7635250" cy="610820"/>
          </a:xfrm>
        </p:spPr>
        <p:txBody>
          <a:bodyPr>
            <a:normAutofit/>
          </a:bodyPr>
          <a:lstStyle>
            <a:lvl1pPr marL="0" indent="0" algn="r">
              <a:buNone/>
              <a:defRPr sz="2800">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3">
            <a:extLst>
              <a:ext uri="{28A0092B-C50C-407E-A947-70E740481C1C}">
                <a14:useLocalDpi xmlns:a14="http://schemas.microsoft.com/office/drawing/2010/main" xmlns="" val="0"/>
              </a:ext>
            </a:extLst>
          </a:blip>
          <a:stretch>
            <a:fillRect/>
          </a:stretch>
        </p:blipFill>
        <p:spPr bwMode="auto">
          <a:xfrm>
            <a:off x="-1951712" y="-67428"/>
            <a:ext cx="1951712"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700408" y="3101616"/>
            <a:ext cx="1951712"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138425"/>
            <a:ext cx="8093212" cy="763525"/>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1" y="2054655"/>
            <a:ext cx="8085130" cy="4275739"/>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374901"/>
            <a:ext cx="6566315" cy="916230"/>
          </a:xfrm>
          <a:noFill/>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128720" y="1443835"/>
            <a:ext cx="6566314" cy="4886559"/>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46070" cy="763525"/>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341023"/>
            <a:ext cx="4040188" cy="63976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970885"/>
            <a:ext cx="4040188" cy="3311079"/>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41023"/>
            <a:ext cx="4041775" cy="63976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970885"/>
            <a:ext cx="4041775" cy="3311079"/>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tretch>
            <a:fillRect/>
          </a:stretch>
        </p:blipFill>
        <p:spPr bwMode="auto">
          <a:xfrm>
            <a:off x="8620897" y="6664262"/>
            <a:ext cx="469300" cy="168948"/>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6" y="4803345"/>
            <a:ext cx="8856889" cy="1068935"/>
          </a:xfrm>
        </p:spPr>
        <p:txBody>
          <a:bodyPr>
            <a:normAutofit/>
          </a:bodyPr>
          <a:lstStyle/>
          <a:p>
            <a:pPr algn="ctr"/>
            <a:r>
              <a:rPr lang="en-US" dirty="0" smtClean="0">
                <a:solidFill>
                  <a:schemeClr val="tx1"/>
                </a:solidFill>
              </a:rPr>
              <a:t>BANK MARKETING</a:t>
            </a:r>
            <a:endParaRPr lang="en-US" dirty="0">
              <a:solidFill>
                <a:schemeClr val="tx1"/>
              </a:solidFill>
            </a:endParaRPr>
          </a:p>
        </p:txBody>
      </p:sp>
      <p:sp>
        <p:nvSpPr>
          <p:cNvPr id="3" name="Subtitle 2"/>
          <p:cNvSpPr>
            <a:spLocks noGrp="1"/>
          </p:cNvSpPr>
          <p:nvPr>
            <p:ph type="subTitle" idx="1"/>
          </p:nvPr>
        </p:nvSpPr>
        <p:spPr>
          <a:xfrm flipH="1">
            <a:off x="9763971" y="6857997"/>
            <a:ext cx="916229" cy="45719"/>
          </a:xfrm>
        </p:spPr>
        <p:txBody>
          <a:bodyPr>
            <a:normAutofit fontScale="25000" lnSpcReduction="20000"/>
          </a:bodyPr>
          <a:lstStyle/>
          <a:p>
            <a:pPr algn="l"/>
            <a:endParaRPr lang="en-US" dirty="0" smtClean="0">
              <a:solidFill>
                <a:schemeClr val="bg1"/>
              </a:solidFill>
            </a:endParaRPr>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normAutofit fontScale="90000"/>
          </a:bodyPr>
          <a:lstStyle/>
          <a:p>
            <a:pPr algn="l"/>
            <a:r>
              <a:rPr lang="en-US" altLang="en-US" sz="3600" dirty="0" smtClean="0"/>
              <a:t/>
            </a:r>
            <a:br>
              <a:rPr lang="en-US" altLang="en-US" sz="3600" dirty="0" smtClean="0"/>
            </a:br>
            <a:r>
              <a:rPr lang="en-US" altLang="en-US" sz="3600" dirty="0" smtClean="0"/>
              <a:t>Algorithm Comparison</a:t>
            </a:r>
          </a:p>
        </p:txBody>
      </p:sp>
      <p:sp>
        <p:nvSpPr>
          <p:cNvPr id="8" name="Content Placeholder 7"/>
          <p:cNvSpPr>
            <a:spLocks noGrp="1"/>
          </p:cNvSpPr>
          <p:nvPr>
            <p:ph idx="1"/>
          </p:nvPr>
        </p:nvSpPr>
        <p:spPr/>
        <p:txBody>
          <a:bodyPr/>
          <a:lstStyle/>
          <a:p>
            <a:pPr marL="0" indent="0">
              <a:buFontTx/>
              <a:buNone/>
              <a:defRPr/>
            </a:pPr>
            <a:endParaRPr lang="en-US" dirty="0" smtClean="0"/>
          </a:p>
          <a:p>
            <a:pPr>
              <a:buFont typeface="Wingdings" panose="05000000000000000000" pitchFamily="2" charset="2"/>
              <a:buChar char="Ø"/>
              <a:defRPr/>
            </a:pPr>
            <a:r>
              <a:rPr lang="en-US" sz="2800" dirty="0" smtClean="0"/>
              <a:t> We have used Logistic Regression when compared with other classification techniques  because the accuracy score for this algorithm is of 91% while fitting the dataset into model.</a:t>
            </a:r>
            <a:endParaRPr lang="en-US" sz="2800" dirty="0"/>
          </a:p>
        </p:txBody>
      </p:sp>
    </p:spTree>
    <p:extLst>
      <p:ext uri="{BB962C8B-B14F-4D97-AF65-F5344CB8AC3E}">
        <p14:creationId xmlns:p14="http://schemas.microsoft.com/office/powerpoint/2010/main" xmlns="" val="208504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443835"/>
            <a:ext cx="8093212" cy="916230"/>
          </a:xfrm>
        </p:spPr>
        <p:txBody>
          <a:bodyPr>
            <a:normAutofit/>
          </a:bodyPr>
          <a:lstStyle/>
          <a:p>
            <a:pPr algn="l"/>
            <a:r>
              <a:rPr lang="en-US" dirty="0" smtClean="0"/>
              <a:t>Logistic Regression</a:t>
            </a:r>
            <a:endParaRPr lang="en-US" dirty="0"/>
          </a:p>
        </p:txBody>
      </p:sp>
      <p:sp>
        <p:nvSpPr>
          <p:cNvPr id="3" name="Content Placeholder 2"/>
          <p:cNvSpPr>
            <a:spLocks noGrp="1"/>
          </p:cNvSpPr>
          <p:nvPr>
            <p:ph idx="1"/>
          </p:nvPr>
        </p:nvSpPr>
        <p:spPr>
          <a:xfrm>
            <a:off x="601671" y="2207360"/>
            <a:ext cx="8085130" cy="4123034"/>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Logistic Regression is </a:t>
            </a:r>
            <a:r>
              <a:rPr lang="en-US" dirty="0"/>
              <a:t>the appropriate regression analysis to conduct when the dependent variable is dichotomous (binary).  Like all regression analyses, the logistic regression is a predictive analysis. </a:t>
            </a:r>
            <a:endParaRPr lang="en-US" dirty="0" smtClean="0"/>
          </a:p>
          <a:p>
            <a:pPr>
              <a:buFont typeface="Wingdings" panose="05000000000000000000" pitchFamily="2" charset="2"/>
              <a:buChar char="Ø"/>
            </a:pPr>
            <a:r>
              <a:rPr lang="en-US" dirty="0" smtClean="0"/>
              <a:t>It </a:t>
            </a:r>
            <a:r>
              <a:rPr lang="en-US" dirty="0"/>
              <a:t>is used to describe data and to explain the relationship between one dependent binary variable and one or more nominal, ordinal, interval or ratio-level independent variables</a:t>
            </a:r>
          </a:p>
        </p:txBody>
      </p:sp>
    </p:spTree>
    <p:extLst>
      <p:ext uri="{BB962C8B-B14F-4D97-AF65-F5344CB8AC3E}">
        <p14:creationId xmlns:p14="http://schemas.microsoft.com/office/powerpoint/2010/main" xmlns="" val="15342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Node Red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59785" y="2360065"/>
            <a:ext cx="6413610" cy="3817626"/>
          </a:xfrm>
        </p:spPr>
      </p:pic>
    </p:spTree>
    <p:extLst>
      <p:ext uri="{BB962C8B-B14F-4D97-AF65-F5344CB8AC3E}">
        <p14:creationId xmlns:p14="http://schemas.microsoft.com/office/powerpoint/2010/main" xmlns="" val="58730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95" y="2207360"/>
            <a:ext cx="6260905" cy="4275740"/>
          </a:xfrm>
        </p:spPr>
        <p:txBody>
          <a:bodyPr>
            <a:normAutofit/>
          </a:bodyPr>
          <a:lstStyle/>
          <a:p>
            <a:pPr algn="ct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65195" y="2309813"/>
            <a:ext cx="6260905" cy="41732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3938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4000" dirty="0" smtClean="0"/>
              <a:t>Output</a:t>
            </a:r>
            <a:endParaRPr lang="en-US" sz="4000"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010569" y="2711450"/>
            <a:ext cx="5267325" cy="2962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4017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1670" y="1443835"/>
            <a:ext cx="8093212" cy="916230"/>
          </a:xfrm>
        </p:spPr>
        <p:txBody>
          <a:bodyPr/>
          <a:lstStyle/>
          <a:p>
            <a:pPr algn="l"/>
            <a:r>
              <a:rPr lang="en-US" dirty="0" smtClean="0"/>
              <a:t>Conclusion</a:t>
            </a:r>
            <a:endParaRPr lang="en-US" dirty="0"/>
          </a:p>
        </p:txBody>
      </p:sp>
      <p:sp>
        <p:nvSpPr>
          <p:cNvPr id="4" name="Content Placeholder 3"/>
          <p:cNvSpPr>
            <a:spLocks noGrp="1"/>
          </p:cNvSpPr>
          <p:nvPr>
            <p:ph idx="1"/>
          </p:nvPr>
        </p:nvSpPr>
        <p:spPr>
          <a:xfrm>
            <a:off x="601671" y="2360065"/>
            <a:ext cx="8085130" cy="4275740"/>
          </a:xfrm>
        </p:spPr>
        <p:txBody>
          <a:bodyPr>
            <a:normAutofit fontScale="47500" lnSpcReduction="20000"/>
          </a:bodyPr>
          <a:lstStyle/>
          <a:p>
            <a:endParaRPr lang="en-US" dirty="0" smtClean="0"/>
          </a:p>
          <a:p>
            <a:pPr>
              <a:buFont typeface="Wingdings" panose="05000000000000000000" pitchFamily="2" charset="2"/>
              <a:buChar char="Ø"/>
            </a:pPr>
            <a:r>
              <a:rPr lang="en-US" sz="4400" dirty="0" smtClean="0"/>
              <a:t>Applying </a:t>
            </a:r>
            <a:r>
              <a:rPr lang="en-US" sz="4400" dirty="0"/>
              <a:t>logistic regression algorithms, classification and</a:t>
            </a:r>
            <a:br>
              <a:rPr lang="en-US" sz="4400" dirty="0"/>
            </a:br>
            <a:r>
              <a:rPr lang="en-US" sz="4400" dirty="0"/>
              <a:t>estimation model were successfully built. With this model, the bank</a:t>
            </a:r>
            <a:br>
              <a:rPr lang="en-US" sz="4400" dirty="0"/>
            </a:br>
            <a:r>
              <a:rPr lang="en-US" sz="4400" dirty="0"/>
              <a:t>will be able to predict a customer's response to its telemarketing</a:t>
            </a:r>
            <a:br>
              <a:rPr lang="en-US" sz="4400" dirty="0"/>
            </a:br>
            <a:r>
              <a:rPr lang="en-US" sz="4400" dirty="0"/>
              <a:t>campaign before calling this customer.</a:t>
            </a:r>
            <a:br>
              <a:rPr lang="en-US" sz="4400" dirty="0"/>
            </a:br>
            <a:endParaRPr lang="en-US" sz="4400" dirty="0" smtClean="0"/>
          </a:p>
          <a:p>
            <a:pPr>
              <a:buFont typeface="Wingdings" panose="05000000000000000000" pitchFamily="2" charset="2"/>
              <a:buChar char="Ø"/>
            </a:pPr>
            <a:r>
              <a:rPr lang="en-US" sz="4400" dirty="0" smtClean="0"/>
              <a:t> </a:t>
            </a:r>
            <a:r>
              <a:rPr lang="en-US" sz="4400" dirty="0"/>
              <a:t>In this way, the bank can allocate more marketing efforts to the</a:t>
            </a:r>
            <a:br>
              <a:rPr lang="en-US" sz="4400" dirty="0"/>
            </a:br>
            <a:r>
              <a:rPr lang="en-US" sz="4400" dirty="0"/>
              <a:t>clients who are classified as highly likely to accept term deposits,</a:t>
            </a:r>
            <a:br>
              <a:rPr lang="en-US" sz="4400" dirty="0"/>
            </a:br>
            <a:r>
              <a:rPr lang="en-US" sz="4400" dirty="0"/>
              <a:t>and call less to those who are unlikely to make term deposits.</a:t>
            </a:r>
            <a:br>
              <a:rPr lang="en-US" sz="4400" dirty="0"/>
            </a:br>
            <a:endParaRPr lang="en-US" sz="4400" dirty="0" smtClean="0"/>
          </a:p>
          <a:p>
            <a:pPr>
              <a:buFont typeface="Wingdings" panose="05000000000000000000" pitchFamily="2" charset="2"/>
              <a:buChar char="Ø"/>
            </a:pPr>
            <a:r>
              <a:rPr lang="en-US" sz="4400" dirty="0" smtClean="0"/>
              <a:t> </a:t>
            </a:r>
            <a:r>
              <a:rPr lang="en-US" sz="4400" dirty="0"/>
              <a:t>Predicting the duration before calling and adjusting marketing plan</a:t>
            </a:r>
            <a:br>
              <a:rPr lang="en-US" sz="4400" dirty="0"/>
            </a:br>
            <a:r>
              <a:rPr lang="en-US" sz="4400" dirty="0"/>
              <a:t>benefit both the bank and its clients</a:t>
            </a:r>
            <a:r>
              <a:rPr lang="en-US" sz="4400" dirty="0" smtClean="0"/>
              <a:t>.</a:t>
            </a:r>
            <a:r>
              <a:rPr lang="en-US" dirty="0"/>
              <a:t/>
            </a:r>
            <a:br>
              <a:rPr lang="en-US" dirty="0"/>
            </a:br>
            <a:endParaRPr lang="en-US" dirty="0"/>
          </a:p>
        </p:txBody>
      </p:sp>
    </p:spTree>
    <p:extLst>
      <p:ext uri="{BB962C8B-B14F-4D97-AF65-F5344CB8AC3E}">
        <p14:creationId xmlns:p14="http://schemas.microsoft.com/office/powerpoint/2010/main" xmlns="" val="242880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8980" y="3474200"/>
            <a:ext cx="6265980" cy="1015663"/>
          </a:xfrm>
          <a:prstGeom prst="rect">
            <a:avLst/>
          </a:prstGeom>
          <a:noFill/>
        </p:spPr>
        <p:txBody>
          <a:bodyPr wrap="square" rtlCol="0">
            <a:spAutoFit/>
          </a:bodyPr>
          <a:lstStyle/>
          <a:p>
            <a:pPr algn="ctr"/>
            <a:r>
              <a:rPr lang="en-US" sz="6000" dirty="0" smtClean="0"/>
              <a:t>THANK YOU</a:t>
            </a:r>
            <a:endParaRPr lang="en-US" sz="6000" dirty="0"/>
          </a:p>
        </p:txBody>
      </p:sp>
    </p:spTree>
    <p:extLst>
      <p:ext uri="{BB962C8B-B14F-4D97-AF65-F5344CB8AC3E}">
        <p14:creationId xmlns:p14="http://schemas.microsoft.com/office/powerpoint/2010/main" xmlns="" val="265900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596539"/>
            <a:ext cx="8093212" cy="763525"/>
          </a:xfrm>
        </p:spPr>
        <p:txBody>
          <a:bodyPr/>
          <a:lstStyle/>
          <a:p>
            <a:pPr algn="l"/>
            <a:r>
              <a:rPr lang="en-US" dirty="0" smtClean="0"/>
              <a:t>Team Members</a:t>
            </a:r>
            <a:endParaRPr lang="en-US" dirty="0"/>
          </a:p>
        </p:txBody>
      </p:sp>
      <p:sp>
        <p:nvSpPr>
          <p:cNvPr id="3" name="Content Placeholder 2"/>
          <p:cNvSpPr>
            <a:spLocks noGrp="1"/>
          </p:cNvSpPr>
          <p:nvPr>
            <p:ph idx="1"/>
          </p:nvPr>
        </p:nvSpPr>
        <p:spPr>
          <a:xfrm>
            <a:off x="601671" y="2512770"/>
            <a:ext cx="8085130" cy="3817624"/>
          </a:xfrm>
        </p:spPr>
        <p:txBody>
          <a:bodyPr/>
          <a:lstStyle/>
          <a:p>
            <a:pPr marL="0" indent="0">
              <a:buNone/>
            </a:pPr>
            <a:r>
              <a:rPr lang="en-US" dirty="0" smtClean="0"/>
              <a:t>    P. SRUJANA</a:t>
            </a:r>
          </a:p>
          <a:p>
            <a:pPr marL="0" indent="0">
              <a:buNone/>
            </a:pPr>
            <a:r>
              <a:rPr lang="en-US" dirty="0"/>
              <a:t> </a:t>
            </a:r>
            <a:r>
              <a:rPr lang="en-US" dirty="0" smtClean="0"/>
              <a:t>   P. ALEKHYA</a:t>
            </a:r>
          </a:p>
          <a:p>
            <a:pPr marL="0" indent="0">
              <a:buNone/>
            </a:pPr>
            <a:r>
              <a:rPr lang="en-US" dirty="0"/>
              <a:t> </a:t>
            </a:r>
            <a:r>
              <a:rPr lang="en-US" dirty="0" smtClean="0"/>
              <a:t>   P. TANUJA</a:t>
            </a:r>
          </a:p>
          <a:p>
            <a:pPr marL="0" indent="0">
              <a:buNone/>
            </a:pPr>
            <a:r>
              <a:rPr lang="en-US" dirty="0"/>
              <a:t> </a:t>
            </a:r>
            <a:r>
              <a:rPr lang="en-US" dirty="0" smtClean="0"/>
              <a:t>   S. SAI SARVANI</a:t>
            </a:r>
          </a:p>
          <a:p>
            <a:pPr marL="0" indent="0">
              <a:buNone/>
            </a:pPr>
            <a:r>
              <a:rPr lang="en-US" dirty="0" smtClean="0"/>
              <a:t>    P. V. RAKESH</a:t>
            </a:r>
          </a:p>
          <a:p>
            <a:pPr marL="0" indent="0">
              <a:buNone/>
            </a:pPr>
            <a:endParaRPr lang="en-US" dirty="0"/>
          </a:p>
        </p:txBody>
      </p:sp>
    </p:spTree>
    <p:extLst>
      <p:ext uri="{BB962C8B-B14F-4D97-AF65-F5344CB8AC3E}">
        <p14:creationId xmlns:p14="http://schemas.microsoft.com/office/powerpoint/2010/main" xmlns="" val="250660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374900"/>
            <a:ext cx="5955496" cy="916230"/>
          </a:xfrm>
        </p:spPr>
        <p:txBody>
          <a:bodyPr>
            <a:noAutofit/>
          </a:bodyPr>
          <a:lstStyle/>
          <a:p>
            <a:r>
              <a:rPr lang="en-US" altLang="en-US" dirty="0" smtClean="0">
                <a:solidFill>
                  <a:schemeClr val="tx1"/>
                </a:solidFill>
              </a:rPr>
              <a:t/>
            </a:r>
            <a:br>
              <a:rPr lang="en-US" altLang="en-US" dirty="0" smtClean="0">
                <a:solidFill>
                  <a:schemeClr val="tx1"/>
                </a:solidFill>
              </a:rPr>
            </a:br>
            <a:r>
              <a:rPr lang="en-US" altLang="en-US" dirty="0" smtClean="0">
                <a:solidFill>
                  <a:schemeClr val="tx1"/>
                </a:solidFill>
              </a:rPr>
              <a:t>Bank Marketing:</a:t>
            </a:r>
            <a:endParaRPr lang="en-US" dirty="0"/>
          </a:p>
        </p:txBody>
      </p:sp>
      <p:sp>
        <p:nvSpPr>
          <p:cNvPr id="5" name="Content Placeholder 4"/>
          <p:cNvSpPr>
            <a:spLocks noGrp="1"/>
          </p:cNvSpPr>
          <p:nvPr>
            <p:ph idx="1"/>
          </p:nvPr>
        </p:nvSpPr>
        <p:spPr>
          <a:xfrm>
            <a:off x="2586835" y="1596540"/>
            <a:ext cx="6108200" cy="4986822"/>
          </a:xfrm>
        </p:spPr>
        <p:txBody>
          <a:bodyPr/>
          <a:lstStyle/>
          <a:p>
            <a:pPr marL="0" indent="0">
              <a:buNone/>
            </a:pPr>
            <a:r>
              <a:rPr lang="en-US" dirty="0"/>
              <a:t>	</a:t>
            </a:r>
            <a:r>
              <a:rPr lang="en-US" dirty="0" smtClean="0"/>
              <a:t>“</a:t>
            </a:r>
            <a:r>
              <a:rPr lang="en-US" dirty="0"/>
              <a:t> </a:t>
            </a:r>
            <a:r>
              <a:rPr lang="en-US" b="1" dirty="0"/>
              <a:t>Bank marketing</a:t>
            </a:r>
            <a:r>
              <a:rPr lang="en-US" dirty="0"/>
              <a:t> is the aggregate of functions, directed at providing services to satisfy customers financial(and other related) needs and wants , more effectively and efficiently than the competitors keeping in view the organizational objectives of the </a:t>
            </a:r>
            <a:r>
              <a:rPr lang="en-US" b="1" dirty="0"/>
              <a:t>bank</a:t>
            </a:r>
            <a:r>
              <a:rPr lang="en-US" dirty="0"/>
              <a:t>.” …services to new customers.</a:t>
            </a:r>
          </a:p>
          <a:p>
            <a:pPr marL="0" indent="0">
              <a:buNone/>
            </a:pPr>
            <a:endParaRPr lang="en-US" dirty="0" smtClean="0"/>
          </a:p>
        </p:txBody>
      </p:sp>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749245"/>
            <a:ext cx="8093212" cy="610820"/>
          </a:xfrm>
        </p:spPr>
        <p:txBody>
          <a:bodyPr>
            <a:normAutofit fontScale="90000"/>
          </a:bodyPr>
          <a:lstStyle/>
          <a:p>
            <a:pPr algn="l"/>
            <a:r>
              <a:rPr lang="en-US" sz="4000" dirty="0" smtClean="0"/>
              <a:t>Problem Statement</a:t>
            </a:r>
            <a:r>
              <a:rPr lang="en-US" sz="3200" dirty="0" smtClean="0"/>
              <a:t>:</a:t>
            </a:r>
            <a:endParaRPr lang="en-US" dirty="0"/>
          </a:p>
        </p:txBody>
      </p:sp>
      <p:sp>
        <p:nvSpPr>
          <p:cNvPr id="3" name="Content Placeholder 2"/>
          <p:cNvSpPr>
            <a:spLocks noGrp="1"/>
          </p:cNvSpPr>
          <p:nvPr>
            <p:ph idx="1"/>
          </p:nvPr>
        </p:nvSpPr>
        <p:spPr>
          <a:xfrm>
            <a:off x="601671" y="2665474"/>
            <a:ext cx="8085130" cy="3664919"/>
          </a:xfrm>
        </p:spPr>
        <p:txBody>
          <a:bodyPr/>
          <a:lstStyle/>
          <a:p>
            <a:pPr>
              <a:buFont typeface="Wingdings" panose="05000000000000000000" pitchFamily="2" charset="2"/>
              <a:buChar char="Ø"/>
            </a:pPr>
            <a:r>
              <a:rPr lang="en-US" dirty="0"/>
              <a:t>The data is related with direct marketing campaigns (phone calls) of a  banking institution. The classification goal is to predict if the client will subscribe a term deposit (variable y).</a:t>
            </a:r>
          </a:p>
          <a:p>
            <a:endParaRPr lang="en-US" dirty="0"/>
          </a:p>
          <a:p>
            <a:pPr marL="0" indent="0">
              <a:buNone/>
            </a:pPr>
            <a:endParaRPr lang="en-US" dirty="0"/>
          </a:p>
        </p:txBody>
      </p:sp>
    </p:spTree>
    <p:extLst>
      <p:ext uri="{BB962C8B-B14F-4D97-AF65-F5344CB8AC3E}">
        <p14:creationId xmlns:p14="http://schemas.microsoft.com/office/powerpoint/2010/main" xmlns="" val="190478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443835"/>
            <a:ext cx="8093212" cy="916230"/>
          </a:xfrm>
        </p:spPr>
        <p:txBody>
          <a:bodyPr>
            <a:normAutofit/>
          </a:bodyPr>
          <a:lstStyle/>
          <a:p>
            <a:pPr algn="l"/>
            <a:r>
              <a:rPr lang="en-US" dirty="0"/>
              <a:t>Data Set Information:</a:t>
            </a:r>
          </a:p>
        </p:txBody>
      </p:sp>
      <p:sp>
        <p:nvSpPr>
          <p:cNvPr id="3" name="Content Placeholder 2"/>
          <p:cNvSpPr>
            <a:spLocks noGrp="1"/>
          </p:cNvSpPr>
          <p:nvPr>
            <p:ph idx="1"/>
          </p:nvPr>
        </p:nvSpPr>
        <p:spPr>
          <a:xfrm>
            <a:off x="601671" y="2512770"/>
            <a:ext cx="8085130" cy="3817624"/>
          </a:xfrm>
        </p:spPr>
        <p:txBody>
          <a:bodyPr/>
          <a:lstStyle/>
          <a:p>
            <a:pPr marL="0" indent="0">
              <a:buNone/>
            </a:pPr>
            <a:r>
              <a:rPr lang="en-US" dirty="0"/>
              <a:t>The data is related with direct marketing campaigns of a  banking institution. </a:t>
            </a:r>
          </a:p>
          <a:p>
            <a:pPr marL="0" indent="0">
              <a:buNone/>
            </a:pPr>
            <a:endParaRPr lang="en-US" dirty="0"/>
          </a:p>
          <a:p>
            <a:pPr>
              <a:buFont typeface="Wingdings" panose="05000000000000000000" pitchFamily="2" charset="2"/>
              <a:buChar char="Ø"/>
            </a:pPr>
            <a:r>
              <a:rPr lang="en-US" dirty="0"/>
              <a:t>The marketing campaigns were based on phone calls. Often, more than one contact to the same client was required, in order to access if the product (bank term deposit) would be subscribed </a:t>
            </a:r>
            <a:r>
              <a:rPr lang="en-US" dirty="0" smtClean="0"/>
              <a:t>or not</a:t>
            </a:r>
            <a:endParaRPr lang="en-US" dirty="0"/>
          </a:p>
        </p:txBody>
      </p:sp>
    </p:spTree>
    <p:extLst>
      <p:ext uri="{BB962C8B-B14F-4D97-AF65-F5344CB8AC3E}">
        <p14:creationId xmlns:p14="http://schemas.microsoft.com/office/powerpoint/2010/main" xmlns="" val="212784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596539"/>
            <a:ext cx="8245917" cy="763525"/>
          </a:xfrm>
        </p:spPr>
        <p:txBody>
          <a:bodyPr/>
          <a:lstStyle/>
          <a:p>
            <a:pPr algn="l"/>
            <a:r>
              <a:rPr lang="en-US" altLang="en-US" dirty="0"/>
              <a:t>Attributes Information :</a:t>
            </a:r>
            <a:endParaRPr lang="en-US" dirty="0"/>
          </a:p>
        </p:txBody>
      </p:sp>
      <p:sp>
        <p:nvSpPr>
          <p:cNvPr id="3" name="Content Placeholder 2"/>
          <p:cNvSpPr>
            <a:spLocks noGrp="1"/>
          </p:cNvSpPr>
          <p:nvPr>
            <p:ph idx="1"/>
          </p:nvPr>
        </p:nvSpPr>
        <p:spPr>
          <a:xfrm>
            <a:off x="448965" y="2512769"/>
            <a:ext cx="8237836" cy="4123035"/>
          </a:xfrm>
        </p:spPr>
        <p:txBody>
          <a:bodyPr>
            <a:noAutofit/>
          </a:bodyPr>
          <a:lstStyle/>
          <a:p>
            <a:pPr marL="0" indent="0">
              <a:buNone/>
              <a:defRPr/>
            </a:pPr>
            <a:r>
              <a:rPr lang="en-US" altLang="en-US" sz="2400" dirty="0" smtClean="0"/>
              <a:t>	There  </a:t>
            </a:r>
            <a:r>
              <a:rPr lang="en-US" altLang="en-US" sz="2400" dirty="0"/>
              <a:t>are several attributes given in the dataset like age ,    job , duration , contact , education , marital , loan,  housing,………etc. </a:t>
            </a:r>
          </a:p>
          <a:p>
            <a:pPr>
              <a:buFont typeface="Wingdings" panose="05000000000000000000" pitchFamily="2" charset="2"/>
              <a:buChar char="Ø"/>
              <a:defRPr/>
            </a:pPr>
            <a:r>
              <a:rPr lang="en-US" altLang="en-US" sz="2400" dirty="0"/>
              <a:t>  Among them we have dropped some attributes that doesn’t  effect the target variable . Those are:	</a:t>
            </a:r>
          </a:p>
          <a:p>
            <a:pPr marL="0" indent="0">
              <a:buNone/>
              <a:defRPr/>
            </a:pPr>
            <a:r>
              <a:rPr lang="en-US" altLang="en-US" sz="2400" dirty="0"/>
              <a:t>		Contact</a:t>
            </a:r>
          </a:p>
          <a:p>
            <a:pPr marL="0" indent="0">
              <a:buNone/>
              <a:defRPr/>
            </a:pPr>
            <a:r>
              <a:rPr lang="en-US" altLang="en-US" sz="2400" dirty="0"/>
              <a:t>		Month</a:t>
            </a:r>
          </a:p>
          <a:p>
            <a:pPr marL="0" indent="0">
              <a:buNone/>
              <a:defRPr/>
            </a:pPr>
            <a:r>
              <a:rPr lang="en-US" altLang="en-US" sz="2400" dirty="0"/>
              <a:t>		Day_of_week</a:t>
            </a:r>
          </a:p>
          <a:p>
            <a:pPr marL="0" indent="0">
              <a:buNone/>
              <a:defRPr/>
            </a:pPr>
            <a:r>
              <a:rPr lang="en-US" altLang="en-US" sz="2400" dirty="0"/>
              <a:t>		Default</a:t>
            </a:r>
          </a:p>
          <a:p>
            <a:pPr marL="0" indent="0">
              <a:buNone/>
              <a:defRPr/>
            </a:pPr>
            <a:r>
              <a:rPr lang="en-US" altLang="en-US" sz="2400" dirty="0"/>
              <a:t>		</a:t>
            </a:r>
            <a:r>
              <a:rPr lang="en-US" altLang="en-US" sz="2400" dirty="0" err="1"/>
              <a:t>Pdays</a:t>
            </a:r>
            <a:endParaRPr lang="en-US" altLang="en-US" sz="2400" dirty="0"/>
          </a:p>
          <a:p>
            <a:pPr marL="0" indent="0">
              <a:buNone/>
              <a:defRPr/>
            </a:pPr>
            <a:r>
              <a:rPr lang="en-US" altLang="en-US" sz="2400" dirty="0"/>
              <a:t>		</a:t>
            </a:r>
            <a:endParaRPr lang="en-US" sz="2400" dirty="0"/>
          </a:p>
        </p:txBody>
      </p:sp>
    </p:spTree>
    <p:extLst>
      <p:ext uri="{BB962C8B-B14F-4D97-AF65-F5344CB8AC3E}">
        <p14:creationId xmlns:p14="http://schemas.microsoft.com/office/powerpoint/2010/main" xmlns="" val="292009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altLang="en-US" sz="3600" dirty="0" smtClean="0">
                <a:solidFill>
                  <a:schemeClr val="bg1"/>
                </a:solidFill>
              </a:rPr>
              <a:t/>
            </a:r>
            <a:br>
              <a:rPr lang="en-US" altLang="en-US" sz="3600" dirty="0" smtClean="0">
                <a:solidFill>
                  <a:schemeClr val="bg1"/>
                </a:solidFill>
              </a:rPr>
            </a:br>
            <a:r>
              <a:rPr lang="en-US" altLang="en-US" sz="3600" dirty="0">
                <a:solidFill>
                  <a:schemeClr val="bg1"/>
                </a:solidFill>
              </a:rPr>
              <a:t/>
            </a:r>
            <a:br>
              <a:rPr lang="en-US" altLang="en-US" sz="3600" dirty="0">
                <a:solidFill>
                  <a:schemeClr val="bg1"/>
                </a:solidFill>
              </a:rPr>
            </a:br>
            <a:r>
              <a:rPr lang="en-US" altLang="en-US" sz="3600" dirty="0" smtClean="0">
                <a:solidFill>
                  <a:schemeClr val="bg1"/>
                </a:solidFill>
              </a:rPr>
              <a:t/>
            </a:r>
            <a:br>
              <a:rPr lang="en-US" altLang="en-US" sz="3600" dirty="0" smtClean="0">
                <a:solidFill>
                  <a:schemeClr val="bg1"/>
                </a:solidFill>
              </a:rPr>
            </a:br>
            <a:r>
              <a:rPr lang="en-US" altLang="en-US" sz="3600" dirty="0" smtClean="0">
                <a:solidFill>
                  <a:schemeClr val="bg1"/>
                </a:solidFill>
              </a:rPr>
              <a:t>Attribute : Loan</a:t>
            </a:r>
          </a:p>
        </p:txBody>
      </p:sp>
      <p:sp>
        <p:nvSpPr>
          <p:cNvPr id="3" name="Content Placeholder 2"/>
          <p:cNvSpPr>
            <a:spLocks noGrp="1"/>
          </p:cNvSpPr>
          <p:nvPr>
            <p:ph sz="half" idx="1"/>
          </p:nvPr>
        </p:nvSpPr>
        <p:spPr/>
        <p:txBody>
          <a:bodyPr/>
          <a:lstStyle/>
          <a:p>
            <a:pPr marL="0" indent="0">
              <a:buFontTx/>
              <a:buNone/>
              <a:defRPr/>
            </a:pPr>
            <a:endParaRPr lang="en-IN" sz="2400" spc="-1" dirty="0" smtClean="0"/>
          </a:p>
          <a:p>
            <a:pPr marL="0" indent="0">
              <a:buNone/>
              <a:defRPr/>
            </a:pPr>
            <a:endParaRPr lang="en-IN" sz="2400" spc="-1" dirty="0" smtClean="0"/>
          </a:p>
          <a:p>
            <a:pPr>
              <a:buFont typeface="Wingdings" panose="05000000000000000000" pitchFamily="2" charset="2"/>
              <a:buChar char="Ø"/>
              <a:defRPr/>
            </a:pPr>
            <a:r>
              <a:rPr lang="en-IN" sz="2400" spc="-1" dirty="0" smtClean="0"/>
              <a:t>This </a:t>
            </a:r>
            <a:r>
              <a:rPr lang="en-IN" sz="2400" spc="-1" dirty="0"/>
              <a:t>attribute shows that whether employee has personal loan or not? This graph shows that more number of </a:t>
            </a:r>
            <a:r>
              <a:rPr lang="en-IN" sz="2400" spc="-1" dirty="0" smtClean="0"/>
              <a:t>employees don’t have </a:t>
            </a:r>
            <a:r>
              <a:rPr lang="en-IN" sz="2400" spc="-1" dirty="0"/>
              <a:t>any personal loan.</a:t>
            </a:r>
          </a:p>
          <a:p>
            <a:pPr marL="0" indent="0">
              <a:buFontTx/>
              <a:buNone/>
              <a:defRPr/>
            </a:pPr>
            <a:endParaRPr lang="en-US" dirty="0"/>
          </a:p>
        </p:txBody>
      </p:sp>
      <p:pic>
        <p:nvPicPr>
          <p:cNvPr id="10244" name="Content Placeholder 4"/>
          <p:cNvPicPr>
            <a:picLocks noGrp="1" noChangeAspect="1"/>
          </p:cNvPicPr>
          <p:nvPr>
            <p:ph sz="half" idx="2"/>
          </p:nvPr>
        </p:nvPicPr>
        <p:blipFill>
          <a:blip r:embed="rId2">
            <a:extLst>
              <a:ext uri="{28A0092B-C50C-407E-A947-70E740481C1C}">
                <a14:useLocalDpi xmlns:a14="http://schemas.microsoft.com/office/drawing/2010/main" xmlns="" val="0"/>
              </a:ext>
            </a:extLst>
          </a:blip>
          <a:srcRect/>
          <a:stretch>
            <a:fillRect/>
          </a:stretch>
        </p:blipFill>
        <p:spPr>
          <a:xfrm>
            <a:off x="4643438" y="2818180"/>
            <a:ext cx="4038600" cy="3203208"/>
          </a:xfrm>
        </p:spPr>
      </p:pic>
    </p:spTree>
    <p:extLst>
      <p:ext uri="{BB962C8B-B14F-4D97-AF65-F5344CB8AC3E}">
        <p14:creationId xmlns:p14="http://schemas.microsoft.com/office/powerpoint/2010/main" xmlns="" val="300003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96260" y="222195"/>
            <a:ext cx="8229600" cy="1143000"/>
          </a:xfrm>
        </p:spPr>
        <p:txBody>
          <a:bodyPr>
            <a:normAutofit fontScale="90000"/>
          </a:bodyPr>
          <a:lstStyle/>
          <a:p>
            <a:r>
              <a:rPr lang="en-US" altLang="en-US" sz="3600" dirty="0" smtClean="0">
                <a:solidFill>
                  <a:schemeClr val="bg1"/>
                </a:solidFill>
              </a:rPr>
              <a:t/>
            </a:r>
            <a:br>
              <a:rPr lang="en-US" altLang="en-US" sz="3600" dirty="0" smtClean="0">
                <a:solidFill>
                  <a:schemeClr val="bg1"/>
                </a:solidFill>
              </a:rPr>
            </a:br>
            <a:r>
              <a:rPr lang="en-US" altLang="en-US" sz="3600" dirty="0">
                <a:solidFill>
                  <a:schemeClr val="bg1"/>
                </a:solidFill>
              </a:rPr>
              <a:t/>
            </a:r>
            <a:br>
              <a:rPr lang="en-US" altLang="en-US" sz="3600" dirty="0">
                <a:solidFill>
                  <a:schemeClr val="bg1"/>
                </a:solidFill>
              </a:rPr>
            </a:br>
            <a:r>
              <a:rPr lang="en-US" altLang="en-US" sz="3600" dirty="0" smtClean="0">
                <a:solidFill>
                  <a:schemeClr val="bg1"/>
                </a:solidFill>
              </a:rPr>
              <a:t/>
            </a:r>
            <a:br>
              <a:rPr lang="en-US" altLang="en-US" sz="3600" dirty="0" smtClean="0">
                <a:solidFill>
                  <a:schemeClr val="bg1"/>
                </a:solidFill>
              </a:rPr>
            </a:br>
            <a:r>
              <a:rPr lang="en-US" altLang="en-US" sz="3600" dirty="0" smtClean="0">
                <a:solidFill>
                  <a:schemeClr val="bg1"/>
                </a:solidFill>
              </a:rPr>
              <a:t>Attribute : Housing</a:t>
            </a:r>
          </a:p>
        </p:txBody>
      </p:sp>
      <p:sp>
        <p:nvSpPr>
          <p:cNvPr id="3" name="Content Placeholder 2"/>
          <p:cNvSpPr>
            <a:spLocks noGrp="1"/>
          </p:cNvSpPr>
          <p:nvPr>
            <p:ph sz="half" idx="1"/>
          </p:nvPr>
        </p:nvSpPr>
        <p:spPr/>
        <p:txBody>
          <a:bodyPr/>
          <a:lstStyle/>
          <a:p>
            <a:pPr marL="0" indent="0">
              <a:buFontTx/>
              <a:buNone/>
              <a:defRPr/>
            </a:pPr>
            <a:endParaRPr lang="en-IN" spc="-1" dirty="0" smtClean="0"/>
          </a:p>
          <a:p>
            <a:pPr marL="0" indent="0">
              <a:buFontTx/>
              <a:buNone/>
              <a:defRPr/>
            </a:pPr>
            <a:endParaRPr lang="en-IN" sz="2400" spc="-1" dirty="0" smtClean="0"/>
          </a:p>
          <a:p>
            <a:pPr>
              <a:buFont typeface="Wingdings" panose="05000000000000000000" pitchFamily="2" charset="2"/>
              <a:buChar char="Ø"/>
              <a:defRPr/>
            </a:pPr>
            <a:r>
              <a:rPr lang="en-IN" sz="2400" spc="-1" dirty="0" smtClean="0"/>
              <a:t>This attribute </a:t>
            </a:r>
            <a:r>
              <a:rPr lang="en-IN" sz="2400" spc="-1" dirty="0"/>
              <a:t>shows that the </a:t>
            </a:r>
            <a:r>
              <a:rPr lang="en-IN" sz="2400" spc="-1" dirty="0" smtClean="0"/>
              <a:t>customer has </a:t>
            </a:r>
            <a:r>
              <a:rPr lang="en-IN" sz="2400" spc="-1" dirty="0"/>
              <a:t>house loan or not. We can see that </a:t>
            </a:r>
            <a:r>
              <a:rPr lang="en-IN" sz="2400" spc="-1" dirty="0" smtClean="0"/>
              <a:t>more number of employees  have housing </a:t>
            </a:r>
            <a:r>
              <a:rPr lang="en-IN" sz="2400" spc="-1" dirty="0"/>
              <a:t>loan.</a:t>
            </a:r>
          </a:p>
          <a:p>
            <a:pPr marL="0" indent="0">
              <a:buFontTx/>
              <a:buNone/>
              <a:defRPr/>
            </a:pPr>
            <a:endParaRPr lang="en-US" dirty="0"/>
          </a:p>
        </p:txBody>
      </p:sp>
      <p:pic>
        <p:nvPicPr>
          <p:cNvPr id="9220" name="Content Placeholder 4"/>
          <p:cNvPicPr>
            <a:picLocks noGrp="1" noChangeAspect="1"/>
          </p:cNvPicPr>
          <p:nvPr>
            <p:ph sz="half" idx="2"/>
          </p:nvPr>
        </p:nvPicPr>
        <p:blipFill>
          <a:blip r:embed="rId2">
            <a:extLst>
              <a:ext uri="{28A0092B-C50C-407E-A947-70E740481C1C}">
                <a14:useLocalDpi xmlns:a14="http://schemas.microsoft.com/office/drawing/2010/main" xmlns="" val="0"/>
              </a:ext>
            </a:extLst>
          </a:blip>
          <a:srcRect/>
          <a:stretch>
            <a:fillRect/>
          </a:stretch>
        </p:blipFill>
        <p:spPr>
          <a:xfrm>
            <a:off x="4932363" y="2512770"/>
            <a:ext cx="3754437" cy="3206806"/>
          </a:xfrm>
        </p:spPr>
      </p:pic>
    </p:spTree>
    <p:extLst>
      <p:ext uri="{BB962C8B-B14F-4D97-AF65-F5344CB8AC3E}">
        <p14:creationId xmlns:p14="http://schemas.microsoft.com/office/powerpoint/2010/main" xmlns="" val="66747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Autofit/>
          </a:bodyPr>
          <a:lstStyle/>
          <a:p>
            <a:r>
              <a:rPr lang="en-US" altLang="en-US" sz="3600" dirty="0" smtClean="0">
                <a:solidFill>
                  <a:schemeClr val="bg1"/>
                </a:solidFill>
              </a:rPr>
              <a:t/>
            </a:r>
            <a:br>
              <a:rPr lang="en-US" altLang="en-US" sz="3600" dirty="0" smtClean="0">
                <a:solidFill>
                  <a:schemeClr val="bg1"/>
                </a:solidFill>
              </a:rPr>
            </a:br>
            <a:r>
              <a:rPr lang="en-US" altLang="en-US" sz="3600" dirty="0">
                <a:solidFill>
                  <a:schemeClr val="bg1"/>
                </a:solidFill>
              </a:rPr>
              <a:t/>
            </a:r>
            <a:br>
              <a:rPr lang="en-US" altLang="en-US" sz="3600" dirty="0">
                <a:solidFill>
                  <a:schemeClr val="bg1"/>
                </a:solidFill>
              </a:rPr>
            </a:br>
            <a:r>
              <a:rPr lang="en-US" altLang="en-US" sz="3600" dirty="0" smtClean="0">
                <a:solidFill>
                  <a:schemeClr val="bg1"/>
                </a:solidFill>
              </a:rPr>
              <a:t/>
            </a:r>
            <a:br>
              <a:rPr lang="en-US" altLang="en-US" sz="3600" dirty="0" smtClean="0">
                <a:solidFill>
                  <a:schemeClr val="bg1"/>
                </a:solidFill>
              </a:rPr>
            </a:br>
            <a:r>
              <a:rPr lang="en-US" altLang="en-US" sz="3600" dirty="0" smtClean="0">
                <a:solidFill>
                  <a:schemeClr val="bg1"/>
                </a:solidFill>
              </a:rPr>
              <a:t>Attribute : Duration</a:t>
            </a:r>
          </a:p>
        </p:txBody>
      </p:sp>
      <p:sp>
        <p:nvSpPr>
          <p:cNvPr id="8195" name="Content Placeholder 2"/>
          <p:cNvSpPr>
            <a:spLocks noGrp="1"/>
          </p:cNvSpPr>
          <p:nvPr>
            <p:ph sz="half" idx="1"/>
          </p:nvPr>
        </p:nvSpPr>
        <p:spPr>
          <a:xfrm>
            <a:off x="296260" y="1750512"/>
            <a:ext cx="4024176" cy="4525963"/>
          </a:xfrm>
        </p:spPr>
        <p:txBody>
          <a:bodyPr/>
          <a:lstStyle/>
          <a:p>
            <a:pPr marL="0" indent="0">
              <a:buNone/>
            </a:pPr>
            <a:endParaRPr lang="en-US" altLang="en-US" dirty="0" smtClean="0"/>
          </a:p>
          <a:p>
            <a:pPr>
              <a:buFont typeface="Wingdings" panose="05000000000000000000" pitchFamily="2" charset="2"/>
              <a:buChar char="Ø"/>
            </a:pPr>
            <a:endParaRPr lang="en-US" altLang="en-US" sz="2400" dirty="0" smtClean="0"/>
          </a:p>
          <a:p>
            <a:pPr>
              <a:buFont typeface="Wingdings" panose="05000000000000000000" pitchFamily="2" charset="2"/>
              <a:buChar char="Ø"/>
            </a:pPr>
            <a:r>
              <a:rPr lang="en-US" altLang="en-US" sz="2400" dirty="0" smtClean="0"/>
              <a:t>This attribute shows that whether the client is interested in subscribing</a:t>
            </a:r>
          </a:p>
          <a:p>
            <a:pPr marL="0" indent="0">
              <a:buNone/>
            </a:pPr>
            <a:r>
              <a:rPr lang="en-US" altLang="en-US" sz="2400" dirty="0"/>
              <a:t> </a:t>
            </a:r>
            <a:r>
              <a:rPr lang="en-US" altLang="en-US" sz="2400" dirty="0" smtClean="0"/>
              <a:t>    the deposit or not based </a:t>
            </a:r>
          </a:p>
          <a:p>
            <a:pPr marL="0" indent="0">
              <a:buNone/>
            </a:pPr>
            <a:r>
              <a:rPr lang="en-US" altLang="en-US" sz="2400" dirty="0"/>
              <a:t> </a:t>
            </a:r>
            <a:r>
              <a:rPr lang="en-US" altLang="en-US" sz="2400" dirty="0" smtClean="0"/>
              <a:t>    on the phone call duration</a:t>
            </a:r>
            <a:r>
              <a:rPr lang="en-US" altLang="en-US" dirty="0" smtClean="0"/>
              <a:t>.</a:t>
            </a:r>
          </a:p>
          <a:p>
            <a:pPr marL="0" indent="0">
              <a:buNone/>
            </a:pPr>
            <a:endParaRPr lang="en-US" altLang="en-US" dirty="0"/>
          </a:p>
          <a:p>
            <a:pPr marL="0" indent="0">
              <a:buNone/>
            </a:pPr>
            <a:endParaRPr lang="en-US" altLang="en-US" dirty="0" smtClean="0"/>
          </a:p>
          <a:p>
            <a:pPr marL="0" indent="0">
              <a:buNone/>
            </a:pPr>
            <a:endParaRPr lang="en-US" altLang="en-US" dirty="0" smtClean="0"/>
          </a:p>
        </p:txBody>
      </p:sp>
      <p:pic>
        <p:nvPicPr>
          <p:cNvPr id="8196" name="Content Placeholder 4"/>
          <p:cNvPicPr>
            <a:picLocks noGrp="1" noChangeAspect="1"/>
          </p:cNvPicPr>
          <p:nvPr>
            <p:ph sz="half" idx="2"/>
          </p:nvPr>
        </p:nvPicPr>
        <p:blipFill>
          <a:blip r:embed="rId2">
            <a:extLst>
              <a:ext uri="{28A0092B-C50C-407E-A947-70E740481C1C}">
                <a14:useLocalDpi xmlns:a14="http://schemas.microsoft.com/office/drawing/2010/main" xmlns="" val="0"/>
              </a:ext>
            </a:extLst>
          </a:blip>
          <a:srcRect/>
          <a:stretch>
            <a:fillRect/>
          </a:stretch>
        </p:blipFill>
        <p:spPr>
          <a:xfrm>
            <a:off x="5003800" y="2207360"/>
            <a:ext cx="3683000" cy="3664920"/>
          </a:xfrm>
        </p:spPr>
      </p:pic>
    </p:spTree>
    <p:extLst>
      <p:ext uri="{BB962C8B-B14F-4D97-AF65-F5344CB8AC3E}">
        <p14:creationId xmlns:p14="http://schemas.microsoft.com/office/powerpoint/2010/main" xmlns="" val="3197900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TotalTime>
  <Words>262</Words>
  <Application>Microsoft Office PowerPoint</Application>
  <PresentationFormat>On-screen Show (4:3)</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BANK MARKETING</vt:lpstr>
      <vt:lpstr>Team Members</vt:lpstr>
      <vt:lpstr> Bank Marketing:</vt:lpstr>
      <vt:lpstr>Problem Statement:</vt:lpstr>
      <vt:lpstr>Data Set Information:</vt:lpstr>
      <vt:lpstr>Attributes Information :</vt:lpstr>
      <vt:lpstr>   Attribute : Loan</vt:lpstr>
      <vt:lpstr>   Attribute : Housing</vt:lpstr>
      <vt:lpstr>   Attribute : Duration</vt:lpstr>
      <vt:lpstr> Algorithm Comparison</vt:lpstr>
      <vt:lpstr>Logistic Regression</vt:lpstr>
      <vt:lpstr>Node Red Flow</vt:lpstr>
      <vt:lpstr>Slide 13</vt:lpstr>
      <vt:lpstr>Output</vt:lpstr>
      <vt:lpstr>Conclusion</vt:lpstr>
      <vt:lpstr>Slide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Windows User</cp:lastModifiedBy>
  <cp:revision>122</cp:revision>
  <dcterms:created xsi:type="dcterms:W3CDTF">2013-08-21T19:17:07Z</dcterms:created>
  <dcterms:modified xsi:type="dcterms:W3CDTF">2019-05-25T04:58:03Z</dcterms:modified>
</cp:coreProperties>
</file>