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0000"/>
    <a:srgbClr val="CCFFCC"/>
    <a:srgbClr val="CCECFF"/>
    <a:srgbClr val="99FF99"/>
    <a:srgbClr val="FF6600"/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D54-199D-4188-AD22-B0E971FF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72152-338E-4E2B-9CFF-B30CACE9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818D-50AE-4299-8D2C-4DE60BA9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FE97-EA94-4EE2-AB17-7F4941A5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9C19-10BD-4E36-B8DC-2D8713A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1847-763A-445A-A5A3-3A6B8D40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BC868-0E5C-462C-AC46-572632AB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FBE6-D806-440D-AC53-077C1CD8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3C2C-C57C-4864-BA5E-778A049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4C7D-F8E9-4BCE-91D9-3568D6D6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2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C1854-FAC3-4B67-A264-0D77C486C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B4905-4CAE-4F11-9B13-93C314E44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95E2-D76B-470C-A53F-704C4F8E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099D-A202-4BEE-A765-AD066DDB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6754-31BE-496B-8547-B322254C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1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E650-0B7A-4E7C-A737-77ACBE5A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6F86-E280-4305-811B-8BF72F2E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3692-3CF2-4679-A3C8-3B7805B2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26A3-4F7A-4032-983C-A4EECD77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C977-4AB3-4124-8DE8-498B9046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5604-19D8-462D-B871-8815E778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61874-4DE6-4F27-A765-10EF091F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F493-297F-416B-8DB2-00A5381C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2A35-F9F1-493E-A882-85DFE876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03C1-F814-4479-9EC8-5D539376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696F-38FE-479C-8631-1FA154F6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55F2-527E-4BCC-AC5C-7AB5AEDB3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DEC3-9AC9-45D0-A66B-A1F6DF6E6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2A94-F22C-4B65-A5F5-6F349C3E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BD98A-93DD-43F7-9B01-9F0AF36A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C98C-F37B-4E82-8234-235E6D93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8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AF2C-6378-462F-8917-8D548710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58988-9A8D-42BB-8F75-5B223D70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DC4-6D71-4C0C-A981-C7302C6E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94BFD-A8C8-499D-840E-D7448B54A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3DF2A-DB22-4866-B4DB-D0D20AA3C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180AC-30B5-430D-90C1-FA238641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0B23-54CA-4410-A1E8-563D08EE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0F4-D867-4CF5-B54F-C82DA57D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843A-CBFC-4BF5-BBF5-4E78FDC7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E95CA-19D7-42B8-9091-55F9721B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9E388-7FC9-4C24-B066-342B85E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47120-9A46-4B23-97A9-5C5B7EC5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4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44CAB-A822-4A16-843A-F615EEB8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61E5F-AA5A-416C-A24B-90376B30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E6AC3-DFD6-4019-B0E4-4ABE47EC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273B-33CA-45ED-9E43-5FEC1973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3D99-E176-4138-B497-E4F0B84D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F32BD-E3BE-49D3-9519-18A7DE739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8F788-F50B-47EE-B484-4F46FDD5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A693-F5FF-4D5C-9EAD-2100B7E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4071C-F1F4-4FCB-8812-CE3063FD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95D5-1F5A-4ABE-9EA9-3F6B531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5E409-A14B-4512-847C-575E02F9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FF64-5AEA-4F1F-83F6-F3C029FB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CB33-7134-4C96-95CF-B1B724B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E2CA-8AB6-4FAC-A219-3E880AFF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36612-D73E-467D-BF55-5B31D9E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1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3DBB4-1C88-4604-840B-A73845DA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9B3C-FE41-46D8-9CD7-C623ECB1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5941-6047-415B-8DCF-331F9544F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4AF4-CB5A-4397-8940-9342C476AF44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2E27-4237-4C52-8D72-4C253984E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AC2F-036F-49B0-AD9A-F64FD70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FA97-6272-483F-83E6-112474AC0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2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5A931D-0C3D-4E5F-916E-1EFFDAE2C31F}"/>
              </a:ext>
            </a:extLst>
          </p:cNvPr>
          <p:cNvSpPr txBox="1"/>
          <p:nvPr/>
        </p:nvSpPr>
        <p:spPr>
          <a:xfrm>
            <a:off x="2377440" y="206248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BANK CHURN MODELLING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0B056-286B-429D-B206-F1D4F4E7C2B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E6294-2FFF-4B77-8F2A-EFEF2BB92F91}"/>
              </a:ext>
            </a:extLst>
          </p:cNvPr>
          <p:cNvSpPr txBox="1"/>
          <p:nvPr/>
        </p:nvSpPr>
        <p:spPr>
          <a:xfrm>
            <a:off x="3434080" y="3790356"/>
            <a:ext cx="53238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</a:t>
            </a:r>
            <a:r>
              <a:rPr lang="en-IN" sz="2800" dirty="0"/>
              <a:t>Team Name:</a:t>
            </a:r>
          </a:p>
          <a:p>
            <a:r>
              <a:rPr lang="en-IN" sz="2400" dirty="0">
                <a:solidFill>
                  <a:srgbClr val="C00000"/>
                </a:solidFill>
              </a:rPr>
              <a:t>                         Unique coders</a:t>
            </a:r>
          </a:p>
          <a:p>
            <a:r>
              <a:rPr lang="en-IN" sz="2400" dirty="0"/>
              <a:t>                    </a:t>
            </a:r>
            <a:r>
              <a:rPr lang="en-IN" sz="2800" dirty="0"/>
              <a:t>Team Members:</a:t>
            </a:r>
            <a:endParaRPr lang="en-IN" sz="2400" dirty="0"/>
          </a:p>
          <a:p>
            <a:r>
              <a:rPr lang="en-IN" sz="2400" dirty="0">
                <a:solidFill>
                  <a:srgbClr val="C00000"/>
                </a:solidFill>
              </a:rPr>
              <a:t>                 </a:t>
            </a:r>
            <a:r>
              <a:rPr lang="en-IN" sz="2400" dirty="0" err="1">
                <a:solidFill>
                  <a:srgbClr val="C00000"/>
                </a:solidFill>
              </a:rPr>
              <a:t>Piniganti</a:t>
            </a:r>
            <a:r>
              <a:rPr lang="en-IN" sz="2400" dirty="0">
                <a:solidFill>
                  <a:srgbClr val="C00000"/>
                </a:solidFill>
              </a:rPr>
              <a:t> Krishna Vamsi</a:t>
            </a:r>
          </a:p>
          <a:p>
            <a:r>
              <a:rPr lang="en-IN" sz="2400" dirty="0">
                <a:solidFill>
                  <a:srgbClr val="C00000"/>
                </a:solidFill>
              </a:rPr>
              <a:t>	          Sai Rahul </a:t>
            </a:r>
            <a:r>
              <a:rPr lang="en-IN" sz="2400" dirty="0" err="1">
                <a:solidFill>
                  <a:srgbClr val="C00000"/>
                </a:solidFill>
              </a:rPr>
              <a:t>Dodda</a:t>
            </a:r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>
                <a:solidFill>
                  <a:srgbClr val="C00000"/>
                </a:solidFill>
              </a:rPr>
              <a:t>	      </a:t>
            </a:r>
            <a:r>
              <a:rPr lang="en-IN" sz="2400" dirty="0" err="1">
                <a:solidFill>
                  <a:srgbClr val="C00000"/>
                </a:solidFill>
              </a:rPr>
              <a:t>Prathipati</a:t>
            </a:r>
            <a:r>
              <a:rPr lang="en-IN" sz="2400" dirty="0">
                <a:solidFill>
                  <a:srgbClr val="C00000"/>
                </a:solidFill>
              </a:rPr>
              <a:t> Sai Naveen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9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E48D6-402B-48B1-A9EF-606BB2637CFC}"/>
              </a:ext>
            </a:extLst>
          </p:cNvPr>
          <p:cNvSpPr txBox="1"/>
          <p:nvPr/>
        </p:nvSpPr>
        <p:spPr>
          <a:xfrm>
            <a:off x="2695575" y="152400"/>
            <a:ext cx="896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Selecting the best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5BBCA-8DE1-4ACD-8B0C-47FE9CCBDA7E}"/>
              </a:ext>
            </a:extLst>
          </p:cNvPr>
          <p:cNvSpPr txBox="1"/>
          <p:nvPr/>
        </p:nvSpPr>
        <p:spPr>
          <a:xfrm>
            <a:off x="200026" y="1285875"/>
            <a:ext cx="11058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ym typeface="Wingdings" panose="05000000000000000000" pitchFamily="2" charset="2"/>
              </a:rPr>
              <a:t></a:t>
            </a:r>
            <a:r>
              <a:rPr lang="en-IN" sz="3200" dirty="0"/>
              <a:t>We have applied different kind of the classification on our data and selected the one which gave us the best accuracy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BF1AC-D9AA-49C3-B603-F8281A8A6B39}"/>
              </a:ext>
            </a:extLst>
          </p:cNvPr>
          <p:cNvSpPr txBox="1"/>
          <p:nvPr/>
        </p:nvSpPr>
        <p:spPr>
          <a:xfrm>
            <a:off x="285749" y="2560619"/>
            <a:ext cx="7458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Gaussian Naive </a:t>
            </a:r>
            <a:r>
              <a:rPr lang="en-US" sz="2800" dirty="0" err="1"/>
              <a:t>bayes</a:t>
            </a:r>
            <a:r>
              <a:rPr lang="en-US" sz="2800" dirty="0"/>
              <a:t> : 80.56 % </a:t>
            </a:r>
          </a:p>
          <a:p>
            <a:r>
              <a:rPr lang="en-US" sz="2800" dirty="0"/>
              <a:t>K-nearest neighbors : 76.84 % </a:t>
            </a:r>
          </a:p>
          <a:p>
            <a:r>
              <a:rPr lang="en-IN" sz="2800" dirty="0"/>
              <a:t>Support vector classifier : 81.36 %</a:t>
            </a:r>
          </a:p>
          <a:p>
            <a:r>
              <a:rPr lang="en-IN" sz="2800" dirty="0"/>
              <a:t>Decision tree classifier : 79.67999999999999 % Random Forest : 85.11999999999999 % </a:t>
            </a:r>
          </a:p>
          <a:p>
            <a:r>
              <a:rPr lang="en-IN" sz="2800" dirty="0"/>
              <a:t>Logistic Regression : 80.56 %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B47C-712C-4BCD-A9A5-959947CDF15A}"/>
              </a:ext>
            </a:extLst>
          </p:cNvPr>
          <p:cNvSpPr txBox="1"/>
          <p:nvPr/>
        </p:nvSpPr>
        <p:spPr>
          <a:xfrm>
            <a:off x="285748" y="5435801"/>
            <a:ext cx="10972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ym typeface="Wingdings" panose="05000000000000000000" pitchFamily="2" charset="2"/>
              </a:rPr>
              <a:t>Here Random Forest is the one which Gave the best accuracy. Having an accuracy of 85% means that our model is good enough to predict whether the customer would like to churn or stays.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452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BC1A6-70EE-4EFB-9FE4-A700FD7C3D05}"/>
              </a:ext>
            </a:extLst>
          </p:cNvPr>
          <p:cNvSpPr txBox="1"/>
          <p:nvPr/>
        </p:nvSpPr>
        <p:spPr>
          <a:xfrm>
            <a:off x="266701" y="1749724"/>
            <a:ext cx="918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Final Phase after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5A2FF-7CA6-4DBD-AC8E-8921244CEC81}"/>
              </a:ext>
            </a:extLst>
          </p:cNvPr>
          <p:cNvSpPr txBox="1"/>
          <p:nvPr/>
        </p:nvSpPr>
        <p:spPr>
          <a:xfrm>
            <a:off x="390526" y="3946155"/>
            <a:ext cx="684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Creating the Dashboard UI using node-red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85DF-F479-4D3A-AA43-F9DB032C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36" y="261178"/>
            <a:ext cx="4186914" cy="63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99"/>
            </a:gs>
            <a:gs pos="74000">
              <a:srgbClr val="CCFFCC"/>
            </a:gs>
            <a:gs pos="83000">
              <a:srgbClr val="CCFFCC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3DD3D-FB6A-41CC-9581-797423F4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15" y="0"/>
            <a:ext cx="8601826" cy="4500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2E9A5-3586-42B8-B63E-F3352976446F}"/>
              </a:ext>
            </a:extLst>
          </p:cNvPr>
          <p:cNvSpPr txBox="1"/>
          <p:nvPr/>
        </p:nvSpPr>
        <p:spPr>
          <a:xfrm>
            <a:off x="1524001" y="4785360"/>
            <a:ext cx="898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Churn occurs when a customer or user stops using a particular service. It is simply </a:t>
            </a:r>
            <a:r>
              <a:rPr lang="en-IN" sz="3600" dirty="0" err="1">
                <a:solidFill>
                  <a:schemeClr val="accent6">
                    <a:lumMod val="50000"/>
                  </a:schemeClr>
                </a:solidFill>
              </a:rPr>
              <a:t>refered</a:t>
            </a:r>
            <a:r>
              <a:rPr lang="en-IN" sz="3600" dirty="0">
                <a:solidFill>
                  <a:schemeClr val="accent6">
                    <a:lumMod val="50000"/>
                  </a:schemeClr>
                </a:solidFill>
              </a:rPr>
              <a:t> as loss of customers or clients.</a:t>
            </a:r>
          </a:p>
        </p:txBody>
      </p:sp>
    </p:spTree>
    <p:extLst>
      <p:ext uri="{BB962C8B-B14F-4D97-AF65-F5344CB8AC3E}">
        <p14:creationId xmlns:p14="http://schemas.microsoft.com/office/powerpoint/2010/main" val="29740797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FF"/>
            </a:gs>
            <a:gs pos="74000">
              <a:srgbClr val="CCFFFF"/>
            </a:gs>
            <a:gs pos="83000">
              <a:srgbClr val="CCFFFF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1140FA-5C1F-407B-A3A1-00ACE9784691}"/>
              </a:ext>
            </a:extLst>
          </p:cNvPr>
          <p:cNvSpPr txBox="1"/>
          <p:nvPr/>
        </p:nvSpPr>
        <p:spPr>
          <a:xfrm>
            <a:off x="200297" y="862149"/>
            <a:ext cx="121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What do we need to predict ?</a:t>
            </a:r>
          </a:p>
          <a:p>
            <a:r>
              <a:rPr lang="en-IN" sz="4400" dirty="0"/>
              <a:t>We need to predict whether a customer exits  or stays and uses the services of the bank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97173-8AE5-4D53-807D-84FA6A11F18F}"/>
              </a:ext>
            </a:extLst>
          </p:cNvPr>
          <p:cNvSpPr txBox="1"/>
          <p:nvPr/>
        </p:nvSpPr>
        <p:spPr>
          <a:xfrm>
            <a:off x="121920" y="3672514"/>
            <a:ext cx="11826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Why do we need to predict ?</a:t>
            </a:r>
          </a:p>
          <a:p>
            <a:r>
              <a:rPr lang="en-IN" sz="4400" dirty="0"/>
              <a:t>We need to predict to know the status of the relationship between the customer and the bank </a:t>
            </a:r>
          </a:p>
        </p:txBody>
      </p:sp>
    </p:spTree>
    <p:extLst>
      <p:ext uri="{BB962C8B-B14F-4D97-AF65-F5344CB8AC3E}">
        <p14:creationId xmlns:p14="http://schemas.microsoft.com/office/powerpoint/2010/main" val="262473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45820-B8DC-4C98-B11C-1EA3CADF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D57D7-50CA-4CEC-9E60-441B3B5E4168}"/>
              </a:ext>
            </a:extLst>
          </p:cNvPr>
          <p:cNvSpPr txBox="1"/>
          <p:nvPr/>
        </p:nvSpPr>
        <p:spPr>
          <a:xfrm>
            <a:off x="4838700" y="1363860"/>
            <a:ext cx="3429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IN" sz="2400" dirty="0"/>
              <a:t>        </a:t>
            </a:r>
            <a:r>
              <a:rPr lang="en-IN" sz="2400" dirty="0" err="1"/>
              <a:t>RowNumber</a:t>
            </a:r>
            <a:r>
              <a:rPr lang="en-IN" sz="2400" dirty="0"/>
              <a:t>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</a:t>
            </a:r>
            <a:r>
              <a:rPr lang="en-IN" sz="2400" dirty="0" err="1"/>
              <a:t>CustomerId</a:t>
            </a:r>
            <a:r>
              <a:rPr lang="en-IN" sz="2400" dirty="0"/>
              <a:t>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Surname  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</a:t>
            </a:r>
            <a:r>
              <a:rPr lang="en-IN" sz="2400" dirty="0" err="1"/>
              <a:t>CreditScore</a:t>
            </a:r>
            <a:r>
              <a:rPr lang="en-IN" sz="2400" dirty="0"/>
              <a:t>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Geography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  Gender   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     Age      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   Tenure   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  Balance  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</a:t>
            </a:r>
            <a:r>
              <a:rPr lang="en-IN" sz="2400" dirty="0" err="1"/>
              <a:t>NumOfProducts</a:t>
            </a:r>
            <a:r>
              <a:rPr lang="en-IN" sz="2400" dirty="0"/>
              <a:t>  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</a:t>
            </a:r>
            <a:r>
              <a:rPr lang="en-IN" sz="2400" dirty="0" err="1"/>
              <a:t>HasCrCard</a:t>
            </a:r>
            <a:r>
              <a:rPr lang="en-IN" sz="2400" dirty="0"/>
              <a:t>          </a:t>
            </a:r>
            <a:endParaRPr lang="en-US" sz="2400" dirty="0"/>
          </a:p>
          <a:p>
            <a:pPr fontAlgn="base" latinLnBrk="1"/>
            <a:r>
              <a:rPr lang="en-IN" sz="2400" dirty="0"/>
              <a:t>       </a:t>
            </a:r>
            <a:r>
              <a:rPr lang="en-IN" sz="2400" dirty="0" err="1"/>
              <a:t>IsActiveMember</a:t>
            </a:r>
            <a:r>
              <a:rPr lang="en-IN" sz="2400" dirty="0"/>
              <a:t>     </a:t>
            </a:r>
            <a:endParaRPr lang="en-US" sz="2400" dirty="0"/>
          </a:p>
          <a:p>
            <a:pPr fontAlgn="base" latinLnBrk="1"/>
            <a:r>
              <a:rPr lang="en-IN" sz="2400" dirty="0"/>
              <a:t>        </a:t>
            </a:r>
            <a:r>
              <a:rPr lang="en-IN" sz="2400" dirty="0" err="1"/>
              <a:t>EstimatedSalary</a:t>
            </a:r>
            <a:r>
              <a:rPr lang="en-IN" sz="2400" dirty="0"/>
              <a:t>    </a:t>
            </a:r>
            <a:endParaRPr lang="en-US" sz="2400" dirty="0"/>
          </a:p>
          <a:p>
            <a:pPr fontAlgn="base" latinLnBrk="1"/>
            <a:r>
              <a:rPr lang="en-IN" sz="2400" dirty="0"/>
              <a:t>               </a:t>
            </a:r>
            <a:r>
              <a:rPr lang="en-IN" sz="2400" b="1" dirty="0">
                <a:solidFill>
                  <a:srgbClr val="FF0000"/>
                </a:solidFill>
              </a:rPr>
              <a:t>Exited </a:t>
            </a:r>
            <a:r>
              <a:rPr lang="en-IN" sz="2400" dirty="0"/>
              <a:t>            </a:t>
            </a:r>
            <a:endParaRPr lang="en-US" sz="2400" dirty="0"/>
          </a:p>
          <a:p>
            <a:pPr fontAlgn="base" latinLnBrk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5C9EE-1B6F-4E00-AEA7-7F949E2E59A9}"/>
              </a:ext>
            </a:extLst>
          </p:cNvPr>
          <p:cNvSpPr txBox="1"/>
          <p:nvPr/>
        </p:nvSpPr>
        <p:spPr>
          <a:xfrm>
            <a:off x="2514600" y="0"/>
            <a:ext cx="938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Exploratory Data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1BCEA-2A12-442D-B395-DB9B5DE90E17}"/>
              </a:ext>
            </a:extLst>
          </p:cNvPr>
          <p:cNvSpPr txBox="1"/>
          <p:nvPr/>
        </p:nvSpPr>
        <p:spPr>
          <a:xfrm>
            <a:off x="2886075" y="840640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Our Dataset contains the following Attributes</a:t>
            </a:r>
          </a:p>
        </p:txBody>
      </p:sp>
    </p:spTree>
    <p:extLst>
      <p:ext uri="{BB962C8B-B14F-4D97-AF65-F5344CB8AC3E}">
        <p14:creationId xmlns:p14="http://schemas.microsoft.com/office/powerpoint/2010/main" val="63173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459C0-708F-482A-AEF7-CC3671EF33B5}"/>
              </a:ext>
            </a:extLst>
          </p:cNvPr>
          <p:cNvSpPr txBox="1"/>
          <p:nvPr/>
        </p:nvSpPr>
        <p:spPr>
          <a:xfrm>
            <a:off x="390526" y="885824"/>
            <a:ext cx="472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IN" sz="2800" dirty="0"/>
              <a:t>Checking the null values</a:t>
            </a:r>
          </a:p>
          <a:p>
            <a:pPr fontAlgn="base" latinLnBrk="1"/>
            <a:r>
              <a:rPr lang="en-IN" sz="2400" dirty="0" err="1"/>
              <a:t>RowNumber</a:t>
            </a:r>
            <a:r>
              <a:rPr lang="en-IN" sz="2400" dirty="0"/>
              <a:t>                 0</a:t>
            </a:r>
            <a:endParaRPr lang="en-US" sz="2400" dirty="0"/>
          </a:p>
          <a:p>
            <a:pPr fontAlgn="base" latinLnBrk="1"/>
            <a:r>
              <a:rPr lang="en-IN" sz="2400" dirty="0" err="1"/>
              <a:t>CustomerId</a:t>
            </a:r>
            <a:r>
              <a:rPr lang="en-IN" sz="2400" dirty="0"/>
              <a:t>                   0</a:t>
            </a:r>
            <a:endParaRPr lang="en-US" sz="2400" dirty="0"/>
          </a:p>
          <a:p>
            <a:pPr fontAlgn="base" latinLnBrk="1"/>
            <a:r>
              <a:rPr lang="en-IN" sz="2400" dirty="0"/>
              <a:t>Surname                       0</a:t>
            </a:r>
            <a:endParaRPr lang="en-US" sz="2400" dirty="0"/>
          </a:p>
          <a:p>
            <a:pPr fontAlgn="base" latinLnBrk="1"/>
            <a:r>
              <a:rPr lang="en-IN" sz="2400" dirty="0" err="1"/>
              <a:t>CreditScore</a:t>
            </a:r>
            <a:r>
              <a:rPr lang="en-IN" sz="2400" dirty="0"/>
              <a:t>                  0</a:t>
            </a:r>
            <a:endParaRPr lang="en-US" sz="2400" dirty="0"/>
          </a:p>
          <a:p>
            <a:pPr fontAlgn="base" latinLnBrk="1"/>
            <a:r>
              <a:rPr lang="en-IN" sz="2400" dirty="0"/>
              <a:t>Geography                   0</a:t>
            </a:r>
            <a:endParaRPr lang="en-US" sz="2400" dirty="0"/>
          </a:p>
          <a:p>
            <a:pPr fontAlgn="base" latinLnBrk="1"/>
            <a:r>
              <a:rPr lang="en-IN" sz="2400" dirty="0"/>
              <a:t>Gender                         0</a:t>
            </a:r>
            <a:endParaRPr lang="en-US" sz="2400" dirty="0"/>
          </a:p>
          <a:p>
            <a:pPr fontAlgn="base" latinLnBrk="1"/>
            <a:r>
              <a:rPr lang="en-IN" sz="2400" dirty="0"/>
              <a:t>Age                                0</a:t>
            </a:r>
            <a:endParaRPr lang="en-US" sz="2400" dirty="0"/>
          </a:p>
          <a:p>
            <a:pPr fontAlgn="base" latinLnBrk="1"/>
            <a:r>
              <a:rPr lang="en-IN" sz="2400" dirty="0"/>
              <a:t>Tenure                          0</a:t>
            </a:r>
            <a:endParaRPr lang="en-US" sz="2400" dirty="0"/>
          </a:p>
          <a:p>
            <a:pPr fontAlgn="base" latinLnBrk="1"/>
            <a:r>
              <a:rPr lang="en-IN" sz="2400" dirty="0"/>
              <a:t>Balance                        0</a:t>
            </a:r>
            <a:endParaRPr lang="en-US" sz="2400" dirty="0"/>
          </a:p>
          <a:p>
            <a:pPr fontAlgn="base" latinLnBrk="1"/>
            <a:r>
              <a:rPr lang="en-IN" sz="2400" dirty="0" err="1"/>
              <a:t>NumOfProducts</a:t>
            </a:r>
            <a:r>
              <a:rPr lang="en-IN" sz="2400" dirty="0"/>
              <a:t>         0</a:t>
            </a:r>
            <a:endParaRPr lang="en-US" sz="2400" dirty="0"/>
          </a:p>
          <a:p>
            <a:pPr fontAlgn="base" latinLnBrk="1"/>
            <a:r>
              <a:rPr lang="en-IN" sz="2400" dirty="0" err="1"/>
              <a:t>HasCrCard</a:t>
            </a:r>
            <a:r>
              <a:rPr lang="en-IN" sz="2400" dirty="0"/>
              <a:t>                   0</a:t>
            </a:r>
            <a:endParaRPr lang="en-US" sz="2400" dirty="0"/>
          </a:p>
          <a:p>
            <a:pPr fontAlgn="base" latinLnBrk="1"/>
            <a:r>
              <a:rPr lang="en-IN" sz="2400" dirty="0" err="1"/>
              <a:t>IsActiveMember</a:t>
            </a:r>
            <a:r>
              <a:rPr lang="en-IN" sz="2400" dirty="0"/>
              <a:t>         0</a:t>
            </a:r>
            <a:endParaRPr lang="en-US" sz="2400" dirty="0"/>
          </a:p>
          <a:p>
            <a:pPr fontAlgn="base" latinLnBrk="1"/>
            <a:r>
              <a:rPr lang="en-IN" sz="2400" dirty="0" err="1"/>
              <a:t>EstimatedSalary</a:t>
            </a:r>
            <a:r>
              <a:rPr lang="en-IN" sz="2400" dirty="0"/>
              <a:t>         0</a:t>
            </a:r>
            <a:endParaRPr lang="en-US" sz="2400" dirty="0"/>
          </a:p>
          <a:p>
            <a:pPr fontAlgn="base" latinLnBrk="1"/>
            <a:r>
              <a:rPr lang="en-IN" sz="2400" dirty="0"/>
              <a:t>Exited                           0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B811B-E9DA-4DAE-8692-357C55D22066}"/>
              </a:ext>
            </a:extLst>
          </p:cNvPr>
          <p:cNvSpPr txBox="1"/>
          <p:nvPr/>
        </p:nvSpPr>
        <p:spPr>
          <a:xfrm>
            <a:off x="3390902" y="181809"/>
            <a:ext cx="8648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2FA9E-3424-46AC-AEBB-508B9E566A29}"/>
              </a:ext>
            </a:extLst>
          </p:cNvPr>
          <p:cNvSpPr txBox="1"/>
          <p:nvPr/>
        </p:nvSpPr>
        <p:spPr>
          <a:xfrm>
            <a:off x="4410075" y="1041023"/>
            <a:ext cx="7277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en-IN" sz="2800" dirty="0"/>
              <a:t>Drop the columns which doesn’t show any impact on our Target variable. </a:t>
            </a:r>
            <a:r>
              <a:rPr lang="en-IN" sz="2800" dirty="0" err="1"/>
              <a:t>i.e</a:t>
            </a:r>
            <a:r>
              <a:rPr lang="en-IN" sz="2800" dirty="0"/>
              <a:t> Row number , </a:t>
            </a:r>
            <a:r>
              <a:rPr lang="en-IN" sz="2800" dirty="0" err="1"/>
              <a:t>customerid</a:t>
            </a:r>
            <a:r>
              <a:rPr lang="en-IN" sz="2800" dirty="0"/>
              <a:t>, surname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IN" sz="2800" dirty="0"/>
              <a:t>Since this is a classification kind of problem everything needs to be in numerical values</a:t>
            </a:r>
          </a:p>
          <a:p>
            <a:endParaRPr lang="en-IN" sz="2800" dirty="0"/>
          </a:p>
          <a:p>
            <a:r>
              <a:rPr lang="en-IN" sz="2800" dirty="0">
                <a:sym typeface="Wingdings" panose="05000000000000000000" pitchFamily="2" charset="2"/>
              </a:rPr>
              <a:t>converting the Gender into 0 or 1 By using label encoder</a:t>
            </a:r>
          </a:p>
          <a:p>
            <a:endParaRPr lang="en-IN" sz="2800" dirty="0">
              <a:sym typeface="Wingdings" panose="05000000000000000000" pitchFamily="2" charset="2"/>
            </a:endParaRPr>
          </a:p>
          <a:p>
            <a:r>
              <a:rPr lang="en-IN" sz="2800" dirty="0">
                <a:sym typeface="Wingdings" panose="05000000000000000000" pitchFamily="2" charset="2"/>
              </a:rPr>
              <a:t>Geography which is a categorical variable can be converted by using one hot encoder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F77FA-A073-4D62-871C-014B56AD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95324"/>
            <a:ext cx="11296650" cy="616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21C03-F42A-4675-AE27-942EEC94EB87}"/>
              </a:ext>
            </a:extLst>
          </p:cNvPr>
          <p:cNvSpPr txBox="1"/>
          <p:nvPr/>
        </p:nvSpPr>
        <p:spPr>
          <a:xfrm>
            <a:off x="4329112" y="-74117"/>
            <a:ext cx="5453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192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069FC-B293-402D-B65E-F48005AA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6" y="223793"/>
            <a:ext cx="8096250" cy="6856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F7EF5F-693B-470E-8CCB-44BFE2BCA95D}"/>
              </a:ext>
            </a:extLst>
          </p:cNvPr>
          <p:cNvSpPr txBox="1"/>
          <p:nvPr/>
        </p:nvSpPr>
        <p:spPr>
          <a:xfrm>
            <a:off x="5391150" y="4071937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Stayed</a:t>
            </a:r>
          </a:p>
          <a:p>
            <a:r>
              <a:rPr lang="en-IN" sz="4000" dirty="0">
                <a:solidFill>
                  <a:schemeClr val="bg1"/>
                </a:solidFill>
              </a:rPr>
              <a:t>79.6%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90924-E5A5-4DB9-AABE-757E8DDDCB19}"/>
              </a:ext>
            </a:extLst>
          </p:cNvPr>
          <p:cNvSpPr txBox="1"/>
          <p:nvPr/>
        </p:nvSpPr>
        <p:spPr>
          <a:xfrm>
            <a:off x="4276725" y="1770758"/>
            <a:ext cx="201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Churned</a:t>
            </a:r>
          </a:p>
          <a:p>
            <a:r>
              <a:rPr lang="en-IN" sz="3200" dirty="0">
                <a:solidFill>
                  <a:schemeClr val="bg1"/>
                </a:solidFill>
              </a:rPr>
              <a:t>20.4%</a:t>
            </a:r>
          </a:p>
        </p:txBody>
      </p:sp>
    </p:spTree>
    <p:extLst>
      <p:ext uri="{BB962C8B-B14F-4D97-AF65-F5344CB8AC3E}">
        <p14:creationId xmlns:p14="http://schemas.microsoft.com/office/powerpoint/2010/main" val="200480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6B0AD-D51C-45E9-979F-E1AD2708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1576387"/>
            <a:ext cx="7677323" cy="4395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22A0A-67B5-414A-902A-85B2F49C5FDF}"/>
              </a:ext>
            </a:extLst>
          </p:cNvPr>
          <p:cNvSpPr txBox="1"/>
          <p:nvPr/>
        </p:nvSpPr>
        <p:spPr>
          <a:xfrm>
            <a:off x="3981450" y="295275"/>
            <a:ext cx="499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Training and Testing </a:t>
            </a:r>
          </a:p>
        </p:txBody>
      </p:sp>
    </p:spTree>
    <p:extLst>
      <p:ext uri="{BB962C8B-B14F-4D97-AF65-F5344CB8AC3E}">
        <p14:creationId xmlns:p14="http://schemas.microsoft.com/office/powerpoint/2010/main" val="236794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343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prasannajasti@outlook.com</dc:creator>
  <cp:lastModifiedBy>prasannajasti@outlook.com</cp:lastModifiedBy>
  <cp:revision>21</cp:revision>
  <dcterms:created xsi:type="dcterms:W3CDTF">2019-05-24T09:35:00Z</dcterms:created>
  <dcterms:modified xsi:type="dcterms:W3CDTF">2019-05-24T14:33:32Z</dcterms:modified>
</cp:coreProperties>
</file>