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61" r:id="rId5"/>
    <p:sldId id="262" r:id="rId6"/>
    <p:sldId id="263" r:id="rId7"/>
    <p:sldId id="269" r:id="rId8"/>
    <p:sldId id="270" r:id="rId9"/>
    <p:sldId id="264" r:id="rId10"/>
    <p:sldId id="274" r:id="rId11"/>
    <p:sldId id="265"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83" d="100"/>
          <a:sy n="83" d="100"/>
        </p:scale>
        <p:origin x="1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Forest Fire Area Prediction</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624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985" y="1108710"/>
            <a:ext cx="6076950" cy="4738687"/>
          </a:xfrm>
          <a:prstGeom prst="rect">
            <a:avLst/>
          </a:prstGeom>
        </p:spPr>
      </p:pic>
    </p:spTree>
    <p:extLst>
      <p:ext uri="{BB962C8B-B14F-4D97-AF65-F5344CB8AC3E}">
        <p14:creationId xmlns:p14="http://schemas.microsoft.com/office/powerpoint/2010/main" val="2388641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968" y="679054"/>
            <a:ext cx="6293966" cy="4953890"/>
          </a:xfrm>
          <a:prstGeom prst="rect">
            <a:avLst/>
          </a:prstGeom>
        </p:spPr>
      </p:pic>
    </p:spTree>
    <p:extLst>
      <p:ext uri="{BB962C8B-B14F-4D97-AF65-F5344CB8AC3E}">
        <p14:creationId xmlns:p14="http://schemas.microsoft.com/office/powerpoint/2010/main" val="4106638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 To Find The Accuracy</a:t>
            </a:r>
            <a:endParaRPr lang="en-IN" dirty="0"/>
          </a:p>
        </p:txBody>
      </p:sp>
      <p:sp>
        <p:nvSpPr>
          <p:cNvPr id="3" name="Text Placeholder 2"/>
          <p:cNvSpPr>
            <a:spLocks noGrp="1"/>
          </p:cNvSpPr>
          <p:nvPr>
            <p:ph type="body" idx="1"/>
          </p:nvPr>
        </p:nvSpPr>
        <p:spPr/>
        <p:txBody>
          <a:bodyPr/>
          <a:lstStyle/>
          <a:p>
            <a:r>
              <a:rPr lang="en-US" i="1" dirty="0"/>
              <a:t>print('r^2',metrics.r2_score(</a:t>
            </a:r>
            <a:r>
              <a:rPr lang="en-US" i="1" dirty="0" err="1"/>
              <a:t>y_test,y_pred</a:t>
            </a:r>
            <a:r>
              <a:rPr lang="en-US" i="1" dirty="0" smtClean="0"/>
              <a:t>))</a:t>
            </a:r>
          </a:p>
          <a:p>
            <a:endParaRPr lang="en-US" b="1" i="1" dirty="0"/>
          </a:p>
          <a:p>
            <a:r>
              <a:rPr lang="en-US" b="1" i="1" dirty="0" smtClean="0"/>
              <a:t>Accuracy obtained is :</a:t>
            </a:r>
            <a:r>
              <a:rPr lang="en-IN" dirty="0"/>
              <a:t>r^2 0.9999741805536381</a:t>
            </a:r>
            <a:endParaRPr lang="en-IN" b="1" dirty="0"/>
          </a:p>
          <a:p>
            <a:endParaRPr lang="en-IN" b="1" dirty="0"/>
          </a:p>
          <a:p>
            <a:endParaRPr lang="en-IN" dirty="0"/>
          </a:p>
        </p:txBody>
      </p:sp>
    </p:spTree>
    <p:extLst>
      <p:ext uri="{BB962C8B-B14F-4D97-AF65-F5344CB8AC3E}">
        <p14:creationId xmlns:p14="http://schemas.microsoft.com/office/powerpoint/2010/main" val="1165586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50" y="676508"/>
            <a:ext cx="8596668" cy="3403600"/>
          </a:xfrm>
        </p:spPr>
        <p:txBody>
          <a:bodyPr/>
          <a:lstStyle/>
          <a:p>
            <a:r>
              <a:rPr lang="en-IN" dirty="0" smtClean="0"/>
              <a:t>Conclusion</a:t>
            </a:r>
            <a:endParaRPr lang="en-IN" dirty="0"/>
          </a:p>
        </p:txBody>
      </p:sp>
      <p:sp>
        <p:nvSpPr>
          <p:cNvPr id="3" name="Text Placeholder 2"/>
          <p:cNvSpPr>
            <a:spLocks noGrp="1"/>
          </p:cNvSpPr>
          <p:nvPr>
            <p:ph type="body" idx="1"/>
          </p:nvPr>
        </p:nvSpPr>
        <p:spPr/>
        <p:txBody>
          <a:bodyPr>
            <a:normAutofit fontScale="85000" lnSpcReduction="20000"/>
          </a:bodyPr>
          <a:lstStyle/>
          <a:p>
            <a:r>
              <a:rPr lang="en-IN" dirty="0" smtClean="0"/>
              <a:t>Here we have tried to obtain a solution to predict forest fire area using the decision tree regression algorithm</a:t>
            </a:r>
          </a:p>
          <a:p>
            <a:r>
              <a:rPr lang="en-IN" dirty="0" smtClean="0"/>
              <a:t>This is helpful for reducing the loss of natural resources</a:t>
            </a:r>
          </a:p>
          <a:p>
            <a:r>
              <a:rPr lang="en-IN" dirty="0" smtClean="0"/>
              <a:t>This can be helpful to reduce the emission of green house gases by </a:t>
            </a:r>
            <a:r>
              <a:rPr lang="en-IN" dirty="0" err="1" smtClean="0"/>
              <a:t>prediciting</a:t>
            </a:r>
            <a:r>
              <a:rPr lang="en-IN" dirty="0" smtClean="0"/>
              <a:t> the area which is going to be and the amount of area going to be burned</a:t>
            </a:r>
          </a:p>
          <a:p>
            <a:r>
              <a:rPr lang="en-IN" dirty="0" smtClean="0"/>
              <a:t>This is helpful to people who are nearer to the forest areas can be evacuated before hand</a:t>
            </a:r>
          </a:p>
          <a:p>
            <a:endParaRPr lang="en-IN" dirty="0" smtClean="0"/>
          </a:p>
          <a:p>
            <a:endParaRPr lang="en-IN" dirty="0" smtClean="0"/>
          </a:p>
          <a:p>
            <a:endParaRPr lang="en-IN" dirty="0"/>
          </a:p>
        </p:txBody>
      </p:sp>
    </p:spTree>
    <p:extLst>
      <p:ext uri="{BB962C8B-B14F-4D97-AF65-F5344CB8AC3E}">
        <p14:creationId xmlns:p14="http://schemas.microsoft.com/office/powerpoint/2010/main" val="3695949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95"/>
            <a:ext cx="12192000" cy="6802610"/>
          </a:xfrm>
          <a:prstGeom prst="rect">
            <a:avLst/>
          </a:prstGeom>
        </p:spPr>
      </p:pic>
    </p:spTree>
    <p:extLst>
      <p:ext uri="{BB962C8B-B14F-4D97-AF65-F5344CB8AC3E}">
        <p14:creationId xmlns:p14="http://schemas.microsoft.com/office/powerpoint/2010/main" val="4097427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94" y="255085"/>
            <a:ext cx="8051179" cy="6099716"/>
          </a:xfrm>
          <a:prstGeom prst="rect">
            <a:avLst/>
          </a:prstGeom>
        </p:spPr>
      </p:pic>
    </p:spTree>
    <p:extLst>
      <p:ext uri="{BB962C8B-B14F-4D97-AF65-F5344CB8AC3E}">
        <p14:creationId xmlns:p14="http://schemas.microsoft.com/office/powerpoint/2010/main" val="660000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16" y="234101"/>
            <a:ext cx="7940530" cy="5854466"/>
          </a:xfrm>
          <a:prstGeom prst="rect">
            <a:avLst/>
          </a:prstGeom>
        </p:spPr>
      </p:pic>
    </p:spTree>
    <p:extLst>
      <p:ext uri="{BB962C8B-B14F-4D97-AF65-F5344CB8AC3E}">
        <p14:creationId xmlns:p14="http://schemas.microsoft.com/office/powerpoint/2010/main" val="427715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auses of forest fire in world"/>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2595" y="109947"/>
            <a:ext cx="8686800" cy="635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405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32070"/>
            <a:ext cx="8596667" cy="605790"/>
          </a:xfrm>
        </p:spPr>
        <p:txBody>
          <a:bodyPr>
            <a:normAutofit/>
          </a:bodyPr>
          <a:lstStyle/>
          <a:p>
            <a:r>
              <a:rPr lang="en-IN" dirty="0" smtClean="0"/>
              <a:t>The burned area  of forest due to forest fires</a:t>
            </a:r>
            <a:endParaRPr lang="en-IN" dirty="0"/>
          </a:p>
        </p:txBody>
      </p:sp>
      <p:sp>
        <p:nvSpPr>
          <p:cNvPr id="4" name="Text Placeholder 3"/>
          <p:cNvSpPr>
            <a:spLocks noGrp="1"/>
          </p:cNvSpPr>
          <p:nvPr>
            <p:ph type="body" sz="half" idx="2"/>
          </p:nvPr>
        </p:nvSpPr>
        <p:spPr>
          <a:xfrm>
            <a:off x="677334" y="5519854"/>
            <a:ext cx="8596667" cy="521508"/>
          </a:xfrm>
        </p:spPr>
        <p:txBody>
          <a:bodyPr/>
          <a:lstStyle/>
          <a:p>
            <a:r>
              <a:rPr lang="en-IN" dirty="0" smtClean="0"/>
              <a:t>                                        </a:t>
            </a:r>
          </a:p>
          <a:p>
            <a:endParaRPr lang="en-IN"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4408" b="4408"/>
          <a:stretch>
            <a:fillRect/>
          </a:stretch>
        </p:blipFill>
        <p:spPr>
          <a:xfrm>
            <a:off x="245327" y="434898"/>
            <a:ext cx="9768468" cy="4493941"/>
          </a:xfr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27" y="345688"/>
            <a:ext cx="9768468" cy="4786381"/>
          </a:xfrm>
          <a:prstGeom prst="rect">
            <a:avLst/>
          </a:prstGeom>
        </p:spPr>
      </p:pic>
    </p:spTree>
    <p:extLst>
      <p:ext uri="{BB962C8B-B14F-4D97-AF65-F5344CB8AC3E}">
        <p14:creationId xmlns:p14="http://schemas.microsoft.com/office/powerpoint/2010/main" val="2198802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44" y="602166"/>
            <a:ext cx="8596668" cy="614556"/>
          </a:xfrm>
        </p:spPr>
        <p:txBody>
          <a:bodyPr>
            <a:normAutofit fontScale="90000"/>
          </a:bodyPr>
          <a:lstStyle/>
          <a:p>
            <a:r>
              <a:rPr lang="en-IN" dirty="0" smtClean="0"/>
              <a:t>Procedure</a:t>
            </a:r>
            <a:br>
              <a:rPr lang="en-IN" dirty="0" smtClean="0"/>
            </a:br>
            <a:endParaRPr lang="en-IN" dirty="0"/>
          </a:p>
        </p:txBody>
      </p:sp>
      <p:sp>
        <p:nvSpPr>
          <p:cNvPr id="3" name="Content Placeholder 2"/>
          <p:cNvSpPr>
            <a:spLocks noGrp="1"/>
          </p:cNvSpPr>
          <p:nvPr>
            <p:ph idx="1"/>
          </p:nvPr>
        </p:nvSpPr>
        <p:spPr>
          <a:xfrm>
            <a:off x="498914" y="1781448"/>
            <a:ext cx="8596668" cy="3880773"/>
          </a:xfrm>
        </p:spPr>
        <p:txBody>
          <a:bodyPr/>
          <a:lstStyle/>
          <a:p>
            <a:r>
              <a:rPr lang="en-IN" dirty="0" smtClean="0"/>
              <a:t>To Reduce the Damage due to forest fires We can use the  machine learning Techniques </a:t>
            </a:r>
          </a:p>
          <a:p>
            <a:r>
              <a:rPr lang="en-IN" dirty="0" smtClean="0"/>
              <a:t>There are two ways in machine learning they are supervised and unsupervised learning</a:t>
            </a:r>
          </a:p>
          <a:p>
            <a:r>
              <a:rPr lang="en-IN" dirty="0" smtClean="0"/>
              <a:t>Now we are going to use supervised Machine Learning</a:t>
            </a:r>
          </a:p>
          <a:p>
            <a:r>
              <a:rPr lang="en-IN" dirty="0" smtClean="0"/>
              <a:t>In that we are using Decision Tree  Regression  Algorithm to solve this problem</a:t>
            </a:r>
          </a:p>
          <a:p>
            <a:r>
              <a:rPr lang="en-IN" dirty="0" smtClean="0"/>
              <a:t>This is very helpful for fire fighters</a:t>
            </a:r>
          </a:p>
          <a:p>
            <a:r>
              <a:rPr lang="en-IN" dirty="0" smtClean="0"/>
              <a:t>This can be used by the forest authorities to predict the amount of area which is going to burn</a:t>
            </a:r>
            <a:endParaRPr lang="en-IN" dirty="0"/>
          </a:p>
        </p:txBody>
      </p:sp>
    </p:spTree>
    <p:extLst>
      <p:ext uri="{BB962C8B-B14F-4D97-AF65-F5344CB8AC3E}">
        <p14:creationId xmlns:p14="http://schemas.microsoft.com/office/powerpoint/2010/main" val="291382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53" y="379142"/>
            <a:ext cx="8575288" cy="3077766"/>
          </a:xfrm>
          <a:prstGeom prst="rect">
            <a:avLst/>
          </a:prstGeom>
        </p:spPr>
        <p:txBody>
          <a:bodyPr wrap="square">
            <a:spAutoFit/>
          </a:bodyPr>
          <a:lstStyle/>
          <a:p>
            <a:r>
              <a:rPr lang="en-IN" sz="1600" b="1" dirty="0" smtClean="0">
                <a:solidFill>
                  <a:srgbClr val="222222"/>
                </a:solidFill>
                <a:latin typeface="arial" panose="020B0604020202020204" pitchFamily="34" charset="0"/>
              </a:rPr>
              <a:t>Correlation</a:t>
            </a:r>
            <a:r>
              <a:rPr lang="en-IN" sz="1600" dirty="0">
                <a:solidFill>
                  <a:srgbClr val="222222"/>
                </a:solidFill>
                <a:latin typeface="arial" panose="020B0604020202020204" pitchFamily="34" charset="0"/>
              </a:rPr>
              <a:t> is a measure of how strongly one variable depends on another. Consider a hypothetical dataset containing information about professionals in the software industry. </a:t>
            </a:r>
            <a:r>
              <a:rPr lang="en-IN" sz="1600" b="1" dirty="0" smtClean="0">
                <a:solidFill>
                  <a:srgbClr val="222222"/>
                </a:solidFill>
                <a:latin typeface="arial" panose="020B0604020202020204" pitchFamily="34" charset="0"/>
              </a:rPr>
              <a:t>Correlation </a:t>
            </a:r>
            <a:r>
              <a:rPr lang="en-IN" sz="1600" dirty="0" smtClean="0">
                <a:solidFill>
                  <a:srgbClr val="222222"/>
                </a:solidFill>
                <a:latin typeface="arial" panose="020B0604020202020204" pitchFamily="34" charset="0"/>
              </a:rPr>
              <a:t>can </a:t>
            </a:r>
            <a:r>
              <a:rPr lang="en-IN" sz="1600" dirty="0">
                <a:solidFill>
                  <a:srgbClr val="222222"/>
                </a:solidFill>
                <a:latin typeface="arial" panose="020B0604020202020204" pitchFamily="34" charset="0"/>
              </a:rPr>
              <a:t>be an important tool for feature engineering in building </a:t>
            </a:r>
            <a:r>
              <a:rPr lang="en-IN" sz="1600" b="1" dirty="0">
                <a:solidFill>
                  <a:srgbClr val="222222"/>
                </a:solidFill>
                <a:latin typeface="arial" panose="020B0604020202020204" pitchFamily="34" charset="0"/>
              </a:rPr>
              <a:t>machine learning</a:t>
            </a:r>
            <a:r>
              <a:rPr lang="en-IN" sz="1600" dirty="0">
                <a:solidFill>
                  <a:srgbClr val="222222"/>
                </a:solidFill>
                <a:latin typeface="arial" panose="020B0604020202020204" pitchFamily="34" charset="0"/>
              </a:rPr>
              <a:t> models</a:t>
            </a:r>
            <a:r>
              <a:rPr lang="en-IN" sz="1600" dirty="0" smtClean="0">
                <a:solidFill>
                  <a:srgbClr val="222222"/>
                </a:solidFill>
                <a:latin typeface="arial" panose="020B0604020202020204" pitchFamily="34" charset="0"/>
              </a:rPr>
              <a:t>.</a:t>
            </a:r>
          </a:p>
          <a:p>
            <a:endParaRPr lang="en-IN" dirty="0" smtClean="0"/>
          </a:p>
          <a:p>
            <a:r>
              <a:rPr lang="en-IN" sz="1600" b="1" dirty="0">
                <a:latin typeface="Arial" panose="020B0604020202020204" pitchFamily="34" charset="0"/>
                <a:cs typeface="Arial" panose="020B0604020202020204" pitchFamily="34" charset="0"/>
              </a:rPr>
              <a:t>Outliers</a:t>
            </a:r>
            <a:r>
              <a:rPr lang="en-IN" sz="1600" dirty="0">
                <a:latin typeface="Arial" panose="020B0604020202020204" pitchFamily="34" charset="0"/>
                <a:cs typeface="Arial" panose="020B0604020202020204" pitchFamily="34" charset="0"/>
              </a:rPr>
              <a:t> are extreme values that deviate from other observations on data , they may indicate a variability in a measurement, experimental errors or a novelty. In other words, an </a:t>
            </a:r>
            <a:r>
              <a:rPr lang="en-IN" sz="1600" b="1" dirty="0">
                <a:latin typeface="Arial" panose="020B0604020202020204" pitchFamily="34" charset="0"/>
                <a:cs typeface="Arial" panose="020B0604020202020204" pitchFamily="34" charset="0"/>
              </a:rPr>
              <a:t>outlier</a:t>
            </a:r>
            <a:r>
              <a:rPr lang="en-IN" sz="1600" dirty="0">
                <a:latin typeface="Arial" panose="020B0604020202020204" pitchFamily="34" charset="0"/>
                <a:cs typeface="Arial" panose="020B0604020202020204" pitchFamily="34" charset="0"/>
              </a:rPr>
              <a:t> is an observation that diverges from an overall pattern on a sample</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These formulae are used to detect the outliers</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426" y="3456908"/>
            <a:ext cx="4254745" cy="2188543"/>
          </a:xfrm>
          <a:prstGeom prst="rect">
            <a:avLst/>
          </a:prstGeom>
        </p:spPr>
      </p:pic>
    </p:spTree>
    <p:extLst>
      <p:ext uri="{BB962C8B-B14F-4D97-AF65-F5344CB8AC3E}">
        <p14:creationId xmlns:p14="http://schemas.microsoft.com/office/powerpoint/2010/main" val="3173900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3377580"/>
          </a:xfrm>
        </p:spPr>
        <p:txBody>
          <a:bodyPr/>
          <a:lstStyle/>
          <a:p>
            <a:r>
              <a:rPr lang="en-IN" dirty="0" smtClean="0"/>
              <a:t>Detecting And Replacing Outliers</a:t>
            </a:r>
            <a:endParaRPr lang="en-IN" dirty="0"/>
          </a:p>
        </p:txBody>
      </p:sp>
      <p:sp>
        <p:nvSpPr>
          <p:cNvPr id="3" name="Text Placeholder 2"/>
          <p:cNvSpPr>
            <a:spLocks noGrp="1"/>
          </p:cNvSpPr>
          <p:nvPr>
            <p:ph type="body" idx="1"/>
          </p:nvPr>
        </p:nvSpPr>
        <p:spPr>
          <a:xfrm>
            <a:off x="543852" y="4005886"/>
            <a:ext cx="8863633" cy="2283401"/>
          </a:xfrm>
        </p:spPr>
        <p:txBody>
          <a:bodyPr>
            <a:normAutofit/>
          </a:bodyPr>
          <a:lstStyle/>
          <a:p>
            <a:r>
              <a:rPr lang="en-IN" i="1" dirty="0"/>
              <a:t> </a:t>
            </a:r>
            <a:endParaRPr lang="en-IN" dirty="0"/>
          </a:p>
        </p:txBody>
      </p:sp>
      <p:sp>
        <p:nvSpPr>
          <p:cNvPr id="4" name="Rectangle 3"/>
          <p:cNvSpPr/>
          <p:nvPr/>
        </p:nvSpPr>
        <p:spPr>
          <a:xfrm>
            <a:off x="1126273" y="4192859"/>
            <a:ext cx="7203688" cy="1754326"/>
          </a:xfrm>
          <a:prstGeom prst="rect">
            <a:avLst/>
          </a:prstGeom>
        </p:spPr>
        <p:txBody>
          <a:bodyPr wrap="square">
            <a:spAutoFit/>
          </a:bodyPr>
          <a:lstStyle/>
          <a:p>
            <a:r>
              <a:rPr lang="en-US" b="1" i="1" dirty="0" smtClean="0"/>
              <a:t> We </a:t>
            </a:r>
            <a:r>
              <a:rPr lang="en-US" b="1" i="1" dirty="0"/>
              <a:t>detect outliers for the variables and replace them with the median of their respective columns using the following code snippet.</a:t>
            </a:r>
            <a:endParaRPr lang="en-IN" dirty="0"/>
          </a:p>
          <a:p>
            <a:r>
              <a:rPr lang="en-US" b="1" i="1" dirty="0"/>
              <a:t> </a:t>
            </a:r>
            <a:endParaRPr lang="en-IN" dirty="0"/>
          </a:p>
          <a:p>
            <a:r>
              <a:rPr lang="en-US" b="1" i="1" dirty="0"/>
              <a:t>Median=</a:t>
            </a:r>
            <a:r>
              <a:rPr lang="en-US" b="1" i="1" dirty="0" err="1"/>
              <a:t>df.x.median</a:t>
            </a:r>
            <a:r>
              <a:rPr lang="en-US" b="1" i="1" dirty="0"/>
              <a:t>()</a:t>
            </a:r>
            <a:endParaRPr lang="en-IN" dirty="0"/>
          </a:p>
          <a:p>
            <a:r>
              <a:rPr lang="en-US" b="1" i="1" dirty="0" err="1"/>
              <a:t>df</a:t>
            </a:r>
            <a:r>
              <a:rPr lang="en-US" b="1" i="1" dirty="0"/>
              <a:t>['X']=</a:t>
            </a:r>
            <a:r>
              <a:rPr lang="en-US" b="1" i="1" dirty="0" err="1"/>
              <a:t>df</a:t>
            </a:r>
            <a:r>
              <a:rPr lang="en-US" b="1" i="1" dirty="0"/>
              <a:t>['X'].mask((</a:t>
            </a:r>
            <a:r>
              <a:rPr lang="en-US" b="1" i="1" dirty="0" err="1"/>
              <a:t>df</a:t>
            </a:r>
            <a:r>
              <a:rPr lang="en-US" b="1" i="1" dirty="0"/>
              <a:t>['X']&lt;</a:t>
            </a:r>
            <a:r>
              <a:rPr lang="en-US" b="1" i="1" dirty="0" err="1"/>
              <a:t>maxvalue</a:t>
            </a:r>
            <a:r>
              <a:rPr lang="en-US" b="1" i="1" dirty="0"/>
              <a:t>),median)</a:t>
            </a:r>
            <a:endParaRPr lang="en-IN" dirty="0"/>
          </a:p>
        </p:txBody>
      </p:sp>
    </p:spTree>
    <p:extLst>
      <p:ext uri="{BB962C8B-B14F-4D97-AF65-F5344CB8AC3E}">
        <p14:creationId xmlns:p14="http://schemas.microsoft.com/office/powerpoint/2010/main" val="2357677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br>
              <a:rPr lang="en-IN" dirty="0" smtClean="0"/>
            </a:br>
            <a:r>
              <a:rPr lang="en-IN" dirty="0"/>
              <a:t> </a:t>
            </a:r>
            <a:r>
              <a:rPr lang="en-IN" dirty="0" smtClean="0"/>
              <a:t>                Decision Tree</a:t>
            </a:r>
            <a:endParaRPr lang="en-IN" dirty="0"/>
          </a:p>
        </p:txBody>
      </p:sp>
      <p:sp>
        <p:nvSpPr>
          <p:cNvPr id="3" name="Text Placeholder 2"/>
          <p:cNvSpPr>
            <a:spLocks noGrp="1"/>
          </p:cNvSpPr>
          <p:nvPr>
            <p:ph type="body" idx="1"/>
          </p:nvPr>
        </p:nvSpPr>
        <p:spPr/>
        <p:txBody>
          <a:bodyPr/>
          <a:lstStyle/>
          <a:p>
            <a:r>
              <a:rPr lang="en-IN" dirty="0" smtClean="0"/>
              <a:t>     </a:t>
            </a:r>
            <a:endParaRPr lang="en-IN" dirty="0"/>
          </a:p>
          <a:p>
            <a:r>
              <a:rPr lang="en-IN" dirty="0" smtClean="0"/>
              <a:t>    Regression</a:t>
            </a:r>
            <a:endParaRPr lang="en-IN" dirty="0"/>
          </a:p>
        </p:txBody>
      </p:sp>
      <p:sp>
        <p:nvSpPr>
          <p:cNvPr id="4" name="Content Placeholder 3"/>
          <p:cNvSpPr>
            <a:spLocks noGrp="1"/>
          </p:cNvSpPr>
          <p:nvPr>
            <p:ph sz="half" idx="2"/>
          </p:nvPr>
        </p:nvSpPr>
        <p:spPr/>
        <p:txBody>
          <a:bodyPr>
            <a:normAutofit fontScale="62500" lnSpcReduction="20000"/>
          </a:bodyPr>
          <a:lstStyle/>
          <a:p>
            <a:r>
              <a:rPr lang="en-IN" sz="2200" i="1" dirty="0">
                <a:latin typeface="Arial" panose="020B0604020202020204" pitchFamily="34" charset="0"/>
                <a:cs typeface="Arial" panose="020B0604020202020204" pitchFamily="34" charset="0"/>
              </a:rPr>
              <a:t>Regression trees are needed when the response variable is numeric or continuous. For example, the predicted price of a consumer good. Thus regression trees are applicable for prediction type of problems as opposed to classification</a:t>
            </a:r>
            <a:r>
              <a:rPr lang="en-IN" sz="1600" i="1" dirty="0" smtClean="0">
                <a:latin typeface="Arial" panose="020B0604020202020204" pitchFamily="34" charset="0"/>
                <a:cs typeface="Arial" panose="020B0604020202020204" pitchFamily="34" charset="0"/>
              </a:rPr>
              <a:t>.</a:t>
            </a:r>
          </a:p>
          <a:p>
            <a:r>
              <a:rPr lang="en-IN" sz="2100" i="1" dirty="0">
                <a:latin typeface="Arial" panose="020B0604020202020204" pitchFamily="34" charset="0"/>
                <a:cs typeface="Arial" panose="020B0604020202020204" pitchFamily="34" charset="0"/>
              </a:rPr>
              <a:t>In a standard classification tree, the idea is to split the dataset based on homogeneity of data. Lets say for example we have two variables: age and weight that predict if a person is going to sign up for a gym membership or not. In our training data if it showed that 90% of the people who are older than 40 signed up, we split the data here and age becomes a top node in the tree. We can almost say that this split has made the data "90% pure". Rigorous measures of impurity, based on computing proportion of the data that belong to a class, such as entropy or </a:t>
            </a:r>
            <a:r>
              <a:rPr lang="en-IN" sz="2100" i="1" dirty="0" err="1">
                <a:latin typeface="Arial" panose="020B0604020202020204" pitchFamily="34" charset="0"/>
                <a:cs typeface="Arial" panose="020B0604020202020204" pitchFamily="34" charset="0"/>
              </a:rPr>
              <a:t>Gini</a:t>
            </a:r>
            <a:r>
              <a:rPr lang="en-IN" sz="2100" i="1" dirty="0">
                <a:latin typeface="Arial" panose="020B0604020202020204" pitchFamily="34" charset="0"/>
                <a:cs typeface="Arial" panose="020B0604020202020204" pitchFamily="34" charset="0"/>
              </a:rPr>
              <a:t> index are used to quantify the homogeneity in Classification trees.</a:t>
            </a:r>
            <a:endParaRPr lang="en-IN" sz="2100" i="1" dirty="0" smtClean="0">
              <a:latin typeface="Arial" panose="020B0604020202020204" pitchFamily="34" charset="0"/>
              <a:cs typeface="Arial" panose="020B0604020202020204" pitchFamily="34" charset="0"/>
            </a:endParaRPr>
          </a:p>
          <a:p>
            <a:endParaRPr lang="en-IN" i="1" dirty="0"/>
          </a:p>
          <a:p>
            <a:endParaRPr lang="en-IN" i="1" dirty="0"/>
          </a:p>
        </p:txBody>
      </p:sp>
      <p:sp>
        <p:nvSpPr>
          <p:cNvPr id="5" name="Text Placeholder 4"/>
          <p:cNvSpPr>
            <a:spLocks noGrp="1"/>
          </p:cNvSpPr>
          <p:nvPr>
            <p:ph type="body" sz="quarter" idx="3"/>
          </p:nvPr>
        </p:nvSpPr>
        <p:spPr/>
        <p:txBody>
          <a:bodyPr/>
          <a:lstStyle/>
          <a:p>
            <a:r>
              <a:rPr lang="en-IN" dirty="0" smtClean="0"/>
              <a:t>Classification</a:t>
            </a:r>
            <a:endParaRPr lang="en-IN" dirty="0"/>
          </a:p>
        </p:txBody>
      </p:sp>
      <p:sp>
        <p:nvSpPr>
          <p:cNvPr id="6" name="Content Placeholder 5"/>
          <p:cNvSpPr>
            <a:spLocks noGrp="1"/>
          </p:cNvSpPr>
          <p:nvPr>
            <p:ph sz="quarter" idx="4"/>
          </p:nvPr>
        </p:nvSpPr>
        <p:spPr/>
        <p:txBody>
          <a:bodyPr>
            <a:normAutofit fontScale="77500" lnSpcReduction="20000"/>
          </a:bodyPr>
          <a:lstStyle/>
          <a:p>
            <a:r>
              <a:rPr lang="en-IN" i="1" dirty="0">
                <a:latin typeface="Arial" panose="020B0604020202020204" pitchFamily="34" charset="0"/>
                <a:cs typeface="Arial" panose="020B0604020202020204" pitchFamily="34" charset="0"/>
              </a:rPr>
              <a:t>Classification trees, as the name implies are used to separate the dataset into classes belonging to the response variable. Usually the response variable has two classes: Yes or No (1 or 0). </a:t>
            </a:r>
            <a:endParaRPr lang="en-IN" i="1" dirty="0" smtClean="0">
              <a:latin typeface="Arial" panose="020B0604020202020204" pitchFamily="34" charset="0"/>
              <a:cs typeface="Arial" panose="020B0604020202020204" pitchFamily="34" charset="0"/>
            </a:endParaRPr>
          </a:p>
          <a:p>
            <a:r>
              <a:rPr lang="en-IN" i="1" dirty="0">
                <a:latin typeface="Arial" panose="020B0604020202020204" pitchFamily="34" charset="0"/>
                <a:cs typeface="Arial" panose="020B0604020202020204" pitchFamily="34" charset="0"/>
              </a:rPr>
              <a:t>n a regression tree the idea is this: since the target variable does not have classes, we fit a regression model to the target variable using each of the independent variables. Then for each independent variable, the data is split at several split points. At each split point, the "error" between the predicted value and the actual values is squared to get a "Sum of Squared Errors (SSE)". The split point errors across the variables are compared and the variable/point yielding the lowest SSE is chosen as the root node/split point. This process is recursively continued</a:t>
            </a:r>
            <a:r>
              <a:rPr lang="en-IN" dirty="0"/>
              <a:t>.</a:t>
            </a:r>
          </a:p>
        </p:txBody>
      </p:sp>
    </p:spTree>
    <p:extLst>
      <p:ext uri="{BB962C8B-B14F-4D97-AF65-F5344CB8AC3E}">
        <p14:creationId xmlns:p14="http://schemas.microsoft.com/office/powerpoint/2010/main" val="3673769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401</TotalTime>
  <Words>221</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Trebuchet MS</vt:lpstr>
      <vt:lpstr>Wingdings 3</vt:lpstr>
      <vt:lpstr>Facet</vt:lpstr>
      <vt:lpstr>Forest Fire Area Prediction</vt:lpstr>
      <vt:lpstr>PowerPoint Presentation</vt:lpstr>
      <vt:lpstr>PowerPoint Presentation</vt:lpstr>
      <vt:lpstr>PowerPoint Presentation</vt:lpstr>
      <vt:lpstr>The burned area  of forest due to forest fires</vt:lpstr>
      <vt:lpstr>Procedure </vt:lpstr>
      <vt:lpstr>PowerPoint Presentation</vt:lpstr>
      <vt:lpstr>Detecting And Replacing Outliers</vt:lpstr>
      <vt:lpstr>                                   Decision Tree</vt:lpstr>
      <vt:lpstr>PowerPoint Presentation</vt:lpstr>
      <vt:lpstr>PowerPoint Presentation</vt:lpstr>
      <vt:lpstr>Formula To Find The Accuracy</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Area Prediction</dc:title>
  <dc:creator>suresh daggupati</dc:creator>
  <cp:lastModifiedBy>suresh daggupati</cp:lastModifiedBy>
  <cp:revision>20</cp:revision>
  <dcterms:created xsi:type="dcterms:W3CDTF">2019-05-24T11:04:14Z</dcterms:created>
  <dcterms:modified xsi:type="dcterms:W3CDTF">2019-05-25T05:31:05Z</dcterms:modified>
</cp:coreProperties>
</file>