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58" r:id="rId7"/>
    <p:sldId id="263" r:id="rId8"/>
    <p:sldId id="262" r:id="rId9"/>
    <p:sldId id="259" r:id="rId10"/>
    <p:sldId id="264" r:id="rId11"/>
    <p:sldId id="265" r:id="rId12"/>
    <p:sldId id="266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4" d="100"/>
          <a:sy n="74" d="100"/>
        </p:scale>
        <p:origin x="576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smtClean="0"/>
            <a:t>NEGATIVE</a:t>
          </a:r>
        </a:p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smtClean="0"/>
            <a:t>MODERATE</a:t>
          </a:r>
          <a:endParaRPr lang="en-US" dirty="0"/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smtClean="0"/>
            <a:t>STRONG</a:t>
          </a:r>
        </a:p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25C14C25-2A98-4731-B0BF-677AD8191C30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76750689-6C12-4D36-8474-BFC5C125B35E}" type="pres">
      <dgm:prSet presAssocID="{701D68F5-42F8-47BC-8FED-84C50F595DF0}" presName="compNode" presStyleCnt="0"/>
      <dgm:spPr/>
    </dgm:pt>
    <dgm:pt modelId="{A39E2924-EA9B-47F3-B732-8814DF65E2EC}" type="pres">
      <dgm:prSet presAssocID="{701D68F5-42F8-47BC-8FED-84C50F595DF0}" presName="iconBgRect" presStyleLbl="bgShp" presStyleIdx="0" presStyleCnt="3"/>
      <dgm:spPr/>
    </dgm:pt>
    <dgm:pt modelId="{55BDA980-9151-47FF-AF00-AFF61BF7329A}" type="pres">
      <dgm:prSet presAssocID="{701D68F5-42F8-47BC-8FED-84C50F595DF0}" presName="iconRect" presStyleLbl="node1" presStyleIdx="0" presStyleCnt="3"/>
      <dgm:spPr>
        <a:ln>
          <a:noFill/>
        </a:ln>
      </dgm:spPr>
      <dgm:extLst/>
    </dgm:pt>
    <dgm:pt modelId="{6813E287-6A9E-4A4E-8848-6B5E098C015B}" type="pres">
      <dgm:prSet presAssocID="{701D68F5-42F8-47BC-8FED-84C50F595DF0}" presName="spaceRect" presStyleCnt="0"/>
      <dgm:spPr/>
    </dgm:pt>
    <dgm:pt modelId="{29C7C433-EF2A-4A44-BC53-B7211D27668D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8220B65-DC55-4454-B24D-11B29BFBB9D4}" type="pres">
      <dgm:prSet presAssocID="{0C95B389-AC0C-4055-9AA3-38815EFC8B0A}" presName="sibTrans" presStyleCnt="0"/>
      <dgm:spPr/>
    </dgm:pt>
    <dgm:pt modelId="{BE6E5E78-2FF3-4F40-80FF-8626E060970A}" type="pres">
      <dgm:prSet presAssocID="{91A66877-AC1C-46D9-BF2C-6024B638DEA9}" presName="compNode" presStyleCnt="0"/>
      <dgm:spPr/>
    </dgm:pt>
    <dgm:pt modelId="{AE6D994C-35CC-4E2D-93F7-0749D531DB38}" type="pres">
      <dgm:prSet presAssocID="{91A66877-AC1C-46D9-BF2C-6024B638DEA9}" presName="iconBgRect" presStyleLbl="bgShp" presStyleIdx="1" presStyleCnt="3"/>
      <dgm:spPr/>
    </dgm:pt>
    <dgm:pt modelId="{25E3B37B-74D0-4A88-B4DE-941AD611607D}" type="pres">
      <dgm:prSet presAssocID="{91A66877-AC1C-46D9-BF2C-6024B638DEA9}" presName="iconRect" presStyleLbl="node1" presStyleIdx="1" presStyleCnt="3"/>
      <dgm:spPr>
        <a:ln>
          <a:noFill/>
        </a:ln>
      </dgm:spPr>
      <dgm:extLst/>
    </dgm:pt>
    <dgm:pt modelId="{D43D9762-97CA-499D-8A22-68E4735A6BBF}" type="pres">
      <dgm:prSet presAssocID="{91A66877-AC1C-46D9-BF2C-6024B638DEA9}" presName="spaceRect" presStyleCnt="0"/>
      <dgm:spPr/>
    </dgm:pt>
    <dgm:pt modelId="{B87C32D5-7B07-49E2-84BD-BC5A516ABFE6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415AE4C-1FA3-4F9C-B78C-46AB8BC3FA98}" type="pres">
      <dgm:prSet presAssocID="{BFCE4A28-C381-46FF-935A-B11534EF7D87}" presName="sibTrans" presStyleCnt="0"/>
      <dgm:spPr/>
    </dgm:pt>
    <dgm:pt modelId="{8E9FCEE9-BA58-4686-AD8D-3C43F61E54DA}" type="pres">
      <dgm:prSet presAssocID="{76CC3289-2662-43F0-A3C6-BA04A135F08C}" presName="compNode" presStyleCnt="0"/>
      <dgm:spPr/>
    </dgm:pt>
    <dgm:pt modelId="{8B8DA957-4F6D-47EE-BF0F-6ACDA82AAC07}" type="pres">
      <dgm:prSet presAssocID="{76CC3289-2662-43F0-A3C6-BA04A135F08C}" presName="iconBgRect" presStyleLbl="bgShp" presStyleIdx="2" presStyleCnt="3"/>
      <dgm:spPr/>
    </dgm:pt>
    <dgm:pt modelId="{FC76B9EB-DCB2-48BE-8038-BB271187C51D}" type="pres">
      <dgm:prSet presAssocID="{76CC3289-2662-43F0-A3C6-BA04A135F08C}" presName="iconRect" presStyleLbl="node1" presStyleIdx="2" presStyleCnt="3"/>
      <dgm:spPr>
        <a:ln>
          <a:noFill/>
        </a:ln>
      </dgm:spPr>
      <dgm:extLst/>
    </dgm:pt>
    <dgm:pt modelId="{15732EE0-EF0B-40DC-8D5B-13AD1FDF7CF0}" type="pres">
      <dgm:prSet presAssocID="{76CC3289-2662-43F0-A3C6-BA04A135F08C}" presName="spaceRect" presStyleCnt="0"/>
      <dgm:spPr/>
    </dgm:pt>
    <dgm:pt modelId="{E92865A0-8142-4764-BBFC-1FA0DCA8D9E0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4D1E9F-9059-456A-ACD4-C954F5166A16}" type="presOf" srcId="{701D68F5-42F8-47BC-8FED-84C50F595DF0}" destId="{29C7C433-EF2A-4A44-BC53-B7211D27668D}" srcOrd="0" destOrd="0" presId="urn:microsoft.com/office/officeart/2018/5/layout/IconCircleLabelList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77F3068B-47FB-4C44-B12F-5B52EA8C8D6F}" type="presOf" srcId="{91A66877-AC1C-46D9-BF2C-6024B638DEA9}" destId="{B87C32D5-7B07-49E2-84BD-BC5A516ABFE6}" srcOrd="0" destOrd="0" presId="urn:microsoft.com/office/officeart/2018/5/layout/IconCircle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1E51D096-D749-4658-8D93-02A059315D09}" type="presOf" srcId="{76CC3289-2662-43F0-A3C6-BA04A135F08C}" destId="{E92865A0-8142-4764-BBFC-1FA0DCA8D9E0}" srcOrd="0" destOrd="0" presId="urn:microsoft.com/office/officeart/2018/5/layout/IconCircleLabelList"/>
    <dgm:cxn modelId="{1DCAC474-202E-48E4-8885-832453650F99}" type="presOf" srcId="{7D9C16A6-8C48-4165-8DAF-8C957C12A8FA}" destId="{25C14C25-2A98-4731-B0BF-677AD8191C30}" srcOrd="0" destOrd="0" presId="urn:microsoft.com/office/officeart/2018/5/layout/IconCircleLabelList"/>
    <dgm:cxn modelId="{9B7CB0EB-7F3C-4D17-B355-4090FA01A301}" type="presParOf" srcId="{25C14C25-2A98-4731-B0BF-677AD8191C30}" destId="{76750689-6C12-4D36-8474-BFC5C125B35E}" srcOrd="0" destOrd="0" presId="urn:microsoft.com/office/officeart/2018/5/layout/IconCircleLabelList"/>
    <dgm:cxn modelId="{F736A8DC-8C73-40B1-B9D8-E2ED1B623EC4}" type="presParOf" srcId="{76750689-6C12-4D36-8474-BFC5C125B35E}" destId="{A39E2924-EA9B-47F3-B732-8814DF65E2EC}" srcOrd="0" destOrd="0" presId="urn:microsoft.com/office/officeart/2018/5/layout/IconCircleLabelList"/>
    <dgm:cxn modelId="{E811E0A3-64EB-4B73-B7C1-483CEFD7A521}" type="presParOf" srcId="{76750689-6C12-4D36-8474-BFC5C125B35E}" destId="{55BDA980-9151-47FF-AF00-AFF61BF7329A}" srcOrd="1" destOrd="0" presId="urn:microsoft.com/office/officeart/2018/5/layout/IconCircleLabelList"/>
    <dgm:cxn modelId="{5F50529C-66A6-45D3-914E-3EAF0020FAA5}" type="presParOf" srcId="{76750689-6C12-4D36-8474-BFC5C125B35E}" destId="{6813E287-6A9E-4A4E-8848-6B5E098C015B}" srcOrd="2" destOrd="0" presId="urn:microsoft.com/office/officeart/2018/5/layout/IconCircleLabelList"/>
    <dgm:cxn modelId="{4A2F5C1F-0EEC-4343-A69A-A075A9327DCB}" type="presParOf" srcId="{76750689-6C12-4D36-8474-BFC5C125B35E}" destId="{29C7C433-EF2A-4A44-BC53-B7211D27668D}" srcOrd="3" destOrd="0" presId="urn:microsoft.com/office/officeart/2018/5/layout/IconCircleLabelList"/>
    <dgm:cxn modelId="{11337B15-941E-431B-B38C-2502F8F375A2}" type="presParOf" srcId="{25C14C25-2A98-4731-B0BF-677AD8191C30}" destId="{68220B65-DC55-4454-B24D-11B29BFBB9D4}" srcOrd="1" destOrd="0" presId="urn:microsoft.com/office/officeart/2018/5/layout/IconCircleLabelList"/>
    <dgm:cxn modelId="{43151CC7-C0C3-4F15-997C-17B72C908907}" type="presParOf" srcId="{25C14C25-2A98-4731-B0BF-677AD8191C30}" destId="{BE6E5E78-2FF3-4F40-80FF-8626E060970A}" srcOrd="2" destOrd="0" presId="urn:microsoft.com/office/officeart/2018/5/layout/IconCircleLabelList"/>
    <dgm:cxn modelId="{B36D4B0A-AEE7-4B3F-898A-E200577B6D6B}" type="presParOf" srcId="{BE6E5E78-2FF3-4F40-80FF-8626E060970A}" destId="{AE6D994C-35CC-4E2D-93F7-0749D531DB38}" srcOrd="0" destOrd="0" presId="urn:microsoft.com/office/officeart/2018/5/layout/IconCircleLabelList"/>
    <dgm:cxn modelId="{BE0DFE24-FE93-4079-A9EE-3648D3E1E170}" type="presParOf" srcId="{BE6E5E78-2FF3-4F40-80FF-8626E060970A}" destId="{25E3B37B-74D0-4A88-B4DE-941AD611607D}" srcOrd="1" destOrd="0" presId="urn:microsoft.com/office/officeart/2018/5/layout/IconCircleLabelList"/>
    <dgm:cxn modelId="{F288AFD5-F3CA-46B3-8339-C045C21E9F21}" type="presParOf" srcId="{BE6E5E78-2FF3-4F40-80FF-8626E060970A}" destId="{D43D9762-97CA-499D-8A22-68E4735A6BBF}" srcOrd="2" destOrd="0" presId="urn:microsoft.com/office/officeart/2018/5/layout/IconCircleLabelList"/>
    <dgm:cxn modelId="{18CCBC88-DFE4-411F-876C-0313FF708975}" type="presParOf" srcId="{BE6E5E78-2FF3-4F40-80FF-8626E060970A}" destId="{B87C32D5-7B07-49E2-84BD-BC5A516ABFE6}" srcOrd="3" destOrd="0" presId="urn:microsoft.com/office/officeart/2018/5/layout/IconCircleLabelList"/>
    <dgm:cxn modelId="{D7DFC969-567D-453B-91CA-5B56EC4DF6CE}" type="presParOf" srcId="{25C14C25-2A98-4731-B0BF-677AD8191C30}" destId="{3415AE4C-1FA3-4F9C-B78C-46AB8BC3FA98}" srcOrd="3" destOrd="0" presId="urn:microsoft.com/office/officeart/2018/5/layout/IconCircleLabelList"/>
    <dgm:cxn modelId="{FE865E36-A6AA-4CC5-B6F1-E7C4076F9DA4}" type="presParOf" srcId="{25C14C25-2A98-4731-B0BF-677AD8191C30}" destId="{8E9FCEE9-BA58-4686-AD8D-3C43F61E54DA}" srcOrd="4" destOrd="0" presId="urn:microsoft.com/office/officeart/2018/5/layout/IconCircleLabelList"/>
    <dgm:cxn modelId="{7449518C-03B5-4688-9C60-A09CD7989430}" type="presParOf" srcId="{8E9FCEE9-BA58-4686-AD8D-3C43F61E54DA}" destId="{8B8DA957-4F6D-47EE-BF0F-6ACDA82AAC07}" srcOrd="0" destOrd="0" presId="urn:microsoft.com/office/officeart/2018/5/layout/IconCircleLabelList"/>
    <dgm:cxn modelId="{A05A366F-56A5-494C-9AD7-7CA866ACD136}" type="presParOf" srcId="{8E9FCEE9-BA58-4686-AD8D-3C43F61E54DA}" destId="{FC76B9EB-DCB2-48BE-8038-BB271187C51D}" srcOrd="1" destOrd="0" presId="urn:microsoft.com/office/officeart/2018/5/layout/IconCircleLabelList"/>
    <dgm:cxn modelId="{9029A874-C025-4ECE-A8D4-43E10C4561BD}" type="presParOf" srcId="{8E9FCEE9-BA58-4686-AD8D-3C43F61E54DA}" destId="{15732EE0-EF0B-40DC-8D5B-13AD1FDF7CF0}" srcOrd="2" destOrd="0" presId="urn:microsoft.com/office/officeart/2018/5/layout/IconCircleLabelList"/>
    <dgm:cxn modelId="{F90C855F-3BD4-487B-AD80-67CD5D06AC1A}" type="presParOf" srcId="{8E9FCEE9-BA58-4686-AD8D-3C43F61E54DA}" destId="{E92865A0-8142-4764-BBFC-1FA0DCA8D9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MALIGNANT</a:t>
          </a:r>
          <a:r>
            <a:rPr lang="en-US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BENIGN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n-US"/>
        </a:p>
      </dgm:t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 custLinFactNeighborY="-4904"/>
      <dgm:spPr/>
    </dgm:pt>
    <dgm:pt modelId="{95DE6538-27BD-44AF-A1A8-CA8F6B10FDD2}" type="pres">
      <dgm:prSet presAssocID="{0BEF68B8-1228-47BB-83B5-7B9CD1E3F84E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2"/>
      <dgm:spPr/>
    </dgm:pt>
  </dgm:ptLst>
  <dgm:cxnLst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38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44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12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31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7.jpeg"/><Relationship Id="rId4" Type="http://schemas.openxmlformats.org/officeDocument/2006/relationships/diagramData" Target="../diagrams/data2.xml"/><Relationship Id="rId9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=""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0" y="0"/>
            <a:ext cx="12416287" cy="731163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90" y="4321029"/>
            <a:ext cx="10993549" cy="1535502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>
                <a:solidFill>
                  <a:schemeClr val="bg1"/>
                </a:solidFill>
              </a:rPr>
              <a:t>INSIGHTFUL CODERS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=""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9817" y="2130425"/>
            <a:ext cx="3111953" cy="241254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Thank </a:t>
            </a:r>
            <a:r>
              <a:rPr lang="en-US" sz="4000" dirty="0" smtClean="0">
                <a:solidFill>
                  <a:srgbClr val="FFFFFF"/>
                </a:solidFill>
              </a:rPr>
              <a:t>You</a:t>
            </a:r>
            <a:br>
              <a:rPr lang="en-US" sz="4000" dirty="0" smtClean="0">
                <a:solidFill>
                  <a:srgbClr val="FFFFFF"/>
                </a:solidFill>
              </a:rPr>
            </a:br>
            <a:r>
              <a:rPr lang="en-US" sz="4000" dirty="0" smtClean="0">
                <a:solidFill>
                  <a:srgbClr val="FFFFFF"/>
                </a:solidFill>
              </a:rPr>
              <a:t>    For</a:t>
            </a:r>
            <a:br>
              <a:rPr lang="en-US" sz="4000" dirty="0" smtClean="0">
                <a:solidFill>
                  <a:srgbClr val="FFFFFF"/>
                </a:solidFill>
              </a:rPr>
            </a:br>
            <a:r>
              <a:rPr lang="en-US" sz="4000" dirty="0" smtClean="0">
                <a:solidFill>
                  <a:srgbClr val="FFFFFF"/>
                </a:solidFill>
              </a:rPr>
              <a:t>Watching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69" y="1307282"/>
            <a:ext cx="11029616" cy="52551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EFF"/>
                </a:solidFill>
              </a:rPr>
              <a:t>                    SURVIVAL ANALYSIS </a:t>
            </a:r>
            <a:br>
              <a:rPr lang="en-US" sz="4000" dirty="0" smtClean="0">
                <a:solidFill>
                  <a:srgbClr val="FFFEFF"/>
                </a:solidFill>
              </a:rPr>
            </a:br>
            <a:r>
              <a:rPr lang="en-US" sz="4000" dirty="0" smtClean="0">
                <a:solidFill>
                  <a:srgbClr val="FFFEFF"/>
                </a:solidFill>
              </a:rPr>
              <a:t>    (HUMAN BREAST CANCER PREDICTION)</a:t>
            </a:r>
            <a:endParaRPr lang="en-US" sz="4000" dirty="0">
              <a:solidFill>
                <a:srgbClr val="FFFEFF"/>
              </a:solidFill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=""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55055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77" y="2405691"/>
            <a:ext cx="1854200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50" y="2470150"/>
            <a:ext cx="1816100" cy="191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523" y="2470150"/>
            <a:ext cx="22860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164" y="802229"/>
            <a:ext cx="11029616" cy="988332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PROBLEM OVERVIEW</a:t>
            </a:r>
            <a:endParaRPr lang="en-US" sz="8000" dirty="0"/>
          </a:p>
        </p:txBody>
      </p:sp>
      <p:sp>
        <p:nvSpPr>
          <p:cNvPr id="5" name="TextBox 4"/>
          <p:cNvSpPr txBox="1"/>
          <p:nvPr/>
        </p:nvSpPr>
        <p:spPr>
          <a:xfrm>
            <a:off x="581193" y="2725947"/>
            <a:ext cx="11029616" cy="3812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682" y="1915885"/>
            <a:ext cx="1152489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 pitchFamily="2" charset="2"/>
              </a:rPr>
              <a:t></a:t>
            </a:r>
            <a:r>
              <a:rPr lang="en-US" sz="3200" dirty="0" smtClean="0"/>
              <a:t>Now a days, The </a:t>
            </a:r>
            <a:r>
              <a:rPr lang="en-US" sz="3200" dirty="0"/>
              <a:t>most common cancer in women </a:t>
            </a:r>
            <a:r>
              <a:rPr lang="en-US" sz="3200" dirty="0" smtClean="0"/>
              <a:t>is Breast  Cancer and </a:t>
            </a:r>
            <a:r>
              <a:rPr lang="en-IN" sz="3200" dirty="0" smtClean="0"/>
              <a:t>Every year approximately 124 out of 100,000 women are diagnosed with breast cancer, </a:t>
            </a:r>
          </a:p>
          <a:p>
            <a:endParaRPr lang="en-US" sz="3200" dirty="0" smtClean="0">
              <a:sym typeface="Wingdings" pitchFamily="2" charset="2"/>
            </a:endParaRPr>
          </a:p>
          <a:p>
            <a:r>
              <a:rPr lang="en-US" sz="3200" dirty="0" smtClean="0">
                <a:sym typeface="Wingdings" pitchFamily="2" charset="2"/>
              </a:rPr>
              <a:t></a:t>
            </a:r>
            <a:r>
              <a:rPr lang="en-US" sz="3200" dirty="0" smtClean="0"/>
              <a:t>Early </a:t>
            </a:r>
            <a:r>
              <a:rPr lang="en-US" sz="3200" dirty="0"/>
              <a:t>detection is the most effective way to reduce breast cancer deaths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 </a:t>
            </a:r>
            <a:endParaRPr lang="en-US" sz="3200" dirty="0"/>
          </a:p>
          <a:p>
            <a:r>
              <a:rPr lang="en-US" sz="3200" dirty="0" smtClean="0">
                <a:sym typeface="Wingdings" pitchFamily="2" charset="2"/>
              </a:rPr>
              <a:t></a:t>
            </a:r>
            <a:r>
              <a:rPr lang="en-US" sz="3200" dirty="0" smtClean="0"/>
              <a:t>Early </a:t>
            </a:r>
            <a:r>
              <a:rPr lang="en-US" sz="3200" dirty="0"/>
              <a:t>diagnosis requires an accurate and reliable procedure to distinguish between benign breast tumors from malignant </a:t>
            </a:r>
            <a:r>
              <a:rPr lang="en-US" sz="3200" dirty="0" smtClean="0"/>
              <a:t>ones . 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 smtClean="0"/>
              <a:t>DATA SET ATTRIBUTES</a:t>
            </a:r>
            <a:endParaRPr lang="en-US" sz="8000" dirty="0"/>
          </a:p>
        </p:txBody>
      </p:sp>
      <p:sp>
        <p:nvSpPr>
          <p:cNvPr id="5" name="TextBox 4"/>
          <p:cNvSpPr txBox="1"/>
          <p:nvPr/>
        </p:nvSpPr>
        <p:spPr>
          <a:xfrm>
            <a:off x="581193" y="2725947"/>
            <a:ext cx="11029616" cy="3812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377" y="272594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929" y="1902797"/>
            <a:ext cx="11455880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buFont typeface="+mj-lt"/>
              <a:buAutoNum type="arabicPeriod"/>
            </a:pPr>
            <a:r>
              <a:rPr lang="en-US" sz="3600" dirty="0" err="1" smtClean="0"/>
              <a:t>radius_mean</a:t>
            </a:r>
            <a:r>
              <a:rPr lang="en-US" sz="3600" dirty="0" smtClean="0"/>
              <a:t>               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err="1" smtClean="0"/>
              <a:t>symmetry_mean</a:t>
            </a: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err="1" smtClean="0"/>
              <a:t>fractal_dimension_mean</a:t>
            </a:r>
            <a:r>
              <a:rPr lang="en-US" sz="3600" dirty="0" smtClean="0"/>
              <a:t> 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err="1" smtClean="0"/>
              <a:t>texture_mean</a:t>
            </a:r>
            <a:endParaRPr lang="en-US" sz="3600" dirty="0" smtClean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err="1" smtClean="0"/>
              <a:t>perimeter_mean</a:t>
            </a:r>
            <a:endParaRPr lang="en-US" sz="3600" dirty="0" smtClean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err="1" smtClean="0"/>
              <a:t>area_mean</a:t>
            </a:r>
            <a:endParaRPr lang="en-US" sz="3600" dirty="0" smtClean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err="1" smtClean="0"/>
              <a:t>smoothness_mean</a:t>
            </a:r>
            <a:endParaRPr lang="en-US" sz="3600" dirty="0" smtClean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err="1" smtClean="0"/>
              <a:t>compactness_mean</a:t>
            </a:r>
            <a:endParaRPr lang="en-US" sz="3600" dirty="0" smtClean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err="1" smtClean="0"/>
              <a:t>concavity_mean</a:t>
            </a:r>
            <a:r>
              <a:rPr lang="en-US" sz="3600" dirty="0" smtClean="0"/>
              <a:t>  Etc…..</a:t>
            </a:r>
          </a:p>
          <a:p>
            <a:pPr algn="ctr"/>
            <a:endParaRPr lang="en-US" sz="36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0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 smtClean="0"/>
              <a:t>PROBLEM STATEMENT</a:t>
            </a:r>
            <a:endParaRPr lang="en-US" sz="8000" dirty="0"/>
          </a:p>
        </p:txBody>
      </p:sp>
      <p:sp>
        <p:nvSpPr>
          <p:cNvPr id="5" name="TextBox 4"/>
          <p:cNvSpPr txBox="1"/>
          <p:nvPr/>
        </p:nvSpPr>
        <p:spPr>
          <a:xfrm>
            <a:off x="581193" y="2725947"/>
            <a:ext cx="11029616" cy="3812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320" y="2593128"/>
            <a:ext cx="11524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problem statement deals with the determination of tumors </a:t>
            </a:r>
            <a:r>
              <a:rPr lang="en-US" sz="3600" dirty="0" err="1" smtClean="0"/>
              <a:t>i.e</a:t>
            </a:r>
            <a:r>
              <a:rPr lang="en-US" sz="3600" dirty="0" smtClean="0"/>
              <a:t> , Malignant or </a:t>
            </a:r>
            <a:r>
              <a:rPr lang="en-US" sz="3600" dirty="0" err="1" smtClean="0"/>
              <a:t>Bengin</a:t>
            </a:r>
            <a:r>
              <a:rPr lang="en-US" sz="3600" dirty="0" smtClean="0"/>
              <a:t> . Based on the cell parameters such as </a:t>
            </a:r>
            <a:r>
              <a:rPr lang="en-US" sz="3600" dirty="0" err="1" smtClean="0"/>
              <a:t>radius_mean</a:t>
            </a:r>
            <a:r>
              <a:rPr lang="en-US" sz="3600" dirty="0" smtClean="0"/>
              <a:t> , </a:t>
            </a:r>
            <a:r>
              <a:rPr lang="en-US" sz="3600" dirty="0" err="1" smtClean="0"/>
              <a:t>area_mean</a:t>
            </a:r>
            <a:r>
              <a:rPr lang="en-US" sz="3600" dirty="0" smtClean="0"/>
              <a:t> etc the model predicts whether the </a:t>
            </a:r>
            <a:r>
              <a:rPr lang="en-US" sz="3600" dirty="0" err="1" smtClean="0"/>
              <a:t>the</a:t>
            </a:r>
            <a:r>
              <a:rPr lang="en-US" sz="3600" dirty="0" smtClean="0"/>
              <a:t> tumor is malignant or benign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081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=""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D619FC33-16ED-4246-9596-BEFEB55E4C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EEA80E1-F99F-4009-837F-2F72F8A5D5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230AF9A-4641-4BD8-9F95-9607CD304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8703D4EC-9389-41B6-B88B-B6FDC8CD33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4400" dirty="0" smtClean="0"/>
              <a:t>CELL Types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=""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849958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603" y="-17363"/>
            <a:ext cx="2893244" cy="3794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603" y="3505199"/>
            <a:ext cx="2893244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 smtClean="0"/>
              <a:t>solution</a:t>
            </a:r>
            <a:endParaRPr lang="en-US" sz="8000" dirty="0"/>
          </a:p>
        </p:txBody>
      </p:sp>
      <p:sp>
        <p:nvSpPr>
          <p:cNvPr id="5" name="TextBox 4"/>
          <p:cNvSpPr txBox="1"/>
          <p:nvPr/>
        </p:nvSpPr>
        <p:spPr>
          <a:xfrm>
            <a:off x="581193" y="2522747"/>
            <a:ext cx="11029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3600" dirty="0" smtClean="0"/>
              <a:t>ROC CURVE SCORE = </a:t>
            </a:r>
            <a:r>
              <a:rPr lang="en-US" sz="3600" b="1" dirty="0"/>
              <a:t>97.81</a:t>
            </a:r>
            <a:r>
              <a:rPr lang="en-US" sz="3600" b="1" dirty="0" smtClean="0"/>
              <a:t>%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en-US" sz="5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3556" y="1715531"/>
            <a:ext cx="11524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LOGISTIC REGRESSION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3085849"/>
            <a:ext cx="6705599" cy="377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3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 smtClean="0"/>
              <a:t>Benign  versus malignant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581193" y="2725947"/>
            <a:ext cx="11029616" cy="3812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7805" y="2346385"/>
            <a:ext cx="11524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/>
          </a:p>
        </p:txBody>
      </p:sp>
      <p:pic>
        <p:nvPicPr>
          <p:cNvPr id="7" name="Picture 6" descr="clip_image002[6]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686" y="2014538"/>
            <a:ext cx="6347271" cy="42774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584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Team members of insightful coders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7250" y="2257032"/>
            <a:ext cx="5422390" cy="3633047"/>
          </a:xfrm>
        </p:spPr>
        <p:txBody>
          <a:bodyPr>
            <a:normAutofit fontScale="92500" lnSpcReduction="10000"/>
          </a:bodyPr>
          <a:lstStyle/>
          <a:p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err="1" smtClean="0"/>
              <a:t>Niveditha</a:t>
            </a:r>
            <a:r>
              <a:rPr lang="en-IN" sz="2800" dirty="0" smtClean="0"/>
              <a:t> </a:t>
            </a:r>
            <a:r>
              <a:rPr lang="en-IN" sz="2800" dirty="0" err="1" smtClean="0"/>
              <a:t>Nirmala</a:t>
            </a:r>
            <a:endParaRPr lang="en-IN" sz="2800" dirty="0" smtClean="0"/>
          </a:p>
          <a:p>
            <a:r>
              <a:rPr lang="en-IN" sz="2800" dirty="0" err="1" smtClean="0"/>
              <a:t>Patchipulusu</a:t>
            </a:r>
            <a:r>
              <a:rPr lang="en-IN" sz="2800" dirty="0"/>
              <a:t> Vaishnavi</a:t>
            </a:r>
            <a:endParaRPr lang="en-IN" sz="2800" dirty="0" smtClean="0"/>
          </a:p>
          <a:p>
            <a:r>
              <a:rPr lang="en-IN" sz="2800" dirty="0" err="1" smtClean="0"/>
              <a:t>Apoorva</a:t>
            </a:r>
            <a:r>
              <a:rPr lang="en-IN" sz="2800" dirty="0" smtClean="0"/>
              <a:t> </a:t>
            </a:r>
            <a:r>
              <a:rPr lang="en-IN" sz="2800" dirty="0" err="1" smtClean="0"/>
              <a:t>Sritha</a:t>
            </a:r>
            <a:r>
              <a:rPr lang="en-IN" sz="2800" dirty="0" smtClean="0"/>
              <a:t> Reddy P</a:t>
            </a:r>
            <a:endParaRPr lang="en-IN" sz="2800" dirty="0" smtClean="0"/>
          </a:p>
          <a:p>
            <a:r>
              <a:rPr lang="en-IN" sz="2800" dirty="0" err="1" smtClean="0"/>
              <a:t>Ravela</a:t>
            </a:r>
            <a:r>
              <a:rPr lang="en-IN" sz="2800" dirty="0" smtClean="0"/>
              <a:t> </a:t>
            </a:r>
            <a:r>
              <a:rPr lang="en-IN" sz="2800" dirty="0" err="1" smtClean="0"/>
              <a:t>Durga</a:t>
            </a:r>
            <a:r>
              <a:rPr lang="en-IN" sz="2800" dirty="0" smtClean="0"/>
              <a:t> </a:t>
            </a:r>
            <a:r>
              <a:rPr lang="en-IN" sz="2800" dirty="0" err="1" smtClean="0"/>
              <a:t>Laasya</a:t>
            </a:r>
            <a:r>
              <a:rPr lang="en-IN" sz="2800" dirty="0" smtClean="0"/>
              <a:t> </a:t>
            </a:r>
          </a:p>
          <a:p>
            <a:r>
              <a:rPr lang="en-IN" sz="2800" dirty="0" err="1" smtClean="0"/>
              <a:t>Divya</a:t>
            </a:r>
            <a:r>
              <a:rPr lang="en-IN" sz="2800" dirty="0" smtClean="0"/>
              <a:t> Raman</a:t>
            </a:r>
          </a:p>
          <a:p>
            <a:endParaRPr lang="en-IN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H="1">
            <a:off x="11610809" y="4804228"/>
            <a:ext cx="102220" cy="45719"/>
          </a:xfrm>
        </p:spPr>
        <p:txBody>
          <a:bodyPr>
            <a:noAutofit/>
          </a:bodyPr>
          <a:lstStyle/>
          <a:p>
            <a:endParaRPr lang="en-IN" sz="26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568355_Tech Dividend design_SL_V1.potx" id="{467224E0-F025-4A0A-AD92-512F9DFA538F}" vid="{0926D7DA-7D63-4ED6-A5D6-C169624678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2C2F66B-486F-47B1-BC58-6A0FC1A721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5C8BF1-B0E4-49A1-808F-40F2AD30E743}">
  <ds:schemaRefs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174</Words>
  <Application>Microsoft Office PowerPoint</Application>
  <PresentationFormat>Widescreen</PresentationFormat>
  <Paragraphs>59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Wingdings</vt:lpstr>
      <vt:lpstr>Wingdings 2</vt:lpstr>
      <vt:lpstr>Dividend</vt:lpstr>
      <vt:lpstr>INSIGHTFUL CODERS</vt:lpstr>
      <vt:lpstr>                    SURVIVAL ANALYSIS      (HUMAN BREAST CANCER PREDICTION)</vt:lpstr>
      <vt:lpstr>PROBLEM OVERVIEW</vt:lpstr>
      <vt:lpstr>DATA SET ATTRIBUTES</vt:lpstr>
      <vt:lpstr>PROBLEM STATEMENT</vt:lpstr>
      <vt:lpstr> CELL Types</vt:lpstr>
      <vt:lpstr>solution</vt:lpstr>
      <vt:lpstr>Benign  versus malignant</vt:lpstr>
      <vt:lpstr>Team members of insightful coders</vt:lpstr>
      <vt:lpstr>Thank You     For Watching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2019-05-24T05:34:18Z</dcterms:created>
  <dcterms:modified xsi:type="dcterms:W3CDTF">2019-05-25T04:44:22Z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