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787" y="-37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5/25/2019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evergreenleaf.blogspot.com/2013/04/my-first-blog-award-liebster.html" TargetMode="Externa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FD3651-1EF2-46C3-BB9F-CF50D9B43F68}"/>
              </a:ext>
            </a:extLst>
          </p:cNvPr>
          <p:cNvSpPr>
            <a:spLocks noGrp="1"/>
          </p:cNvSpPr>
          <p:nvPr>
            <p:ph type="ctrTitle"/>
          </p:nvPr>
        </p:nvSpPr>
        <p:spPr/>
        <p:txBody>
          <a:bodyPr/>
          <a:lstStyle/>
          <a:p>
            <a:r>
              <a:rPr lang="en-IN" dirty="0"/>
              <a:t>Chronic kidney disease</a:t>
            </a:r>
            <a:br>
              <a:rPr lang="en-IN" dirty="0"/>
            </a:br>
            <a:r>
              <a:rPr lang="en-IN" dirty="0"/>
              <a:t>survey analysis</a:t>
            </a:r>
            <a:br>
              <a:rPr lang="en-IN" dirty="0"/>
            </a:br>
            <a:endParaRPr lang="en-IN" dirty="0"/>
          </a:p>
        </p:txBody>
      </p:sp>
      <p:sp>
        <p:nvSpPr>
          <p:cNvPr id="3" name="Subtitle 2">
            <a:extLst>
              <a:ext uri="{FF2B5EF4-FFF2-40B4-BE49-F238E27FC236}">
                <a16:creationId xmlns="" xmlns:a16="http://schemas.microsoft.com/office/drawing/2014/main" id="{CC1E1ECC-9F15-41C4-B437-485A4D2CB154}"/>
              </a:ext>
            </a:extLst>
          </p:cNvPr>
          <p:cNvSpPr>
            <a:spLocks noGrp="1"/>
          </p:cNvSpPr>
          <p:nvPr>
            <p:ph type="subTitle" idx="1"/>
          </p:nvPr>
        </p:nvSpPr>
        <p:spPr/>
        <p:txBody>
          <a:bodyPr>
            <a:normAutofit fontScale="92500" lnSpcReduction="20000"/>
          </a:bodyPr>
          <a:lstStyle/>
          <a:p>
            <a:r>
              <a:rPr lang="en-IN" dirty="0">
                <a:solidFill>
                  <a:schemeClr val="tx1"/>
                </a:solidFill>
              </a:rPr>
              <a:t>Presented by starks :-</a:t>
            </a:r>
          </a:p>
          <a:p>
            <a:r>
              <a:rPr lang="en-IN" dirty="0">
                <a:solidFill>
                  <a:schemeClr val="tx1"/>
                </a:solidFill>
              </a:rPr>
              <a:t>Devi </a:t>
            </a:r>
            <a:r>
              <a:rPr lang="en-IN" dirty="0" err="1">
                <a:solidFill>
                  <a:schemeClr val="tx1"/>
                </a:solidFill>
              </a:rPr>
              <a:t>eswar</a:t>
            </a:r>
            <a:r>
              <a:rPr lang="en-IN" dirty="0">
                <a:solidFill>
                  <a:schemeClr val="tx1"/>
                </a:solidFill>
              </a:rPr>
              <a:t> </a:t>
            </a:r>
            <a:r>
              <a:rPr lang="en-IN" dirty="0" err="1">
                <a:solidFill>
                  <a:schemeClr val="tx1"/>
                </a:solidFill>
              </a:rPr>
              <a:t>kumar</a:t>
            </a:r>
            <a:r>
              <a:rPr lang="en-IN" dirty="0">
                <a:solidFill>
                  <a:schemeClr val="tx1"/>
                </a:solidFill>
              </a:rPr>
              <a:t> </a:t>
            </a:r>
            <a:r>
              <a:rPr lang="en-IN" dirty="0" err="1">
                <a:solidFill>
                  <a:schemeClr val="tx1"/>
                </a:solidFill>
              </a:rPr>
              <a:t>damerla</a:t>
            </a:r>
            <a:endParaRPr lang="en-IN" dirty="0">
              <a:solidFill>
                <a:schemeClr val="tx1"/>
              </a:solidFill>
            </a:endParaRPr>
          </a:p>
          <a:p>
            <a:r>
              <a:rPr lang="en-IN" dirty="0">
                <a:solidFill>
                  <a:schemeClr val="tx1"/>
                </a:solidFill>
              </a:rPr>
              <a:t>Rufus </a:t>
            </a:r>
            <a:r>
              <a:rPr lang="en-IN" dirty="0" err="1">
                <a:solidFill>
                  <a:schemeClr val="tx1"/>
                </a:solidFill>
              </a:rPr>
              <a:t>nemalikanti</a:t>
            </a:r>
            <a:endParaRPr lang="en-IN" dirty="0">
              <a:solidFill>
                <a:schemeClr val="tx1"/>
              </a:solidFill>
            </a:endParaRPr>
          </a:p>
          <a:p>
            <a:r>
              <a:rPr lang="en-IN" dirty="0" err="1">
                <a:solidFill>
                  <a:schemeClr val="tx1"/>
                </a:solidFill>
              </a:rPr>
              <a:t>Sakthivel.v</a:t>
            </a:r>
            <a:endParaRPr lang="en-IN" dirty="0">
              <a:solidFill>
                <a:schemeClr val="tx1"/>
              </a:solidFill>
            </a:endParaRPr>
          </a:p>
          <a:p>
            <a:endParaRPr lang="en-IN" dirty="0">
              <a:solidFill>
                <a:schemeClr val="tx1"/>
              </a:solidFill>
            </a:endParaRPr>
          </a:p>
          <a:p>
            <a:endParaRPr lang="en-IN" dirty="0">
              <a:solidFill>
                <a:schemeClr val="tx1"/>
              </a:solidFill>
            </a:endParaRPr>
          </a:p>
        </p:txBody>
      </p:sp>
    </p:spTree>
    <p:extLst>
      <p:ext uri="{BB962C8B-B14F-4D97-AF65-F5344CB8AC3E}">
        <p14:creationId xmlns="" xmlns:p14="http://schemas.microsoft.com/office/powerpoint/2010/main" val="3153616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51" name="Group 47">
            <a:extLst>
              <a:ext uri="{FF2B5EF4-FFF2-40B4-BE49-F238E27FC236}">
                <a16:creationId xmlns="" xmlns:a16="http://schemas.microsoft.com/office/drawing/2014/main" id="{5FE07634-A83A-4681-9C1D-BC0775F9D29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
            <a:ext cx="12192003" cy="6858001"/>
            <a:chOff x="0" y="-1"/>
            <a:chExt cx="12192003" cy="6858001"/>
          </a:xfrm>
        </p:grpSpPr>
        <p:sp useBgFill="1">
          <p:nvSpPr>
            <p:cNvPr id="49" name="Rectangle 48">
              <a:extLst>
                <a:ext uri="{FF2B5EF4-FFF2-40B4-BE49-F238E27FC236}">
                  <a16:creationId xmlns="" xmlns:a16="http://schemas.microsoft.com/office/drawing/2014/main" id="{BF62976A-266E-4650-88F2-C16130F3DF4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2">
              <a:extLst>
                <a:ext uri="{FF2B5EF4-FFF2-40B4-BE49-F238E27FC236}">
                  <a16:creationId xmlns="" xmlns:a16="http://schemas.microsoft.com/office/drawing/2014/main" id="{88D9B99B-59C2-481A-A948-F87920A7FE5E}"/>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 xmlns:a16="http://schemas.microsoft.com/office/drawing/2014/main" id="{CF46CF26-C09F-41D6-91C8-9FDB606D79D9}"/>
              </a:ext>
            </a:extLst>
          </p:cNvPr>
          <p:cNvSpPr>
            <a:spLocks noGrp="1"/>
          </p:cNvSpPr>
          <p:nvPr>
            <p:ph type="title"/>
          </p:nvPr>
        </p:nvSpPr>
        <p:spPr>
          <a:xfrm>
            <a:off x="7962519" y="618518"/>
            <a:ext cx="3084891" cy="1478570"/>
          </a:xfrm>
        </p:spPr>
        <p:txBody>
          <a:bodyPr>
            <a:normAutofit/>
          </a:bodyPr>
          <a:lstStyle/>
          <a:p>
            <a:r>
              <a:rPr lang="en-IN" sz="3200"/>
              <a:t>Thank you</a:t>
            </a:r>
          </a:p>
        </p:txBody>
      </p:sp>
      <p:pic>
        <p:nvPicPr>
          <p:cNvPr id="9" name="Content Placeholder 4">
            <a:extLst>
              <a:ext uri="{FF2B5EF4-FFF2-40B4-BE49-F238E27FC236}">
                <a16:creationId xmlns="" xmlns:a16="http://schemas.microsoft.com/office/drawing/2014/main" id="{8F369BF8-F409-44CF-A587-E011C8199361}"/>
              </a:ext>
            </a:extLst>
          </p:cNvPr>
          <p:cNvPicPr>
            <a:picLocks noChangeAspect="1"/>
          </p:cNvPicPr>
          <p:nvPr/>
        </p:nvPicPr>
        <p:blipFill rotWithShape="1">
          <a:blip r:embed="rId4">
            <a:extLst>
              <a:ext uri="{837473B0-CC2E-450A-ABE3-18F120FF3D39}">
                <a1611:picAttrSrcUrl xmlns="" xmlns:a1611="http://schemas.microsoft.com/office/drawing/2016/11/main" r:id="rId5"/>
              </a:ext>
            </a:extLst>
          </a:blip>
          <a:srcRect l="6455" r="8403" b="-1"/>
          <a:stretch/>
        </p:blipFill>
        <p:spPr>
          <a:xfrm>
            <a:off x="-5597" y="10"/>
            <a:ext cx="7558541" cy="6857990"/>
          </a:xfrm>
          <a:prstGeom prst="rect">
            <a:avLst/>
          </a:prstGeom>
        </p:spPr>
      </p:pic>
      <p:grpSp>
        <p:nvGrpSpPr>
          <p:cNvPr id="52" name="Group 51">
            <a:extLst>
              <a:ext uri="{FF2B5EF4-FFF2-40B4-BE49-F238E27FC236}">
                <a16:creationId xmlns="" xmlns:a16="http://schemas.microsoft.com/office/drawing/2014/main" id="{A2E1FE48-FA7B-4262-B922-041542931DD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3" name="Rectangle 52">
              <a:extLst>
                <a:ext uri="{FF2B5EF4-FFF2-40B4-BE49-F238E27FC236}">
                  <a16:creationId xmlns="" xmlns:a16="http://schemas.microsoft.com/office/drawing/2014/main" id="{F2E644B1-8F72-4AC4-89F1-EB3A027341E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4" name="Freeform 6">
              <a:extLst>
                <a:ext uri="{FF2B5EF4-FFF2-40B4-BE49-F238E27FC236}">
                  <a16:creationId xmlns="" xmlns:a16="http://schemas.microsoft.com/office/drawing/2014/main" id="{1781B8E8-8A26-4FFB-BE0C-7C0C644F7C5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7">
              <a:extLst>
                <a:ext uri="{FF2B5EF4-FFF2-40B4-BE49-F238E27FC236}">
                  <a16:creationId xmlns="" xmlns:a16="http://schemas.microsoft.com/office/drawing/2014/main" id="{4109D997-E9DF-4429-A643-3E691E2B70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Rectangle 55">
              <a:extLst>
                <a:ext uri="{FF2B5EF4-FFF2-40B4-BE49-F238E27FC236}">
                  <a16:creationId xmlns="" xmlns:a16="http://schemas.microsoft.com/office/drawing/2014/main" id="{B392695A-F131-4C51-B689-3F4D5B1A2F1D}"/>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7" name="Freeform 9">
              <a:extLst>
                <a:ext uri="{FF2B5EF4-FFF2-40B4-BE49-F238E27FC236}">
                  <a16:creationId xmlns="" xmlns:a16="http://schemas.microsoft.com/office/drawing/2014/main" id="{8218EC3E-07D0-417A-B0A8-057F825EF79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10">
              <a:extLst>
                <a:ext uri="{FF2B5EF4-FFF2-40B4-BE49-F238E27FC236}">
                  <a16:creationId xmlns="" xmlns:a16="http://schemas.microsoft.com/office/drawing/2014/main" id="{B036399E-7675-47B6-A645-242946879E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11">
              <a:extLst>
                <a:ext uri="{FF2B5EF4-FFF2-40B4-BE49-F238E27FC236}">
                  <a16:creationId xmlns="" xmlns:a16="http://schemas.microsoft.com/office/drawing/2014/main" id="{C44A0438-B8A4-43B3-B17C-B919FCD92C2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12">
              <a:extLst>
                <a:ext uri="{FF2B5EF4-FFF2-40B4-BE49-F238E27FC236}">
                  <a16:creationId xmlns="" xmlns:a16="http://schemas.microsoft.com/office/drawing/2014/main" id="{ABC7257F-6F64-4B81-BDA7-7C232BCBA26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13">
              <a:extLst>
                <a:ext uri="{FF2B5EF4-FFF2-40B4-BE49-F238E27FC236}">
                  <a16:creationId xmlns="" xmlns:a16="http://schemas.microsoft.com/office/drawing/2014/main" id="{72DD7E92-F033-480C-A220-63CE422C3A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4">
              <a:extLst>
                <a:ext uri="{FF2B5EF4-FFF2-40B4-BE49-F238E27FC236}">
                  <a16:creationId xmlns="" xmlns:a16="http://schemas.microsoft.com/office/drawing/2014/main" id="{444A9AC9-463E-45E7-A818-13F664F7C0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5">
              <a:extLst>
                <a:ext uri="{FF2B5EF4-FFF2-40B4-BE49-F238E27FC236}">
                  <a16:creationId xmlns="" xmlns:a16="http://schemas.microsoft.com/office/drawing/2014/main" id="{6CCE9BBE-5DE3-4991-80CA-DFEB928673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6">
              <a:extLst>
                <a:ext uri="{FF2B5EF4-FFF2-40B4-BE49-F238E27FC236}">
                  <a16:creationId xmlns="" xmlns:a16="http://schemas.microsoft.com/office/drawing/2014/main" id="{3180F6DF-A13F-491C-BF97-B206E3E7B90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7">
              <a:extLst>
                <a:ext uri="{FF2B5EF4-FFF2-40B4-BE49-F238E27FC236}">
                  <a16:creationId xmlns="" xmlns:a16="http://schemas.microsoft.com/office/drawing/2014/main" id="{CAD0E44C-73C8-42BB-ADA8-2BA6B30824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8">
              <a:extLst>
                <a:ext uri="{FF2B5EF4-FFF2-40B4-BE49-F238E27FC236}">
                  <a16:creationId xmlns="" xmlns:a16="http://schemas.microsoft.com/office/drawing/2014/main" id="{436EC43E-A70D-4E5C-B275-35CA8E93C1B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9">
              <a:extLst>
                <a:ext uri="{FF2B5EF4-FFF2-40B4-BE49-F238E27FC236}">
                  <a16:creationId xmlns="" xmlns:a16="http://schemas.microsoft.com/office/drawing/2014/main" id="{ADE7E5B6-2E2A-4F56-9E90-F8613E6D10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20">
              <a:extLst>
                <a:ext uri="{FF2B5EF4-FFF2-40B4-BE49-F238E27FC236}">
                  <a16:creationId xmlns="" xmlns:a16="http://schemas.microsoft.com/office/drawing/2014/main" id="{86B9E49B-AE8D-47E0-BACC-A6D0AC3AB23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21">
              <a:extLst>
                <a:ext uri="{FF2B5EF4-FFF2-40B4-BE49-F238E27FC236}">
                  <a16:creationId xmlns="" xmlns:a16="http://schemas.microsoft.com/office/drawing/2014/main" id="{2EB961AF-CD61-41BA-B0B2-0741A5ED644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22">
              <a:extLst>
                <a:ext uri="{FF2B5EF4-FFF2-40B4-BE49-F238E27FC236}">
                  <a16:creationId xmlns="" xmlns:a16="http://schemas.microsoft.com/office/drawing/2014/main" id="{DC42BDA1-810A-4135-B3B1-B3161D372A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23">
              <a:extLst>
                <a:ext uri="{FF2B5EF4-FFF2-40B4-BE49-F238E27FC236}">
                  <a16:creationId xmlns="" xmlns:a16="http://schemas.microsoft.com/office/drawing/2014/main" id="{FA51FCA8-FCF4-4116-8CB2-5C539E37F44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4">
              <a:extLst>
                <a:ext uri="{FF2B5EF4-FFF2-40B4-BE49-F238E27FC236}">
                  <a16:creationId xmlns="" xmlns:a16="http://schemas.microsoft.com/office/drawing/2014/main" id="{F2850A10-CDBC-462A-8CB7-02587468344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5">
              <a:extLst>
                <a:ext uri="{FF2B5EF4-FFF2-40B4-BE49-F238E27FC236}">
                  <a16:creationId xmlns="" xmlns:a16="http://schemas.microsoft.com/office/drawing/2014/main" id="{738A37B9-77C2-4464-BF1F-2AF25A0D29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6">
              <a:extLst>
                <a:ext uri="{FF2B5EF4-FFF2-40B4-BE49-F238E27FC236}">
                  <a16:creationId xmlns="" xmlns:a16="http://schemas.microsoft.com/office/drawing/2014/main" id="{89026C8B-A162-4523-A51B-9F1200BC60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7">
              <a:extLst>
                <a:ext uri="{FF2B5EF4-FFF2-40B4-BE49-F238E27FC236}">
                  <a16:creationId xmlns="" xmlns:a16="http://schemas.microsoft.com/office/drawing/2014/main" id="{5B76BC40-1FA2-477D-B2C2-4763577DB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8">
              <a:extLst>
                <a:ext uri="{FF2B5EF4-FFF2-40B4-BE49-F238E27FC236}">
                  <a16:creationId xmlns="" xmlns:a16="http://schemas.microsoft.com/office/drawing/2014/main" id="{6BC68EAA-2809-4AE4-80C1-2555CEF73DF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9">
              <a:extLst>
                <a:ext uri="{FF2B5EF4-FFF2-40B4-BE49-F238E27FC236}">
                  <a16:creationId xmlns="" xmlns:a16="http://schemas.microsoft.com/office/drawing/2014/main" id="{FE709D1B-0541-4414-9E87-CF7D6918C14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30">
              <a:extLst>
                <a:ext uri="{FF2B5EF4-FFF2-40B4-BE49-F238E27FC236}">
                  <a16:creationId xmlns="" xmlns:a16="http://schemas.microsoft.com/office/drawing/2014/main" id="{33BCB888-11B8-4D01-BCDA-59BBA28DC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31">
              <a:extLst>
                <a:ext uri="{FF2B5EF4-FFF2-40B4-BE49-F238E27FC236}">
                  <a16:creationId xmlns="" xmlns:a16="http://schemas.microsoft.com/office/drawing/2014/main" id="{28E5CE3E-C11A-4CF7-82BF-37D1221D4E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32">
              <a:extLst>
                <a:ext uri="{FF2B5EF4-FFF2-40B4-BE49-F238E27FC236}">
                  <a16:creationId xmlns="" xmlns:a16="http://schemas.microsoft.com/office/drawing/2014/main" id="{55284FC3-21FB-4FA7-B695-2D6A9CEF73E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Rectangle 80">
              <a:extLst>
                <a:ext uri="{FF2B5EF4-FFF2-40B4-BE49-F238E27FC236}">
                  <a16:creationId xmlns="" xmlns:a16="http://schemas.microsoft.com/office/drawing/2014/main" id="{13DA6B78-00DE-4E55-9124-EFD72519BB9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2" name="Freeform 34">
              <a:extLst>
                <a:ext uri="{FF2B5EF4-FFF2-40B4-BE49-F238E27FC236}">
                  <a16:creationId xmlns="" xmlns:a16="http://schemas.microsoft.com/office/drawing/2014/main" id="{D4602B0F-2844-48BE-9B4A-0366AC90450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5">
              <a:extLst>
                <a:ext uri="{FF2B5EF4-FFF2-40B4-BE49-F238E27FC236}">
                  <a16:creationId xmlns="" xmlns:a16="http://schemas.microsoft.com/office/drawing/2014/main" id="{E31E05BB-6004-474D-9900-D990378FD3F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6">
              <a:extLst>
                <a:ext uri="{FF2B5EF4-FFF2-40B4-BE49-F238E27FC236}">
                  <a16:creationId xmlns="" xmlns:a16="http://schemas.microsoft.com/office/drawing/2014/main" id="{00BD01ED-F65D-4601-A77D-508E960E09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37">
              <a:extLst>
                <a:ext uri="{FF2B5EF4-FFF2-40B4-BE49-F238E27FC236}">
                  <a16:creationId xmlns="" xmlns:a16="http://schemas.microsoft.com/office/drawing/2014/main" id="{FD307CAE-789C-4E80-B6F1-9858A3ABA3F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38">
              <a:extLst>
                <a:ext uri="{FF2B5EF4-FFF2-40B4-BE49-F238E27FC236}">
                  <a16:creationId xmlns="" xmlns:a16="http://schemas.microsoft.com/office/drawing/2014/main" id="{94B97B29-709E-4E24-B2FA-EF84AA12D2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9">
              <a:extLst>
                <a:ext uri="{FF2B5EF4-FFF2-40B4-BE49-F238E27FC236}">
                  <a16:creationId xmlns="" xmlns:a16="http://schemas.microsoft.com/office/drawing/2014/main" id="{C05D52B9-1FA2-4E7C-8229-B09811A901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40">
              <a:extLst>
                <a:ext uri="{FF2B5EF4-FFF2-40B4-BE49-F238E27FC236}">
                  <a16:creationId xmlns="" xmlns:a16="http://schemas.microsoft.com/office/drawing/2014/main" id="{CC0A5575-2FB9-440F-B9A8-E0DDE1C37CE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41">
              <a:extLst>
                <a:ext uri="{FF2B5EF4-FFF2-40B4-BE49-F238E27FC236}">
                  <a16:creationId xmlns="" xmlns:a16="http://schemas.microsoft.com/office/drawing/2014/main" id="{AFFCC88F-01DF-4DE1-8CD5-88631E3091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42">
              <a:extLst>
                <a:ext uri="{FF2B5EF4-FFF2-40B4-BE49-F238E27FC236}">
                  <a16:creationId xmlns="" xmlns:a16="http://schemas.microsoft.com/office/drawing/2014/main" id="{33EEC40B-E2CD-4BAC-94D6-85B70714226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43">
              <a:extLst>
                <a:ext uri="{FF2B5EF4-FFF2-40B4-BE49-F238E27FC236}">
                  <a16:creationId xmlns="" xmlns:a16="http://schemas.microsoft.com/office/drawing/2014/main" id="{3E0E9643-5C60-4933-BB1B-9A09057E72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4">
              <a:extLst>
                <a:ext uri="{FF2B5EF4-FFF2-40B4-BE49-F238E27FC236}">
                  <a16:creationId xmlns="" xmlns:a16="http://schemas.microsoft.com/office/drawing/2014/main" id="{94F86E92-9EC7-437C-946B-31E7C1C4771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Rectangle 92">
              <a:extLst>
                <a:ext uri="{FF2B5EF4-FFF2-40B4-BE49-F238E27FC236}">
                  <a16:creationId xmlns="" xmlns:a16="http://schemas.microsoft.com/office/drawing/2014/main" id="{BE9A51BE-C514-46B5-ABA6-7E7C878F8E5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4" name="Freeform 46">
              <a:extLst>
                <a:ext uri="{FF2B5EF4-FFF2-40B4-BE49-F238E27FC236}">
                  <a16:creationId xmlns="" xmlns:a16="http://schemas.microsoft.com/office/drawing/2014/main" id="{8B255447-F0E9-4D96-A4B0-F9EDDE58A3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7">
              <a:extLst>
                <a:ext uri="{FF2B5EF4-FFF2-40B4-BE49-F238E27FC236}">
                  <a16:creationId xmlns="" xmlns:a16="http://schemas.microsoft.com/office/drawing/2014/main" id="{AFAC5F3A-3BE7-489E-A848-498B9995F1D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8">
              <a:extLst>
                <a:ext uri="{FF2B5EF4-FFF2-40B4-BE49-F238E27FC236}">
                  <a16:creationId xmlns="" xmlns:a16="http://schemas.microsoft.com/office/drawing/2014/main" id="{A974E7AA-5EF3-4817-B0AE-4C1A784EE9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9">
              <a:extLst>
                <a:ext uri="{FF2B5EF4-FFF2-40B4-BE49-F238E27FC236}">
                  <a16:creationId xmlns="" xmlns:a16="http://schemas.microsoft.com/office/drawing/2014/main" id="{8AA54AC1-3E87-49C0-A594-87829A2CFF3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50">
              <a:extLst>
                <a:ext uri="{FF2B5EF4-FFF2-40B4-BE49-F238E27FC236}">
                  <a16:creationId xmlns="" xmlns:a16="http://schemas.microsoft.com/office/drawing/2014/main" id="{CC237789-73BC-4BD9-BFE8-1325FA4B522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51">
              <a:extLst>
                <a:ext uri="{FF2B5EF4-FFF2-40B4-BE49-F238E27FC236}">
                  <a16:creationId xmlns="" xmlns:a16="http://schemas.microsoft.com/office/drawing/2014/main" id="{DCF4052D-CF62-47DC-991E-49D0BA908F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52">
              <a:extLst>
                <a:ext uri="{FF2B5EF4-FFF2-40B4-BE49-F238E27FC236}">
                  <a16:creationId xmlns="" xmlns:a16="http://schemas.microsoft.com/office/drawing/2014/main" id="{2ABD9104-C938-44F2-8622-8407A2593BB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53">
              <a:extLst>
                <a:ext uri="{FF2B5EF4-FFF2-40B4-BE49-F238E27FC236}">
                  <a16:creationId xmlns="" xmlns:a16="http://schemas.microsoft.com/office/drawing/2014/main" id="{4AA18F60-3E86-4A5A-B82E-A79183ED363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4">
              <a:extLst>
                <a:ext uri="{FF2B5EF4-FFF2-40B4-BE49-F238E27FC236}">
                  <a16:creationId xmlns="" xmlns:a16="http://schemas.microsoft.com/office/drawing/2014/main" id="{0F34C941-6196-4937-99E5-14AAD23F280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5">
              <a:extLst>
                <a:ext uri="{FF2B5EF4-FFF2-40B4-BE49-F238E27FC236}">
                  <a16:creationId xmlns="" xmlns:a16="http://schemas.microsoft.com/office/drawing/2014/main" id="{60DB8A6C-23D7-4A88-BDCE-8FEC86A1230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6">
              <a:extLst>
                <a:ext uri="{FF2B5EF4-FFF2-40B4-BE49-F238E27FC236}">
                  <a16:creationId xmlns="" xmlns:a16="http://schemas.microsoft.com/office/drawing/2014/main" id="{29F5F702-AEE6-4633-BB20-7A15C3A31FD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7">
              <a:extLst>
                <a:ext uri="{FF2B5EF4-FFF2-40B4-BE49-F238E27FC236}">
                  <a16:creationId xmlns="" xmlns:a16="http://schemas.microsoft.com/office/drawing/2014/main" id="{F30C7A45-6890-4EA5-9F6B-E2AB4D04C5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8">
              <a:extLst>
                <a:ext uri="{FF2B5EF4-FFF2-40B4-BE49-F238E27FC236}">
                  <a16:creationId xmlns="" xmlns:a16="http://schemas.microsoft.com/office/drawing/2014/main" id="{F31A7373-F68A-485D-95DC-B53ACC7B5F9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11" name="Content Placeholder 10">
            <a:extLst>
              <a:ext uri="{FF2B5EF4-FFF2-40B4-BE49-F238E27FC236}">
                <a16:creationId xmlns="" xmlns:a16="http://schemas.microsoft.com/office/drawing/2014/main" id="{B8895B1C-9B8B-404D-BF09-A6D2AE055E1A}"/>
              </a:ext>
            </a:extLst>
          </p:cNvPr>
          <p:cNvSpPr>
            <a:spLocks noGrp="1"/>
          </p:cNvSpPr>
          <p:nvPr>
            <p:ph idx="1"/>
          </p:nvPr>
        </p:nvSpPr>
        <p:spPr>
          <a:xfrm>
            <a:off x="7962519" y="2249487"/>
            <a:ext cx="3084892" cy="3541714"/>
          </a:xfrm>
        </p:spPr>
        <p:txBody>
          <a:bodyPr>
            <a:normAutofit/>
          </a:bodyPr>
          <a:lstStyle/>
          <a:p>
            <a:r>
              <a:rPr lang="en-US" sz="1800" dirty="0"/>
              <a:t>For the patience of hearing us </a:t>
            </a:r>
            <a:r>
              <a:rPr lang="en-US" sz="1800" dirty="0" smtClean="0"/>
              <a:t>out.</a:t>
            </a:r>
            <a:endParaRPr lang="en-US" sz="1800" dirty="0"/>
          </a:p>
          <a:p>
            <a:r>
              <a:rPr lang="en-US" sz="1800" dirty="0"/>
              <a:t>For having us in this amaze group of </a:t>
            </a:r>
            <a:r>
              <a:rPr lang="en-US" sz="1800" dirty="0" smtClean="0"/>
              <a:t>people. </a:t>
            </a:r>
            <a:endParaRPr lang="en-US" sz="1800" dirty="0"/>
          </a:p>
          <a:p>
            <a:r>
              <a:rPr lang="en-US" sz="1800" dirty="0"/>
              <a:t>For giving a nice summer </a:t>
            </a:r>
            <a:r>
              <a:rPr lang="en-US" sz="1800" dirty="0" err="1" smtClean="0"/>
              <a:t>vaction</a:t>
            </a:r>
            <a:r>
              <a:rPr lang="en-US" sz="1800" dirty="0" smtClean="0"/>
              <a:t>.</a:t>
            </a:r>
            <a:endParaRPr lang="en-US" sz="1800" dirty="0"/>
          </a:p>
          <a:p>
            <a:endParaRPr lang="en-US" sz="1800" dirty="0"/>
          </a:p>
        </p:txBody>
      </p:sp>
      <p:sp>
        <p:nvSpPr>
          <p:cNvPr id="6" name="TextBox 5">
            <a:extLst>
              <a:ext uri="{FF2B5EF4-FFF2-40B4-BE49-F238E27FC236}">
                <a16:creationId xmlns="" xmlns:a16="http://schemas.microsoft.com/office/drawing/2014/main" id="{691AF60E-2C23-4E3F-BD95-BB400C9BFE6C}"/>
              </a:ext>
            </a:extLst>
          </p:cNvPr>
          <p:cNvSpPr txBox="1"/>
          <p:nvPr/>
        </p:nvSpPr>
        <p:spPr>
          <a:xfrm>
            <a:off x="5144914" y="6657945"/>
            <a:ext cx="2408030"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5" tooltip="http://evergreenleaf.blogspot.com/2013/04/my-first-blog-award-liebster.html">
                  <a:extLst>
                    <a:ext uri="{A12FA001-AC4F-418D-AE19-62706E023703}">
                      <ahyp:hlinkClr xmlns=""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6" tooltip="https://creativecommons.org/licenses/by-nc-nd/3.0/">
                  <a:extLst>
                    <a:ext uri="{A12FA001-AC4F-418D-AE19-62706E023703}">
                      <ahyp:hlinkClr xmlns=""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 xmlns:p14="http://schemas.microsoft.com/office/powerpoint/2010/main" val="1573944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712FC6-FD6C-42FB-9ED4-BC899513AC66}"/>
              </a:ext>
            </a:extLst>
          </p:cNvPr>
          <p:cNvSpPr>
            <a:spLocks noGrp="1"/>
          </p:cNvSpPr>
          <p:nvPr>
            <p:ph type="title"/>
          </p:nvPr>
        </p:nvSpPr>
        <p:spPr/>
        <p:txBody>
          <a:bodyPr/>
          <a:lstStyle/>
          <a:p>
            <a:r>
              <a:rPr lang="en-IN" dirty="0"/>
              <a:t>                       Introduction</a:t>
            </a:r>
            <a:br>
              <a:rPr lang="en-IN" dirty="0"/>
            </a:br>
            <a:endParaRPr lang="en-IN" dirty="0"/>
          </a:p>
        </p:txBody>
      </p:sp>
      <p:sp>
        <p:nvSpPr>
          <p:cNvPr id="3" name="Content Placeholder 2">
            <a:extLst>
              <a:ext uri="{FF2B5EF4-FFF2-40B4-BE49-F238E27FC236}">
                <a16:creationId xmlns="" xmlns:a16="http://schemas.microsoft.com/office/drawing/2014/main" id="{9174DA5B-8278-4D7E-A2A2-6043CC89ED74}"/>
              </a:ext>
            </a:extLst>
          </p:cNvPr>
          <p:cNvSpPr>
            <a:spLocks noGrp="1"/>
          </p:cNvSpPr>
          <p:nvPr>
            <p:ph idx="1"/>
          </p:nvPr>
        </p:nvSpPr>
        <p:spPr/>
        <p:txBody>
          <a:bodyPr>
            <a:normAutofit fontScale="92500" lnSpcReduction="20000"/>
          </a:bodyPr>
          <a:lstStyle/>
          <a:p>
            <a:r>
              <a:rPr lang="en-IN" dirty="0"/>
              <a:t>In simple words we can say that all the toxic and unnecessary </a:t>
            </a:r>
            <a:r>
              <a:rPr lang="en-IN" dirty="0" smtClean="0"/>
              <a:t>materials </a:t>
            </a:r>
            <a:r>
              <a:rPr lang="en-IN" dirty="0"/>
              <a:t>from the body is collected and thrown out by kidney and excretion system.</a:t>
            </a:r>
          </a:p>
          <a:p>
            <a:r>
              <a:rPr lang="en-IN" dirty="0"/>
              <a:t>There are approximately 1 million cases of Chronic Kidney Disease (CKD) per year in India. </a:t>
            </a:r>
          </a:p>
          <a:p>
            <a:r>
              <a:rPr lang="en-IN" dirty="0"/>
              <a:t>If </a:t>
            </a:r>
            <a:r>
              <a:rPr lang="en-IN" dirty="0" smtClean="0"/>
              <a:t>Chronic Kidney Disease(CKD) </a:t>
            </a:r>
            <a:r>
              <a:rPr lang="en-IN" dirty="0"/>
              <a:t>is not detected and cured in early stage then patient can show following Symptoms: Blood Pressure, anaemia, week bones, poor nutrition health and nerve damage, Decreased immune response because at advanced stages dangerous levels of fluids, electrolytes, and wastes can build up in your blood and body. </a:t>
            </a:r>
          </a:p>
        </p:txBody>
      </p:sp>
    </p:spTree>
    <p:extLst>
      <p:ext uri="{BB962C8B-B14F-4D97-AF65-F5344CB8AC3E}">
        <p14:creationId xmlns="" xmlns:p14="http://schemas.microsoft.com/office/powerpoint/2010/main" val="260060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257264-A66A-4083-B2F5-95204803098E}"/>
              </a:ext>
            </a:extLst>
          </p:cNvPr>
          <p:cNvSpPr>
            <a:spLocks noGrp="1"/>
          </p:cNvSpPr>
          <p:nvPr>
            <p:ph type="title"/>
          </p:nvPr>
        </p:nvSpPr>
        <p:spPr/>
        <p:txBody>
          <a:bodyPr/>
          <a:lstStyle/>
          <a:p>
            <a:r>
              <a:rPr lang="en-IN" dirty="0"/>
              <a:t>Data collection and analysis </a:t>
            </a:r>
          </a:p>
        </p:txBody>
      </p:sp>
      <p:sp>
        <p:nvSpPr>
          <p:cNvPr id="6" name="Content Placeholder 5">
            <a:extLst>
              <a:ext uri="{FF2B5EF4-FFF2-40B4-BE49-F238E27FC236}">
                <a16:creationId xmlns="" xmlns:a16="http://schemas.microsoft.com/office/drawing/2014/main" id="{DEDC2E5F-EB7C-46BB-A9FC-19A990747FCF}"/>
              </a:ext>
            </a:extLst>
          </p:cNvPr>
          <p:cNvSpPr>
            <a:spLocks noGrp="1"/>
          </p:cNvSpPr>
          <p:nvPr>
            <p:ph idx="1"/>
          </p:nvPr>
        </p:nvSpPr>
        <p:spPr/>
        <p:txBody>
          <a:bodyPr>
            <a:normAutofit fontScale="85000" lnSpcReduction="10000"/>
          </a:bodyPr>
          <a:lstStyle/>
          <a:p>
            <a:r>
              <a:rPr lang="en-IN" dirty="0"/>
              <a:t>The dataset was obtained from UCI Repository and  similar dataset can be found in Kaggle </a:t>
            </a:r>
          </a:p>
          <a:p>
            <a:r>
              <a:rPr lang="en-IN" dirty="0"/>
              <a:t>The dataset contains data of 400 patients with 24 features</a:t>
            </a:r>
          </a:p>
          <a:p>
            <a:r>
              <a:rPr lang="en-IN" dirty="0"/>
              <a:t>We find the correlation of the given features and </a:t>
            </a:r>
            <a:r>
              <a:rPr lang="en-IN" dirty="0" smtClean="0"/>
              <a:t>plot the heat map using the correlation values.</a:t>
            </a:r>
          </a:p>
          <a:p>
            <a:r>
              <a:rPr lang="en-IN" dirty="0" smtClean="0"/>
              <a:t> The features with high correlation are chosen and drop one among them since they are linearly dependent.</a:t>
            </a:r>
            <a:endParaRPr lang="en-IN" dirty="0"/>
          </a:p>
          <a:p>
            <a:r>
              <a:rPr lang="en-IN" dirty="0"/>
              <a:t>From the 24 features we select 12 important features that include age, blood pressure etc…</a:t>
            </a:r>
          </a:p>
          <a:p>
            <a:endParaRPr lang="en-IN" dirty="0"/>
          </a:p>
        </p:txBody>
      </p:sp>
    </p:spTree>
    <p:extLst>
      <p:ext uri="{BB962C8B-B14F-4D97-AF65-F5344CB8AC3E}">
        <p14:creationId xmlns="" xmlns:p14="http://schemas.microsoft.com/office/powerpoint/2010/main" val="2592733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 xmlns:a16="http://schemas.microsoft.com/office/drawing/2014/main" id="{3B54EE56-CEC8-4067-8435-4D5937939AF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8" name="Group 17">
            <a:extLst>
              <a:ext uri="{FF2B5EF4-FFF2-40B4-BE49-F238E27FC236}">
                <a16:creationId xmlns="" xmlns:a16="http://schemas.microsoft.com/office/drawing/2014/main" id="{6793DC89-E9E3-46CC-9998-C0B67D0F47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9" name="Group 18">
              <a:extLst>
                <a:ext uri="{FF2B5EF4-FFF2-40B4-BE49-F238E27FC236}">
                  <a16:creationId xmlns="" xmlns:a16="http://schemas.microsoft.com/office/drawing/2014/main" id="{B7EEEF19-9CA8-486F-AE73-DE73BF45FF8B}"/>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4288" y="0"/>
              <a:ext cx="1220788" cy="6858001"/>
              <a:chOff x="-14288" y="0"/>
              <a:chExt cx="1220788" cy="6858001"/>
            </a:xfrm>
            <a:grpFill/>
          </p:grpSpPr>
          <p:sp>
            <p:nvSpPr>
              <p:cNvPr id="31" name="Rectangle 5">
                <a:extLst>
                  <a:ext uri="{FF2B5EF4-FFF2-40B4-BE49-F238E27FC236}">
                    <a16:creationId xmlns="" xmlns:a16="http://schemas.microsoft.com/office/drawing/2014/main" id="{DAEF5323-92EC-4427-9CD7-68F76A357E9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6">
                <a:extLst>
                  <a:ext uri="{FF2B5EF4-FFF2-40B4-BE49-F238E27FC236}">
                    <a16:creationId xmlns="" xmlns:a16="http://schemas.microsoft.com/office/drawing/2014/main" id="{60D0FC30-2D0E-4781-B6AF-7B6493919D4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7">
                <a:extLst>
                  <a:ext uri="{FF2B5EF4-FFF2-40B4-BE49-F238E27FC236}">
                    <a16:creationId xmlns="" xmlns:a16="http://schemas.microsoft.com/office/drawing/2014/main" id="{819512AF-8BEB-4542-9F17-B3BFB03B32A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8">
                <a:extLst>
                  <a:ext uri="{FF2B5EF4-FFF2-40B4-BE49-F238E27FC236}">
                    <a16:creationId xmlns="" xmlns:a16="http://schemas.microsoft.com/office/drawing/2014/main" id="{3BB84AA6-0A41-420E-821B-7728AE4922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9">
                <a:extLst>
                  <a:ext uri="{FF2B5EF4-FFF2-40B4-BE49-F238E27FC236}">
                    <a16:creationId xmlns="" xmlns:a16="http://schemas.microsoft.com/office/drawing/2014/main" id="{CB68734A-25BD-4982-A209-2E5D1875B2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0">
                <a:extLst>
                  <a:ext uri="{FF2B5EF4-FFF2-40B4-BE49-F238E27FC236}">
                    <a16:creationId xmlns="" xmlns:a16="http://schemas.microsoft.com/office/drawing/2014/main" id="{56AB0ACE-E089-4220-A807-85758EA9D5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1">
                <a:extLst>
                  <a:ext uri="{FF2B5EF4-FFF2-40B4-BE49-F238E27FC236}">
                    <a16:creationId xmlns="" xmlns:a16="http://schemas.microsoft.com/office/drawing/2014/main" id="{A76AA469-057E-4F79-BEB9-306CD41539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2">
                <a:extLst>
                  <a:ext uri="{FF2B5EF4-FFF2-40B4-BE49-F238E27FC236}">
                    <a16:creationId xmlns="" xmlns:a16="http://schemas.microsoft.com/office/drawing/2014/main" id="{50BC3E81-9927-4C57-BB00-4045CCD6999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3">
                <a:extLst>
                  <a:ext uri="{FF2B5EF4-FFF2-40B4-BE49-F238E27FC236}">
                    <a16:creationId xmlns="" xmlns:a16="http://schemas.microsoft.com/office/drawing/2014/main" id="{AD4B2FDF-540A-49A0-9DC9-D5054CD454B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4">
                <a:extLst>
                  <a:ext uri="{FF2B5EF4-FFF2-40B4-BE49-F238E27FC236}">
                    <a16:creationId xmlns="" xmlns:a16="http://schemas.microsoft.com/office/drawing/2014/main" id="{69BA5CB2-ADBA-4166-B45C-99ED85ACD80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5">
                <a:extLst>
                  <a:ext uri="{FF2B5EF4-FFF2-40B4-BE49-F238E27FC236}">
                    <a16:creationId xmlns="" xmlns:a16="http://schemas.microsoft.com/office/drawing/2014/main" id="{CBBB12A9-E7B8-423A-AC3D-584FF4745C8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Line 16">
                <a:extLst>
                  <a:ext uri="{FF2B5EF4-FFF2-40B4-BE49-F238E27FC236}">
                    <a16:creationId xmlns="" xmlns:a16="http://schemas.microsoft.com/office/drawing/2014/main" id="{B4FCF827-94F2-40EA-98F6-B0059042205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3" name="Freeform 17">
                <a:extLst>
                  <a:ext uri="{FF2B5EF4-FFF2-40B4-BE49-F238E27FC236}">
                    <a16:creationId xmlns="" xmlns:a16="http://schemas.microsoft.com/office/drawing/2014/main" id="{88F329AB-2148-45E1-A176-70C72553F0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8">
                <a:extLst>
                  <a:ext uri="{FF2B5EF4-FFF2-40B4-BE49-F238E27FC236}">
                    <a16:creationId xmlns="" xmlns:a16="http://schemas.microsoft.com/office/drawing/2014/main" id="{D6FB03B4-1125-4CF3-A32D-635D4ABBA6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9">
                <a:extLst>
                  <a:ext uri="{FF2B5EF4-FFF2-40B4-BE49-F238E27FC236}">
                    <a16:creationId xmlns="" xmlns:a16="http://schemas.microsoft.com/office/drawing/2014/main" id="{B75BE7AC-1221-4298-8EBB-F7C3BA020F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0">
                <a:extLst>
                  <a:ext uri="{FF2B5EF4-FFF2-40B4-BE49-F238E27FC236}">
                    <a16:creationId xmlns="" xmlns:a16="http://schemas.microsoft.com/office/drawing/2014/main" id="{41307B62-5EF1-4017-8EEA-2CB8365BB74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Rectangle 21">
                <a:extLst>
                  <a:ext uri="{FF2B5EF4-FFF2-40B4-BE49-F238E27FC236}">
                    <a16:creationId xmlns="" xmlns:a16="http://schemas.microsoft.com/office/drawing/2014/main" id="{1FA74FE2-D3E6-452D-BAF6-5D1ED1FE7F9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8" name="Freeform 22">
                <a:extLst>
                  <a:ext uri="{FF2B5EF4-FFF2-40B4-BE49-F238E27FC236}">
                    <a16:creationId xmlns="" xmlns:a16="http://schemas.microsoft.com/office/drawing/2014/main" id="{A5A78A95-E0DA-46E2-8D2C-1A2E95B7A7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3">
                <a:extLst>
                  <a:ext uri="{FF2B5EF4-FFF2-40B4-BE49-F238E27FC236}">
                    <a16:creationId xmlns="" xmlns:a16="http://schemas.microsoft.com/office/drawing/2014/main" id="{854BD4BF-5CE7-4F8D-953C-87592B9C28E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4">
                <a:extLst>
                  <a:ext uri="{FF2B5EF4-FFF2-40B4-BE49-F238E27FC236}">
                    <a16:creationId xmlns="" xmlns:a16="http://schemas.microsoft.com/office/drawing/2014/main" id="{7A02B715-3021-45C0-AABD-9A11DF9DA42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5">
                <a:extLst>
                  <a:ext uri="{FF2B5EF4-FFF2-40B4-BE49-F238E27FC236}">
                    <a16:creationId xmlns="" xmlns:a16="http://schemas.microsoft.com/office/drawing/2014/main" id="{610B7212-0152-4F0F-A1CF-03533C416A3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6">
                <a:extLst>
                  <a:ext uri="{FF2B5EF4-FFF2-40B4-BE49-F238E27FC236}">
                    <a16:creationId xmlns="" xmlns:a16="http://schemas.microsoft.com/office/drawing/2014/main" id="{D75B0380-7D83-4786-812B-8EA1D74B7EF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7">
                <a:extLst>
                  <a:ext uri="{FF2B5EF4-FFF2-40B4-BE49-F238E27FC236}">
                    <a16:creationId xmlns="" xmlns:a16="http://schemas.microsoft.com/office/drawing/2014/main" id="{454C2B9C-31DA-4FD1-9BB4-2BE02C01D7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8">
                <a:extLst>
                  <a:ext uri="{FF2B5EF4-FFF2-40B4-BE49-F238E27FC236}">
                    <a16:creationId xmlns="" xmlns:a16="http://schemas.microsoft.com/office/drawing/2014/main" id="{F4573E58-0FE0-48EC-9FC0-1971A1C41F9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29">
                <a:extLst>
                  <a:ext uri="{FF2B5EF4-FFF2-40B4-BE49-F238E27FC236}">
                    <a16:creationId xmlns="" xmlns:a16="http://schemas.microsoft.com/office/drawing/2014/main" id="{2366F124-B63E-4121-ABE8-CAE346F364B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0">
                <a:extLst>
                  <a:ext uri="{FF2B5EF4-FFF2-40B4-BE49-F238E27FC236}">
                    <a16:creationId xmlns="" xmlns:a16="http://schemas.microsoft.com/office/drawing/2014/main" id="{975D44DE-7502-4B0E-B519-46DBC65967C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1">
                <a:extLst>
                  <a:ext uri="{FF2B5EF4-FFF2-40B4-BE49-F238E27FC236}">
                    <a16:creationId xmlns="" xmlns:a16="http://schemas.microsoft.com/office/drawing/2014/main" id="{A3478D8C-EF93-40E8-86A6-7CFE4BB5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 name="Group 19">
              <a:extLst>
                <a:ext uri="{FF2B5EF4-FFF2-40B4-BE49-F238E27FC236}">
                  <a16:creationId xmlns="" xmlns:a16="http://schemas.microsoft.com/office/drawing/2014/main" id="{3B292D1F-7CF5-4D3D-95DB-77A00EF6873D}"/>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364912" y="0"/>
              <a:ext cx="674688" cy="6848476"/>
              <a:chOff x="11364912" y="0"/>
              <a:chExt cx="674688" cy="6848476"/>
            </a:xfrm>
            <a:grpFill/>
          </p:grpSpPr>
          <p:sp>
            <p:nvSpPr>
              <p:cNvPr id="21" name="Freeform 32">
                <a:extLst>
                  <a:ext uri="{FF2B5EF4-FFF2-40B4-BE49-F238E27FC236}">
                    <a16:creationId xmlns="" xmlns:a16="http://schemas.microsoft.com/office/drawing/2014/main" id="{9FB88120-F47F-4DA4-A647-655884EE478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3">
                <a:extLst>
                  <a:ext uri="{FF2B5EF4-FFF2-40B4-BE49-F238E27FC236}">
                    <a16:creationId xmlns="" xmlns:a16="http://schemas.microsoft.com/office/drawing/2014/main" id="{5972D677-EB37-43AB-8CCC-1076841BF8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4">
                <a:extLst>
                  <a:ext uri="{FF2B5EF4-FFF2-40B4-BE49-F238E27FC236}">
                    <a16:creationId xmlns="" xmlns:a16="http://schemas.microsoft.com/office/drawing/2014/main" id="{62A766E0-4869-4F29-98D4-BBC376C2D8E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5">
                <a:extLst>
                  <a:ext uri="{FF2B5EF4-FFF2-40B4-BE49-F238E27FC236}">
                    <a16:creationId xmlns="" xmlns:a16="http://schemas.microsoft.com/office/drawing/2014/main" id="{5EE20B16-4564-472A-B033-E30CDD1DD4D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6">
                <a:extLst>
                  <a:ext uri="{FF2B5EF4-FFF2-40B4-BE49-F238E27FC236}">
                    <a16:creationId xmlns="" xmlns:a16="http://schemas.microsoft.com/office/drawing/2014/main" id="{DABEBF89-0B7D-43FF-BF13-0973BCC3A86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7">
                <a:extLst>
                  <a:ext uri="{FF2B5EF4-FFF2-40B4-BE49-F238E27FC236}">
                    <a16:creationId xmlns="" xmlns:a16="http://schemas.microsoft.com/office/drawing/2014/main" id="{4A471600-8826-47EC-A5CD-CA01FD834B9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8">
                <a:extLst>
                  <a:ext uri="{FF2B5EF4-FFF2-40B4-BE49-F238E27FC236}">
                    <a16:creationId xmlns="" xmlns:a16="http://schemas.microsoft.com/office/drawing/2014/main" id="{6F9C0336-203B-46C7-99A4-3D0A57801A1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39">
                <a:extLst>
                  <a:ext uri="{FF2B5EF4-FFF2-40B4-BE49-F238E27FC236}">
                    <a16:creationId xmlns="" xmlns:a16="http://schemas.microsoft.com/office/drawing/2014/main" id="{19680C1C-4144-49AF-AFF1-94748CD3F3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40">
                <a:extLst>
                  <a:ext uri="{FF2B5EF4-FFF2-40B4-BE49-F238E27FC236}">
                    <a16:creationId xmlns="" xmlns:a16="http://schemas.microsoft.com/office/drawing/2014/main" id="{491F1B84-41DA-4997-83C1-6070F6C4C7E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41">
                <a:extLst>
                  <a:ext uri="{FF2B5EF4-FFF2-40B4-BE49-F238E27FC236}">
                    <a16:creationId xmlns="" xmlns:a16="http://schemas.microsoft.com/office/drawing/2014/main" id="{5E4BF4FD-49EC-43C4-8D16-80BE8FB80A5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 xmlns:a16="http://schemas.microsoft.com/office/drawing/2014/main" id="{A05B9AD4-0CD1-4155-A836-573B9C98CA63}"/>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dirty="0"/>
              <a:t>Data </a:t>
            </a:r>
            <a:r>
              <a:rPr lang="en-US" dirty="0" err="1"/>
              <a:t>visualisation</a:t>
            </a:r>
            <a:endParaRPr lang="en-US" dirty="0"/>
          </a:p>
        </p:txBody>
      </p:sp>
      <p:sp>
        <p:nvSpPr>
          <p:cNvPr id="59" name="Round Diagonal Corner Rectangle 9">
            <a:extLst>
              <a:ext uri="{FF2B5EF4-FFF2-40B4-BE49-F238E27FC236}">
                <a16:creationId xmlns="" xmlns:a16="http://schemas.microsoft.com/office/drawing/2014/main" id="{C16B00BF-AF6E-430A-80B1-9D3C7894168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5">
            <a:extLst>
              <a:ext uri="{FF2B5EF4-FFF2-40B4-BE49-F238E27FC236}">
                <a16:creationId xmlns="" xmlns:a16="http://schemas.microsoft.com/office/drawing/2014/main" id="{0A82687B-7D7C-4B18-9F61-26C13C7F35EF}"/>
              </a:ext>
            </a:extLst>
          </p:cNvPr>
          <p:cNvPicPr>
            <a:picLocks noChangeAspect="1"/>
          </p:cNvPicPr>
          <p:nvPr/>
        </p:nvPicPr>
        <p:blipFill>
          <a:blip r:embed="rId4"/>
          <a:stretch>
            <a:fillRect/>
          </a:stretch>
        </p:blipFill>
        <p:spPr>
          <a:xfrm>
            <a:off x="2055782" y="1147146"/>
            <a:ext cx="2761994" cy="2201590"/>
          </a:xfrm>
          <a:prstGeom prst="rect">
            <a:avLst/>
          </a:prstGeom>
        </p:spPr>
      </p:pic>
      <p:pic>
        <p:nvPicPr>
          <p:cNvPr id="8" name="Content Placeholder 7">
            <a:extLst>
              <a:ext uri="{FF2B5EF4-FFF2-40B4-BE49-F238E27FC236}">
                <a16:creationId xmlns="" xmlns:a16="http://schemas.microsoft.com/office/drawing/2014/main" id="{ABB798DA-C613-4B22-881D-111D417359F8}"/>
              </a:ext>
            </a:extLst>
          </p:cNvPr>
          <p:cNvPicPr>
            <a:picLocks noGrp="1" noChangeAspect="1"/>
          </p:cNvPicPr>
          <p:nvPr>
            <p:ph sz="half" idx="2"/>
          </p:nvPr>
        </p:nvPicPr>
        <p:blipFill>
          <a:blip r:embed="rId5"/>
          <a:stretch>
            <a:fillRect/>
          </a:stretch>
        </p:blipFill>
        <p:spPr>
          <a:xfrm>
            <a:off x="1736709" y="3513327"/>
            <a:ext cx="3400140" cy="2201591"/>
          </a:xfrm>
          <a:prstGeom prst="rect">
            <a:avLst/>
          </a:prstGeom>
        </p:spPr>
      </p:pic>
      <p:sp>
        <p:nvSpPr>
          <p:cNvPr id="13" name="Content Placeholder 12">
            <a:extLst>
              <a:ext uri="{FF2B5EF4-FFF2-40B4-BE49-F238E27FC236}">
                <a16:creationId xmlns="" xmlns:a16="http://schemas.microsoft.com/office/drawing/2014/main" id="{B1BDE353-DF94-46EA-BA32-4E707DE4420F}"/>
              </a:ext>
            </a:extLst>
          </p:cNvPr>
          <p:cNvSpPr>
            <a:spLocks noGrp="1"/>
          </p:cNvSpPr>
          <p:nvPr>
            <p:ph sz="half" idx="1"/>
          </p:nvPr>
        </p:nvSpPr>
        <p:spPr>
          <a:xfrm>
            <a:off x="6569957" y="2249487"/>
            <a:ext cx="4747087" cy="3541714"/>
          </a:xfrm>
        </p:spPr>
        <p:txBody>
          <a:bodyPr vert="horz" lIns="91440" tIns="45720" rIns="91440" bIns="45720" rtlCol="0">
            <a:normAutofit/>
          </a:bodyPr>
          <a:lstStyle/>
          <a:p>
            <a:r>
              <a:rPr lang="en-US" dirty="0"/>
              <a:t>The first image shows the correlation between the features </a:t>
            </a:r>
          </a:p>
          <a:p>
            <a:r>
              <a:rPr lang="en-US" dirty="0"/>
              <a:t>The second image shows the </a:t>
            </a:r>
            <a:r>
              <a:rPr lang="en-US" dirty="0" smtClean="0"/>
              <a:t>distribution plot </a:t>
            </a:r>
            <a:r>
              <a:rPr lang="en-US" dirty="0"/>
              <a:t>of the selected features with respect to classification</a:t>
            </a:r>
          </a:p>
        </p:txBody>
      </p:sp>
    </p:spTree>
    <p:extLst>
      <p:ext uri="{BB962C8B-B14F-4D97-AF65-F5344CB8AC3E}">
        <p14:creationId xmlns="" xmlns:p14="http://schemas.microsoft.com/office/powerpoint/2010/main" val="325226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021D8-5BDB-4133-A28D-F6BC82A3A899}"/>
              </a:ext>
            </a:extLst>
          </p:cNvPr>
          <p:cNvSpPr>
            <a:spLocks noGrp="1"/>
          </p:cNvSpPr>
          <p:nvPr>
            <p:ph type="title"/>
          </p:nvPr>
        </p:nvSpPr>
        <p:spPr>
          <a:xfrm flipV="1">
            <a:off x="1141413" y="572799"/>
            <a:ext cx="9526587" cy="45719"/>
          </a:xfrm>
        </p:spPr>
        <p:txBody>
          <a:bodyPr>
            <a:normAutofit fontScale="90000"/>
          </a:bodyPr>
          <a:lstStyle/>
          <a:p>
            <a:endParaRPr lang="en-IN" dirty="0"/>
          </a:p>
        </p:txBody>
      </p:sp>
      <p:sp>
        <p:nvSpPr>
          <p:cNvPr id="3" name="Content Placeholder 2">
            <a:extLst>
              <a:ext uri="{FF2B5EF4-FFF2-40B4-BE49-F238E27FC236}">
                <a16:creationId xmlns="" xmlns:a16="http://schemas.microsoft.com/office/drawing/2014/main" id="{F1CD8418-872C-4926-B419-EF9DEAA0475B}"/>
              </a:ext>
            </a:extLst>
          </p:cNvPr>
          <p:cNvSpPr>
            <a:spLocks noGrp="1"/>
          </p:cNvSpPr>
          <p:nvPr>
            <p:ph idx="1"/>
          </p:nvPr>
        </p:nvSpPr>
        <p:spPr>
          <a:xfrm>
            <a:off x="1315453" y="1342722"/>
            <a:ext cx="9731958" cy="4448479"/>
          </a:xfrm>
        </p:spPr>
        <p:txBody>
          <a:bodyPr>
            <a:normAutofit/>
          </a:bodyPr>
          <a:lstStyle/>
          <a:p>
            <a:r>
              <a:rPr lang="en-IN" dirty="0"/>
              <a:t>As we have already selected the features now we split the data for training and testing of the machine learning model</a:t>
            </a:r>
          </a:p>
          <a:p>
            <a:r>
              <a:rPr lang="en-IN" dirty="0"/>
              <a:t>After training the model we used different ML algorithms to find the best model to predict the out come </a:t>
            </a:r>
          </a:p>
          <a:p>
            <a:r>
              <a:rPr lang="en-IN" dirty="0"/>
              <a:t>So we plotted the ROC-AUC graph for different ML algorithms and found the </a:t>
            </a:r>
            <a:r>
              <a:rPr lang="en-IN" dirty="0" smtClean="0"/>
              <a:t>area under the curve </a:t>
            </a:r>
            <a:r>
              <a:rPr lang="en-IN" dirty="0"/>
              <a:t>of the </a:t>
            </a:r>
            <a:r>
              <a:rPr lang="en-IN" dirty="0" smtClean="0"/>
              <a:t>each graph. </a:t>
            </a:r>
            <a:endParaRPr lang="en-IN" dirty="0"/>
          </a:p>
          <a:p>
            <a:r>
              <a:rPr lang="en-IN" dirty="0"/>
              <a:t>We compared </a:t>
            </a:r>
            <a:r>
              <a:rPr lang="en-IN" dirty="0" smtClean="0"/>
              <a:t>areas of different algorithms using </a:t>
            </a:r>
            <a:r>
              <a:rPr lang="en-IN" dirty="0"/>
              <a:t>bar </a:t>
            </a:r>
            <a:r>
              <a:rPr lang="en-IN" dirty="0" smtClean="0"/>
              <a:t>graph, from </a:t>
            </a:r>
            <a:r>
              <a:rPr lang="en-IN" dirty="0"/>
              <a:t>that we </a:t>
            </a:r>
            <a:r>
              <a:rPr lang="en-IN" dirty="0" smtClean="0"/>
              <a:t>selected algorithm with maximum area under the curve which is Naive </a:t>
            </a:r>
            <a:r>
              <a:rPr lang="en-IN" dirty="0" err="1" smtClean="0"/>
              <a:t>Baye’s</a:t>
            </a:r>
            <a:r>
              <a:rPr lang="en-IN" dirty="0" smtClean="0"/>
              <a:t> classifier algorithm.</a:t>
            </a:r>
            <a:endParaRPr lang="en-IN" dirty="0"/>
          </a:p>
          <a:p>
            <a:pPr marL="0" indent="0">
              <a:buNone/>
            </a:pPr>
            <a:endParaRPr lang="en-IN" dirty="0"/>
          </a:p>
        </p:txBody>
      </p:sp>
    </p:spTree>
    <p:extLst>
      <p:ext uri="{BB962C8B-B14F-4D97-AF65-F5344CB8AC3E}">
        <p14:creationId xmlns="" xmlns:p14="http://schemas.microsoft.com/office/powerpoint/2010/main" val="3377967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966BA5-4118-45F7-8040-B5CADE5A68F1}"/>
              </a:ext>
            </a:extLst>
          </p:cNvPr>
          <p:cNvSpPr>
            <a:spLocks noGrp="1"/>
          </p:cNvSpPr>
          <p:nvPr>
            <p:ph type="title"/>
          </p:nvPr>
        </p:nvSpPr>
        <p:spPr>
          <a:xfrm>
            <a:off x="6569957" y="618518"/>
            <a:ext cx="4747088" cy="1478570"/>
          </a:xfrm>
        </p:spPr>
        <p:txBody>
          <a:bodyPr>
            <a:normAutofit/>
          </a:bodyPr>
          <a:lstStyle/>
          <a:p>
            <a:r>
              <a:rPr lang="en-IN" dirty="0"/>
              <a:t>BAR Graph of areas </a:t>
            </a:r>
          </a:p>
        </p:txBody>
      </p:sp>
      <p:sp>
        <p:nvSpPr>
          <p:cNvPr id="73" name="Round Diagonal Corner Rectangle 9">
            <a:extLst>
              <a:ext uri="{FF2B5EF4-FFF2-40B4-BE49-F238E27FC236}">
                <a16:creationId xmlns="" xmlns:a16="http://schemas.microsoft.com/office/drawing/2014/main" id="{14436AD2-BD0F-4545-B2E9-06007B35B8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Content Placeholder 4">
            <a:extLst>
              <a:ext uri="{FF2B5EF4-FFF2-40B4-BE49-F238E27FC236}">
                <a16:creationId xmlns="" xmlns:a16="http://schemas.microsoft.com/office/drawing/2014/main" id="{6BA51277-0C53-4B85-84E0-E7C911376D4F}"/>
              </a:ext>
            </a:extLst>
          </p:cNvPr>
          <p:cNvPicPr>
            <a:picLocks noChangeAspect="1"/>
          </p:cNvPicPr>
          <p:nvPr/>
        </p:nvPicPr>
        <p:blipFill>
          <a:blip r:embed="rId3"/>
          <a:stretch>
            <a:fillRect/>
          </a:stretch>
        </p:blipFill>
        <p:spPr>
          <a:xfrm>
            <a:off x="1118988" y="2150147"/>
            <a:ext cx="4635583" cy="2561769"/>
          </a:xfrm>
          <a:prstGeom prst="rect">
            <a:avLst/>
          </a:prstGeom>
        </p:spPr>
      </p:pic>
      <p:sp>
        <p:nvSpPr>
          <p:cNvPr id="75" name="Content Placeholder 9">
            <a:extLst>
              <a:ext uri="{FF2B5EF4-FFF2-40B4-BE49-F238E27FC236}">
                <a16:creationId xmlns="" xmlns:a16="http://schemas.microsoft.com/office/drawing/2014/main" id="{EA5D4DA2-E564-4C24-889A-E9F7EDAC56D2}"/>
              </a:ext>
            </a:extLst>
          </p:cNvPr>
          <p:cNvSpPr>
            <a:spLocks noGrp="1"/>
          </p:cNvSpPr>
          <p:nvPr>
            <p:ph idx="1"/>
          </p:nvPr>
        </p:nvSpPr>
        <p:spPr>
          <a:xfrm>
            <a:off x="6569957" y="2249487"/>
            <a:ext cx="4747087" cy="3541714"/>
          </a:xfrm>
        </p:spPr>
        <p:txBody>
          <a:bodyPr>
            <a:normAutofit/>
          </a:bodyPr>
          <a:lstStyle/>
          <a:p>
            <a:r>
              <a:rPr lang="en-US" dirty="0"/>
              <a:t>From this graph we can see that Naïve Bayes has more area under the curve.</a:t>
            </a:r>
          </a:p>
          <a:p>
            <a:r>
              <a:rPr lang="en-US" dirty="0"/>
              <a:t>And we can also consider </a:t>
            </a:r>
            <a:r>
              <a:rPr lang="en-US" dirty="0" smtClean="0"/>
              <a:t>it because </a:t>
            </a:r>
            <a:r>
              <a:rPr lang="en-US" dirty="0"/>
              <a:t>of its efficiency to </a:t>
            </a:r>
            <a:r>
              <a:rPr lang="en-US" dirty="0" smtClean="0"/>
              <a:t>perform well in </a:t>
            </a:r>
            <a:r>
              <a:rPr lang="en-US" dirty="0"/>
              <a:t>small amount of </a:t>
            </a:r>
            <a:r>
              <a:rPr lang="en-US" dirty="0" smtClean="0"/>
              <a:t>time with high accuracy score.</a:t>
            </a:r>
            <a:endParaRPr lang="en-US" dirty="0"/>
          </a:p>
        </p:txBody>
      </p:sp>
    </p:spTree>
    <p:extLst>
      <p:ext uri="{BB962C8B-B14F-4D97-AF65-F5344CB8AC3E}">
        <p14:creationId xmlns="" xmlns:p14="http://schemas.microsoft.com/office/powerpoint/2010/main" val="1601698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60" name="Picture 2">
            <a:extLst>
              <a:ext uri="{FF2B5EF4-FFF2-40B4-BE49-F238E27FC236}">
                <a16:creationId xmlns="" xmlns:a16="http://schemas.microsoft.com/office/drawing/2014/main" id="{EDA90D89-770A-4C09-978C-9E38FE15649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2" name="Group 61">
            <a:extLst>
              <a:ext uri="{FF2B5EF4-FFF2-40B4-BE49-F238E27FC236}">
                <a16:creationId xmlns="" xmlns:a16="http://schemas.microsoft.com/office/drawing/2014/main" id="{A3B344D7-1AE2-4947-876E-2A52674500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3" name="Rectangle 5">
              <a:extLst>
                <a:ext uri="{FF2B5EF4-FFF2-40B4-BE49-F238E27FC236}">
                  <a16:creationId xmlns="" xmlns:a16="http://schemas.microsoft.com/office/drawing/2014/main" id="{D6633E5C-867B-4E17-9151-FF0FDB122BC6}"/>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 xmlns:a16="http://schemas.microsoft.com/office/drawing/2014/main" id="{2D5EDC2E-587B-4E85-8185-D99B438AB5F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 xmlns:a16="http://schemas.microsoft.com/office/drawing/2014/main" id="{996B1479-D8B0-4D98-B382-877F9A3AE6B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Rectangle 8">
              <a:extLst>
                <a:ext uri="{FF2B5EF4-FFF2-40B4-BE49-F238E27FC236}">
                  <a16:creationId xmlns="" xmlns:a16="http://schemas.microsoft.com/office/drawing/2014/main" id="{3B7BA112-C364-4D4C-97F9-A1DC76F1E51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7" name="Freeform 9">
              <a:extLst>
                <a:ext uri="{FF2B5EF4-FFF2-40B4-BE49-F238E27FC236}">
                  <a16:creationId xmlns="" xmlns:a16="http://schemas.microsoft.com/office/drawing/2014/main" id="{8B9D9B13-8F5D-41E6-93D6-CDFEB34AB2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 xmlns:a16="http://schemas.microsoft.com/office/drawing/2014/main" id="{B5720BDB-EA73-4DE9-8A10-11DA3A1AC19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 xmlns:a16="http://schemas.microsoft.com/office/drawing/2014/main" id="{F1D2313E-4168-41D0-A5B5-2187D1B333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 xmlns:a16="http://schemas.microsoft.com/office/drawing/2014/main" id="{0F1B19F3-A09E-4891-8916-D5F8B0B2A17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 xmlns:a16="http://schemas.microsoft.com/office/drawing/2014/main" id="{4D61F564-BB90-4A5C-829A-4F984FD6CD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 xmlns:a16="http://schemas.microsoft.com/office/drawing/2014/main" id="{3803B77E-8C29-4857-B5C1-B89B01F46E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 xmlns:a16="http://schemas.microsoft.com/office/drawing/2014/main" id="{B96F39B0-FB50-4957-8F85-2E2CCF6D7E8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6">
              <a:extLst>
                <a:ext uri="{FF2B5EF4-FFF2-40B4-BE49-F238E27FC236}">
                  <a16:creationId xmlns="" xmlns:a16="http://schemas.microsoft.com/office/drawing/2014/main" id="{A54B5837-452A-4FC3-A8C8-E275AA9292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7">
              <a:extLst>
                <a:ext uri="{FF2B5EF4-FFF2-40B4-BE49-F238E27FC236}">
                  <a16:creationId xmlns="" xmlns:a16="http://schemas.microsoft.com/office/drawing/2014/main" id="{FDE2A683-C13C-4A7F-935C-4C5279BF5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 xmlns:a16="http://schemas.microsoft.com/office/drawing/2014/main" id="{30C5773F-6573-4E1F-B3DC-BB2B01D88D6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 xmlns:a16="http://schemas.microsoft.com/office/drawing/2014/main" id="{E280F9F5-EF46-41DF-B672-013B025B96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 xmlns:a16="http://schemas.microsoft.com/office/drawing/2014/main" id="{5876ADD8-345E-4A8D-81CB-0D5C3F76F8B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1">
              <a:extLst>
                <a:ext uri="{FF2B5EF4-FFF2-40B4-BE49-F238E27FC236}">
                  <a16:creationId xmlns="" xmlns:a16="http://schemas.microsoft.com/office/drawing/2014/main" id="{8D2F7216-B310-4AB4-9948-2CF747F77F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2">
              <a:extLst>
                <a:ext uri="{FF2B5EF4-FFF2-40B4-BE49-F238E27FC236}">
                  <a16:creationId xmlns="" xmlns:a16="http://schemas.microsoft.com/office/drawing/2014/main" id="{D113E940-FD31-4B25-B33F-5B213CC758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 xmlns:a16="http://schemas.microsoft.com/office/drawing/2014/main" id="{D6211283-9342-40E7-88F7-14A9028450A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 xmlns:a16="http://schemas.microsoft.com/office/drawing/2014/main" id="{B0118661-823B-4754-B0E3-52ACCB8DF84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 xmlns:a16="http://schemas.microsoft.com/office/drawing/2014/main" id="{263B289D-A43D-47C8-AA8E-40C86C6084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 xmlns:a16="http://schemas.microsoft.com/office/drawing/2014/main" id="{D5A2D8F7-A5A4-4B2E-89AE-F99CC5B057A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 xmlns:a16="http://schemas.microsoft.com/office/drawing/2014/main" id="{6847785C-2F02-4845-9257-9DE5E6EDA0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 xmlns:a16="http://schemas.microsoft.com/office/drawing/2014/main" id="{4B83A129-3D7E-44D8-8C6C-9DE73E12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 xmlns:a16="http://schemas.microsoft.com/office/drawing/2014/main" id="{7E1A9847-AC3D-4B5D-A29A-A93B0C6ABA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 xmlns:a16="http://schemas.microsoft.com/office/drawing/2014/main" id="{2450F521-5F68-4148-9905-6232B08F89B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 xmlns:a16="http://schemas.microsoft.com/office/drawing/2014/main" id="{8C6F916A-08CA-4F4C-BDBA-0F63A621FE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2">
              <a:extLst>
                <a:ext uri="{FF2B5EF4-FFF2-40B4-BE49-F238E27FC236}">
                  <a16:creationId xmlns="" xmlns:a16="http://schemas.microsoft.com/office/drawing/2014/main" id="{D68FB199-D330-4EF4-94F5-1C07371E874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Rectangle 33">
              <a:extLst>
                <a:ext uri="{FF2B5EF4-FFF2-40B4-BE49-F238E27FC236}">
                  <a16:creationId xmlns="" xmlns:a16="http://schemas.microsoft.com/office/drawing/2014/main" id="{3B67568D-CC47-4BBA-A084-154AEAA8256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2" name="Freeform 34">
              <a:extLst>
                <a:ext uri="{FF2B5EF4-FFF2-40B4-BE49-F238E27FC236}">
                  <a16:creationId xmlns="" xmlns:a16="http://schemas.microsoft.com/office/drawing/2014/main" id="{C9C25D1A-5E1E-4B22-B8D3-B0F5263921F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 xmlns:a16="http://schemas.microsoft.com/office/drawing/2014/main" id="{4D8DB054-D1D3-4C30-B62E-7F2C6A8125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 xmlns:a16="http://schemas.microsoft.com/office/drawing/2014/main" id="{9EB76371-2F16-4BA0-994C-2575FD9336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 xmlns:a16="http://schemas.microsoft.com/office/drawing/2014/main" id="{2B61AF6D-2A6D-4C90-BCCA-CD97F7246F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 xmlns:a16="http://schemas.microsoft.com/office/drawing/2014/main" id="{B35F6DFD-5D34-4BE6-8B2A-0D6CDCE28B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 xmlns:a16="http://schemas.microsoft.com/office/drawing/2014/main" id="{BCB0EEDB-7826-499E-BB87-6D0DD545F0D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 xmlns:a16="http://schemas.microsoft.com/office/drawing/2014/main" id="{F16B5CE0-3198-436D-888B-A01A9838445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41">
              <a:extLst>
                <a:ext uri="{FF2B5EF4-FFF2-40B4-BE49-F238E27FC236}">
                  <a16:creationId xmlns="" xmlns:a16="http://schemas.microsoft.com/office/drawing/2014/main" id="{B550414A-8DF0-4572-A382-B88DBE0B45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42">
              <a:extLst>
                <a:ext uri="{FF2B5EF4-FFF2-40B4-BE49-F238E27FC236}">
                  <a16:creationId xmlns="" xmlns:a16="http://schemas.microsoft.com/office/drawing/2014/main" id="{AFB98517-BD8F-45DD-A2BA-52FD61A48A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43">
              <a:extLst>
                <a:ext uri="{FF2B5EF4-FFF2-40B4-BE49-F238E27FC236}">
                  <a16:creationId xmlns="" xmlns:a16="http://schemas.microsoft.com/office/drawing/2014/main" id="{78C67202-AF18-4690-8000-4C12C4042C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44">
              <a:extLst>
                <a:ext uri="{FF2B5EF4-FFF2-40B4-BE49-F238E27FC236}">
                  <a16:creationId xmlns="" xmlns:a16="http://schemas.microsoft.com/office/drawing/2014/main" id="{AD51A156-6972-43DA-BF32-CA187641B3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Rectangle 45">
              <a:extLst>
                <a:ext uri="{FF2B5EF4-FFF2-40B4-BE49-F238E27FC236}">
                  <a16:creationId xmlns="" xmlns:a16="http://schemas.microsoft.com/office/drawing/2014/main" id="{B5CE61CC-EBDF-4355-A6C3-D44E62D7849F}"/>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4" name="Freeform 46">
              <a:extLst>
                <a:ext uri="{FF2B5EF4-FFF2-40B4-BE49-F238E27FC236}">
                  <a16:creationId xmlns="" xmlns:a16="http://schemas.microsoft.com/office/drawing/2014/main" id="{ACB1B7F1-FBEF-48FA-97A7-9FAE7708E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7">
              <a:extLst>
                <a:ext uri="{FF2B5EF4-FFF2-40B4-BE49-F238E27FC236}">
                  <a16:creationId xmlns="" xmlns:a16="http://schemas.microsoft.com/office/drawing/2014/main" id="{4851370A-7D0E-4B9F-BA8B-B1966748FBB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8">
              <a:extLst>
                <a:ext uri="{FF2B5EF4-FFF2-40B4-BE49-F238E27FC236}">
                  <a16:creationId xmlns="" xmlns:a16="http://schemas.microsoft.com/office/drawing/2014/main" id="{B882F537-DDEB-49AE-BF36-6380A45F03E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9">
              <a:extLst>
                <a:ext uri="{FF2B5EF4-FFF2-40B4-BE49-F238E27FC236}">
                  <a16:creationId xmlns="" xmlns:a16="http://schemas.microsoft.com/office/drawing/2014/main" id="{A53D3CF4-BFB0-4D0B-8471-26ACAFE0A5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50">
              <a:extLst>
                <a:ext uri="{FF2B5EF4-FFF2-40B4-BE49-F238E27FC236}">
                  <a16:creationId xmlns="" xmlns:a16="http://schemas.microsoft.com/office/drawing/2014/main" id="{13BC2FA8-8256-44BD-9A62-0EE83D6476C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51">
              <a:extLst>
                <a:ext uri="{FF2B5EF4-FFF2-40B4-BE49-F238E27FC236}">
                  <a16:creationId xmlns="" xmlns:a16="http://schemas.microsoft.com/office/drawing/2014/main" id="{90A9C5D2-72E3-4B31-A271-57A883ADC4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52">
              <a:extLst>
                <a:ext uri="{FF2B5EF4-FFF2-40B4-BE49-F238E27FC236}">
                  <a16:creationId xmlns="" xmlns:a16="http://schemas.microsoft.com/office/drawing/2014/main" id="{2A5948D4-F239-4BEA-8E38-76F358E3EE7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53">
              <a:extLst>
                <a:ext uri="{FF2B5EF4-FFF2-40B4-BE49-F238E27FC236}">
                  <a16:creationId xmlns="" xmlns:a16="http://schemas.microsoft.com/office/drawing/2014/main" id="{7384B304-194D-400B-B568-5E6DEA885A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54">
              <a:extLst>
                <a:ext uri="{FF2B5EF4-FFF2-40B4-BE49-F238E27FC236}">
                  <a16:creationId xmlns="" xmlns:a16="http://schemas.microsoft.com/office/drawing/2014/main" id="{B680594F-341A-4C19-BF7F-F6D76386A8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5">
              <a:extLst>
                <a:ext uri="{FF2B5EF4-FFF2-40B4-BE49-F238E27FC236}">
                  <a16:creationId xmlns="" xmlns:a16="http://schemas.microsoft.com/office/drawing/2014/main" id="{4EA6807C-3B8A-43FE-BA1B-8D6D3851FF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6">
              <a:extLst>
                <a:ext uri="{FF2B5EF4-FFF2-40B4-BE49-F238E27FC236}">
                  <a16:creationId xmlns="" xmlns:a16="http://schemas.microsoft.com/office/drawing/2014/main" id="{BA316439-CB72-49C9-BE80-934799D8389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7">
              <a:extLst>
                <a:ext uri="{FF2B5EF4-FFF2-40B4-BE49-F238E27FC236}">
                  <a16:creationId xmlns="" xmlns:a16="http://schemas.microsoft.com/office/drawing/2014/main" id="{6BC7FE05-950C-4A73-B6A9-282B142C7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8">
              <a:extLst>
                <a:ext uri="{FF2B5EF4-FFF2-40B4-BE49-F238E27FC236}">
                  <a16:creationId xmlns="" xmlns:a16="http://schemas.microsoft.com/office/drawing/2014/main" id="{81C014C7-E085-4923-B533-732801FC24A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42534A9E-5ABA-4162-8CA4-F2BEDB6C25BA}"/>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400" dirty="0"/>
              <a:t>Data modelling using supervised ml techniques </a:t>
            </a:r>
          </a:p>
        </p:txBody>
      </p:sp>
      <p:sp>
        <p:nvSpPr>
          <p:cNvPr id="4" name="Content Placeholder 3">
            <a:extLst>
              <a:ext uri="{FF2B5EF4-FFF2-40B4-BE49-F238E27FC236}">
                <a16:creationId xmlns="" xmlns:a16="http://schemas.microsoft.com/office/drawing/2014/main" id="{AB437EC3-DBFE-4804-9931-53C0BFD79D63}"/>
              </a:ext>
            </a:extLst>
          </p:cNvPr>
          <p:cNvSpPr>
            <a:spLocks noGrp="1"/>
          </p:cNvSpPr>
          <p:nvPr>
            <p:ph sz="half" idx="2"/>
          </p:nvPr>
        </p:nvSpPr>
        <p:spPr>
          <a:xfrm>
            <a:off x="6580634" y="3602038"/>
            <a:ext cx="4966333" cy="2052720"/>
          </a:xfrm>
        </p:spPr>
        <p:txBody>
          <a:bodyPr vert="horz" lIns="91440" tIns="45720" rIns="91440" bIns="45720" rtlCol="0">
            <a:normAutofit fontScale="92500"/>
          </a:bodyPr>
          <a:lstStyle/>
          <a:p>
            <a:pPr marL="0" indent="0">
              <a:buNone/>
            </a:pPr>
            <a:r>
              <a:rPr lang="en-US" sz="2000" cap="all" dirty="0"/>
              <a:t>As we have split the data and have trained </a:t>
            </a:r>
            <a:r>
              <a:rPr lang="en-US" sz="2000" cap="all" dirty="0" smtClean="0"/>
              <a:t>it </a:t>
            </a:r>
            <a:r>
              <a:rPr lang="en-US" sz="2000" cap="all" dirty="0"/>
              <a:t>we use naïve </a:t>
            </a:r>
            <a:r>
              <a:rPr lang="en-US" sz="2000" cap="all" dirty="0" err="1" smtClean="0"/>
              <a:t>baye’s</a:t>
            </a:r>
            <a:r>
              <a:rPr lang="en-US" sz="2000" cap="all" dirty="0" smtClean="0"/>
              <a:t> </a:t>
            </a:r>
            <a:r>
              <a:rPr lang="en-US" sz="2000" cap="all" dirty="0"/>
              <a:t>algorithm </a:t>
            </a:r>
            <a:r>
              <a:rPr lang="en-US" sz="2000" cap="all" dirty="0" smtClean="0"/>
              <a:t>to predict the output (Classification).</a:t>
            </a:r>
            <a:endParaRPr lang="en-US" sz="2000" cap="all" dirty="0"/>
          </a:p>
          <a:p>
            <a:pPr marL="0" indent="0">
              <a:buNone/>
            </a:pPr>
            <a:r>
              <a:rPr lang="en-US" sz="2000" cap="all" dirty="0"/>
              <a:t>The graph shows the ROC-AUC Graph of naïve </a:t>
            </a:r>
            <a:r>
              <a:rPr lang="en-US" sz="2000" cap="all" dirty="0" err="1" smtClean="0"/>
              <a:t>baye’s</a:t>
            </a:r>
            <a:r>
              <a:rPr lang="en-US" sz="2000" cap="all" dirty="0" smtClean="0"/>
              <a:t> </a:t>
            </a:r>
            <a:endParaRPr lang="en-US" sz="2000" cap="all" dirty="0"/>
          </a:p>
        </p:txBody>
      </p:sp>
      <p:sp>
        <p:nvSpPr>
          <p:cNvPr id="118" name="Round Diagonal Corner Rectangle 6">
            <a:extLst>
              <a:ext uri="{FF2B5EF4-FFF2-40B4-BE49-F238E27FC236}">
                <a16:creationId xmlns="" xmlns:a16="http://schemas.microsoft.com/office/drawing/2014/main" id="{E09A2029-AF5D-4464-9B5F-01E54A01B0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 xmlns:a16="http://schemas.microsoft.com/office/drawing/2014/main" id="{39828E89-9652-4F3B-911D-4F5E943E03A7}"/>
              </a:ext>
            </a:extLst>
          </p:cNvPr>
          <p:cNvPicPr>
            <a:picLocks noGrp="1" noChangeAspect="1"/>
          </p:cNvPicPr>
          <p:nvPr>
            <p:ph sz="half" idx="1"/>
          </p:nvPr>
        </p:nvPicPr>
        <p:blipFill>
          <a:blip r:embed="rId4"/>
          <a:stretch>
            <a:fillRect/>
          </a:stretch>
        </p:blipFill>
        <p:spPr>
          <a:xfrm>
            <a:off x="1124347" y="1789858"/>
            <a:ext cx="4635583" cy="3270792"/>
          </a:xfrm>
          <a:prstGeom prst="rect">
            <a:avLst/>
          </a:prstGeom>
        </p:spPr>
      </p:pic>
    </p:spTree>
    <p:extLst>
      <p:ext uri="{BB962C8B-B14F-4D97-AF65-F5344CB8AC3E}">
        <p14:creationId xmlns="" xmlns:p14="http://schemas.microsoft.com/office/powerpoint/2010/main" val="1889976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699E6-BE1D-4D65-8B24-8CC97D78E1DB}"/>
              </a:ext>
            </a:extLst>
          </p:cNvPr>
          <p:cNvSpPr>
            <a:spLocks noGrp="1"/>
          </p:cNvSpPr>
          <p:nvPr>
            <p:ph type="title"/>
          </p:nvPr>
        </p:nvSpPr>
        <p:spPr/>
        <p:txBody>
          <a:bodyPr/>
          <a:lstStyle/>
          <a:p>
            <a:r>
              <a:rPr lang="en-IN" dirty="0"/>
              <a:t>Findings and suggestion </a:t>
            </a:r>
          </a:p>
        </p:txBody>
      </p:sp>
      <p:sp>
        <p:nvSpPr>
          <p:cNvPr id="3" name="Content Placeholder 2">
            <a:extLst>
              <a:ext uri="{FF2B5EF4-FFF2-40B4-BE49-F238E27FC236}">
                <a16:creationId xmlns="" xmlns:a16="http://schemas.microsoft.com/office/drawing/2014/main" id="{C95A6B3A-2FD1-49ED-A5F1-6858DC07FDE8}"/>
              </a:ext>
            </a:extLst>
          </p:cNvPr>
          <p:cNvSpPr>
            <a:spLocks noGrp="1"/>
          </p:cNvSpPr>
          <p:nvPr>
            <p:ph sz="half" idx="1"/>
          </p:nvPr>
        </p:nvSpPr>
        <p:spPr>
          <a:xfrm>
            <a:off x="1141410" y="2249486"/>
            <a:ext cx="4954590" cy="3541714"/>
          </a:xfrm>
        </p:spPr>
        <p:txBody>
          <a:bodyPr>
            <a:normAutofit fontScale="77500" lnSpcReduction="20000"/>
          </a:bodyPr>
          <a:lstStyle/>
          <a:p>
            <a:r>
              <a:rPr lang="en-IN" dirty="0"/>
              <a:t>The CONFUSION MATRIX was found to </a:t>
            </a:r>
            <a:r>
              <a:rPr lang="en-IN" dirty="0" smtClean="0"/>
              <a:t>be</a:t>
            </a:r>
          </a:p>
          <a:p>
            <a:pPr>
              <a:buNone/>
            </a:pPr>
            <a:endParaRPr lang="en-IN" dirty="0"/>
          </a:p>
          <a:p>
            <a:r>
              <a:rPr lang="en-IN" dirty="0"/>
              <a:t>The PRECISION was found to be [1.0,0.987</a:t>
            </a:r>
            <a:r>
              <a:rPr lang="en-IN" dirty="0" smtClean="0"/>
              <a:t>].</a:t>
            </a:r>
            <a:endParaRPr lang="en-IN" dirty="0"/>
          </a:p>
          <a:p>
            <a:r>
              <a:rPr lang="en-IN" dirty="0"/>
              <a:t>The RECALL was found to be   [0.97363   1.0] </a:t>
            </a:r>
            <a:r>
              <a:rPr lang="en-IN" dirty="0" smtClean="0"/>
              <a:t>.</a:t>
            </a:r>
            <a:endParaRPr lang="en-IN" dirty="0"/>
          </a:p>
          <a:p>
            <a:r>
              <a:rPr lang="en-IN"/>
              <a:t>The </a:t>
            </a:r>
            <a:r>
              <a:rPr lang="en-IN" smtClean="0"/>
              <a:t>F-SCORE </a:t>
            </a:r>
            <a:r>
              <a:rPr lang="en-IN" dirty="0"/>
              <a:t>[0.9866   0.99009</a:t>
            </a:r>
            <a:r>
              <a:rPr lang="en-IN" dirty="0" smtClean="0"/>
              <a:t>]. </a:t>
            </a:r>
            <a:endParaRPr lang="en-IN" dirty="0"/>
          </a:p>
          <a:p>
            <a:r>
              <a:rPr lang="en-IN" dirty="0"/>
              <a:t>The SUPPORT [38,50</a:t>
            </a:r>
            <a:r>
              <a:rPr lang="en-IN" dirty="0" smtClean="0"/>
              <a:t>].</a:t>
            </a:r>
            <a:endParaRPr lang="en-IN" dirty="0"/>
          </a:p>
          <a:p>
            <a:r>
              <a:rPr lang="en-IN" dirty="0"/>
              <a:t>We suggest to use SVM(linear) as a optional algorithm as a replacement of Naïve Bayes, since it has similar accuracy score.                   </a:t>
            </a:r>
          </a:p>
          <a:p>
            <a:endParaRPr lang="en-IN" dirty="0"/>
          </a:p>
          <a:p>
            <a:endParaRPr lang="en-IN" dirty="0"/>
          </a:p>
          <a:p>
            <a:endParaRPr lang="en-IN" dirty="0"/>
          </a:p>
        </p:txBody>
      </p:sp>
      <p:graphicFrame>
        <p:nvGraphicFramePr>
          <p:cNvPr id="6" name="Content Placeholder 5">
            <a:extLst>
              <a:ext uri="{FF2B5EF4-FFF2-40B4-BE49-F238E27FC236}">
                <a16:creationId xmlns="" xmlns:a16="http://schemas.microsoft.com/office/drawing/2014/main" id="{1C5AB093-B3F0-4DA8-BE15-EB408094835A}"/>
              </a:ext>
            </a:extLst>
          </p:cNvPr>
          <p:cNvGraphicFramePr>
            <a:graphicFrameLocks noGrp="1"/>
          </p:cNvGraphicFramePr>
          <p:nvPr>
            <p:ph sz="half" idx="2"/>
            <p:extLst>
              <p:ext uri="{D42A27DB-BD31-4B8C-83A1-F6EECF244321}">
                <p14:modId xmlns="" xmlns:p14="http://schemas.microsoft.com/office/powerpoint/2010/main" val="3906609099"/>
              </p:ext>
            </p:extLst>
          </p:nvPr>
        </p:nvGraphicFramePr>
        <p:xfrm>
          <a:off x="6172200" y="2264727"/>
          <a:ext cx="4875213" cy="1097280"/>
        </p:xfrm>
        <a:graphic>
          <a:graphicData uri="http://schemas.openxmlformats.org/drawingml/2006/table">
            <a:tbl>
              <a:tblPr firstRow="1" bandRow="1">
                <a:tableStyleId>{5C22544A-7EE6-4342-B048-85BDC9FD1C3A}</a:tableStyleId>
              </a:tblPr>
              <a:tblGrid>
                <a:gridCol w="1625071">
                  <a:extLst>
                    <a:ext uri="{9D8B030D-6E8A-4147-A177-3AD203B41FA5}">
                      <a16:colId xmlns="" xmlns:a16="http://schemas.microsoft.com/office/drawing/2014/main" val="2409238850"/>
                    </a:ext>
                  </a:extLst>
                </a:gridCol>
                <a:gridCol w="1625071">
                  <a:extLst>
                    <a:ext uri="{9D8B030D-6E8A-4147-A177-3AD203B41FA5}">
                      <a16:colId xmlns="" xmlns:a16="http://schemas.microsoft.com/office/drawing/2014/main" val="4012326308"/>
                    </a:ext>
                  </a:extLst>
                </a:gridCol>
                <a:gridCol w="1625071">
                  <a:extLst>
                    <a:ext uri="{9D8B030D-6E8A-4147-A177-3AD203B41FA5}">
                      <a16:colId xmlns="" xmlns:a16="http://schemas.microsoft.com/office/drawing/2014/main" val="2637250839"/>
                    </a:ext>
                  </a:extLst>
                </a:gridCol>
              </a:tblGrid>
              <a:tr h="339954">
                <a:tc>
                  <a:txBody>
                    <a:bodyPr/>
                    <a:lstStyle/>
                    <a:p>
                      <a:endParaRPr lang="en-IN" dirty="0"/>
                    </a:p>
                  </a:txBody>
                  <a:tcPr/>
                </a:tc>
                <a:tc>
                  <a:txBody>
                    <a:bodyPr/>
                    <a:lstStyle/>
                    <a:p>
                      <a:r>
                        <a:rPr lang="en-IN" dirty="0"/>
                        <a:t>Positive </a:t>
                      </a:r>
                    </a:p>
                  </a:txBody>
                  <a:tcPr/>
                </a:tc>
                <a:tc>
                  <a:txBody>
                    <a:bodyPr/>
                    <a:lstStyle/>
                    <a:p>
                      <a:r>
                        <a:rPr lang="en-IN" dirty="0"/>
                        <a:t>Negative </a:t>
                      </a:r>
                    </a:p>
                  </a:txBody>
                  <a:tcPr/>
                </a:tc>
                <a:extLst>
                  <a:ext uri="{0D108BD9-81ED-4DB2-BD59-A6C34878D82A}">
                    <a16:rowId xmlns="" xmlns:a16="http://schemas.microsoft.com/office/drawing/2014/main" val="2619728055"/>
                  </a:ext>
                </a:extLst>
              </a:tr>
              <a:tr h="339954">
                <a:tc>
                  <a:txBody>
                    <a:bodyPr/>
                    <a:lstStyle/>
                    <a:p>
                      <a:r>
                        <a:rPr lang="en-IN" dirty="0"/>
                        <a:t>Positive</a:t>
                      </a:r>
                    </a:p>
                  </a:txBody>
                  <a:tcPr/>
                </a:tc>
                <a:tc>
                  <a:txBody>
                    <a:bodyPr/>
                    <a:lstStyle/>
                    <a:p>
                      <a:r>
                        <a:rPr lang="en-IN" dirty="0"/>
                        <a:t>37</a:t>
                      </a:r>
                    </a:p>
                  </a:txBody>
                  <a:tcPr/>
                </a:tc>
                <a:tc>
                  <a:txBody>
                    <a:bodyPr/>
                    <a:lstStyle/>
                    <a:p>
                      <a:r>
                        <a:rPr lang="en-IN" dirty="0"/>
                        <a:t>1</a:t>
                      </a:r>
                    </a:p>
                  </a:txBody>
                  <a:tcPr/>
                </a:tc>
                <a:extLst>
                  <a:ext uri="{0D108BD9-81ED-4DB2-BD59-A6C34878D82A}">
                    <a16:rowId xmlns="" xmlns:a16="http://schemas.microsoft.com/office/drawing/2014/main" val="453740015"/>
                  </a:ext>
                </a:extLst>
              </a:tr>
              <a:tr h="339954">
                <a:tc>
                  <a:txBody>
                    <a:bodyPr/>
                    <a:lstStyle/>
                    <a:p>
                      <a:r>
                        <a:rPr lang="en-IN" dirty="0"/>
                        <a:t>Negative </a:t>
                      </a:r>
                    </a:p>
                  </a:txBody>
                  <a:tcPr/>
                </a:tc>
                <a:tc>
                  <a:txBody>
                    <a:bodyPr/>
                    <a:lstStyle/>
                    <a:p>
                      <a:r>
                        <a:rPr lang="en-IN" dirty="0"/>
                        <a:t>0</a:t>
                      </a:r>
                    </a:p>
                  </a:txBody>
                  <a:tcPr/>
                </a:tc>
                <a:tc>
                  <a:txBody>
                    <a:bodyPr/>
                    <a:lstStyle/>
                    <a:p>
                      <a:r>
                        <a:rPr lang="en-IN" dirty="0"/>
                        <a:t>50</a:t>
                      </a:r>
                    </a:p>
                  </a:txBody>
                  <a:tcPr/>
                </a:tc>
                <a:extLst>
                  <a:ext uri="{0D108BD9-81ED-4DB2-BD59-A6C34878D82A}">
                    <a16:rowId xmlns="" xmlns:a16="http://schemas.microsoft.com/office/drawing/2014/main" val="2697849177"/>
                  </a:ext>
                </a:extLst>
              </a:tr>
            </a:tbl>
          </a:graphicData>
        </a:graphic>
      </p:graphicFrame>
    </p:spTree>
    <p:extLst>
      <p:ext uri="{BB962C8B-B14F-4D97-AF65-F5344CB8AC3E}">
        <p14:creationId xmlns="" xmlns:p14="http://schemas.microsoft.com/office/powerpoint/2010/main" val="328024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D37A9-FAD1-471E-B3AA-B547E5B0FC3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1ED88000-DB03-43C8-B8AB-6F2B1CCCD80F}"/>
              </a:ext>
            </a:extLst>
          </p:cNvPr>
          <p:cNvSpPr>
            <a:spLocks noGrp="1"/>
          </p:cNvSpPr>
          <p:nvPr>
            <p:ph idx="1"/>
          </p:nvPr>
        </p:nvSpPr>
        <p:spPr/>
        <p:txBody>
          <a:bodyPr>
            <a:normAutofit fontScale="92500" lnSpcReduction="20000"/>
          </a:bodyPr>
          <a:lstStyle/>
          <a:p>
            <a:r>
              <a:rPr lang="en-IN" dirty="0"/>
              <a:t>We have analysed 12 different attributes related to CKD patients and predicted accuracy for different machine learning algorithms like Logistic Regression, Decision Tree ,Random Forest, k-Nearest Neighbour, Support Vector Machine, Naïve Bayes.</a:t>
            </a:r>
          </a:p>
          <a:p>
            <a:r>
              <a:rPr lang="en-IN" dirty="0"/>
              <a:t>From the results analysis, it is observed that the Naïve Byes algorithms gives the accuracy of </a:t>
            </a:r>
            <a:r>
              <a:rPr lang="en-IN" dirty="0" smtClean="0"/>
              <a:t>98.86% </a:t>
            </a:r>
            <a:r>
              <a:rPr lang="en-IN" dirty="0"/>
              <a:t>. </a:t>
            </a:r>
            <a:endParaRPr lang="en-IN" dirty="0" smtClean="0"/>
          </a:p>
          <a:p>
            <a:r>
              <a:rPr lang="en-US" dirty="0" smtClean="0"/>
              <a:t>From the results analysis, it is observed that the decision tree algorithms gives the accuracy of 98.8% and Logistic Regression gives accuracy of 96.59%.</a:t>
            </a:r>
            <a:endParaRPr lang="en-IN" dirty="0"/>
          </a:p>
          <a:p>
            <a:r>
              <a:rPr lang="en-IN" dirty="0"/>
              <a:t>To build a machine learning model targeting chronic kidney disease with overall accuracy of 99.99%, will need millions of records with zero missing values.</a:t>
            </a:r>
          </a:p>
        </p:txBody>
      </p:sp>
    </p:spTree>
    <p:extLst>
      <p:ext uri="{BB962C8B-B14F-4D97-AF65-F5344CB8AC3E}">
        <p14:creationId xmlns="" xmlns:p14="http://schemas.microsoft.com/office/powerpoint/2010/main" val="1192419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31</TotalTime>
  <Words>622</Words>
  <PresentationFormat>Custom</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Chronic kidney disease survey analysis </vt:lpstr>
      <vt:lpstr>                       Introduction </vt:lpstr>
      <vt:lpstr>Data collection and analysis </vt:lpstr>
      <vt:lpstr>Data visualisation</vt:lpstr>
      <vt:lpstr>Slide 5</vt:lpstr>
      <vt:lpstr>BAR Graph of areas </vt:lpstr>
      <vt:lpstr>Data modelling using supervised ml techniques </vt:lpstr>
      <vt:lpstr>Findings and suggestion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 survey analysis </dc:title>
  <cp:lastModifiedBy>Windows User</cp:lastModifiedBy>
  <cp:revision>6</cp:revision>
  <dcterms:modified xsi:type="dcterms:W3CDTF">2019-05-25T04:34:11Z</dcterms:modified>
</cp:coreProperties>
</file>