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63" r:id="rId3"/>
    <p:sldId id="257" r:id="rId4"/>
    <p:sldId id="258" r:id="rId5"/>
    <p:sldId id="265" r:id="rId6"/>
    <p:sldId id="259" r:id="rId7"/>
    <p:sldId id="264" r:id="rId8"/>
    <p:sldId id="266" r:id="rId9"/>
    <p:sldId id="267" r:id="rId10"/>
    <p:sldId id="260" r:id="rId11"/>
    <p:sldId id="268"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632" y="-2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EEFA762-88D1-4983-80AD-62B5D048894D}" type="datetimeFigureOut">
              <a:rPr lang="en-IN" smtClean="0"/>
              <a:t>24-05-2019</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0FFFB1A-8E37-44A7-ACE2-C64DDBC242F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EEFA762-88D1-4983-80AD-62B5D048894D}" type="datetimeFigureOut">
              <a:rPr lang="en-IN" smtClean="0"/>
              <a:t>24-05-2019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0FFFB1A-8E37-44A7-ACE2-C64DDBC242F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EEFA762-88D1-4983-80AD-62B5D048894D}" type="datetimeFigureOut">
              <a:rPr lang="en-IN" smtClean="0"/>
              <a:t>24-05-2019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0FFFB1A-8E37-44A7-ACE2-C64DDBC242F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EEFA762-88D1-4983-80AD-62B5D048894D}" type="datetimeFigureOut">
              <a:rPr lang="en-IN" smtClean="0"/>
              <a:t>24-05-2019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0FFFB1A-8E37-44A7-ACE2-C64DDBC242FA}"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EEFA762-88D1-4983-80AD-62B5D048894D}" type="datetimeFigureOut">
              <a:rPr lang="en-IN" smtClean="0"/>
              <a:t>24-05-2019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0FFFB1A-8E37-44A7-ACE2-C64DDBC242FA}"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EEFA762-88D1-4983-80AD-62B5D048894D}" type="datetimeFigureOut">
              <a:rPr lang="en-IN" smtClean="0"/>
              <a:t>24-05-2019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0FFFB1A-8E37-44A7-ACE2-C64DDBC242FA}"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EEFA762-88D1-4983-80AD-62B5D048894D}" type="datetimeFigureOut">
              <a:rPr lang="en-IN" smtClean="0"/>
              <a:t>24-05-2019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C0FFFB1A-8E37-44A7-ACE2-C64DDBC242F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EEFA762-88D1-4983-80AD-62B5D048894D}" type="datetimeFigureOut">
              <a:rPr lang="en-IN" smtClean="0"/>
              <a:t>24-05-2019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C0FFFB1A-8E37-44A7-ACE2-C64DDBC242FA}"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EEFA762-88D1-4983-80AD-62B5D048894D}" type="datetimeFigureOut">
              <a:rPr lang="en-IN" smtClean="0"/>
              <a:t>24-05-2019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C0FFFB1A-8E37-44A7-ACE2-C64DDBC242F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EEFA762-88D1-4983-80AD-62B5D048894D}" type="datetimeFigureOut">
              <a:rPr lang="en-IN" smtClean="0"/>
              <a:t>24-05-2019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0FFFB1A-8E37-44A7-ACE2-C64DDBC242F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EEFA762-88D1-4983-80AD-62B5D048894D}" type="datetimeFigureOut">
              <a:rPr lang="en-IN" smtClean="0"/>
              <a:t>24-05-2019</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0FFFB1A-8E37-44A7-ACE2-C64DDBC242FA}"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EEFA762-88D1-4983-80AD-62B5D048894D}" type="datetimeFigureOut">
              <a:rPr lang="en-IN" smtClean="0"/>
              <a:t>24-05-2019</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0FFFB1A-8E37-44A7-ACE2-C64DDBC242F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412776"/>
            <a:ext cx="7772400" cy="1037673"/>
          </a:xfrm>
          <a:effectLst>
            <a:reflection blurRad="6350" stA="50000" endA="300" endPos="55500" dist="101600" dir="5400000" sy="-100000" algn="bl" rotWithShape="0"/>
          </a:effectLst>
        </p:spPr>
        <p:txBody>
          <a:bodyPr/>
          <a:lstStyle/>
          <a:p>
            <a:r>
              <a:rPr lang="en-IN" dirty="0" smtClean="0">
                <a:latin typeface="Algerian" pitchFamily="82" charset="0"/>
              </a:rPr>
              <a:t>PREDICTING TAXI FARES</a:t>
            </a:r>
            <a:endParaRPr lang="en-IN" dirty="0">
              <a:latin typeface="Algerian" pitchFamily="82" charset="0"/>
            </a:endParaRP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23490479"/>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As it is a regression problem, we have three algorithms over here :</a:t>
            </a:r>
          </a:p>
          <a:p>
            <a:pPr marL="624078" indent="-514350">
              <a:buFont typeface="+mj-lt"/>
              <a:buAutoNum type="arabicPeriod"/>
            </a:pPr>
            <a:r>
              <a:rPr lang="en-IN" dirty="0" smtClean="0"/>
              <a:t>Multi-linear</a:t>
            </a:r>
          </a:p>
          <a:p>
            <a:pPr marL="624078" indent="-514350">
              <a:buFont typeface="+mj-lt"/>
              <a:buAutoNum type="arabicPeriod"/>
            </a:pPr>
            <a:r>
              <a:rPr lang="en-IN" dirty="0" smtClean="0"/>
              <a:t>Polynomial </a:t>
            </a:r>
          </a:p>
          <a:p>
            <a:pPr marL="624078" indent="-514350">
              <a:buFont typeface="+mj-lt"/>
              <a:buAutoNum type="arabicPeriod"/>
            </a:pPr>
            <a:r>
              <a:rPr lang="en-IN" dirty="0" smtClean="0"/>
              <a:t>Random Forest </a:t>
            </a:r>
            <a:r>
              <a:rPr lang="en-IN" dirty="0" err="1" smtClean="0"/>
              <a:t>Regressor</a:t>
            </a:r>
            <a:endParaRPr lang="en-IN" dirty="0" smtClean="0"/>
          </a:p>
          <a:p>
            <a:endParaRPr lang="en-IN" dirty="0" smtClean="0"/>
          </a:p>
          <a:p>
            <a:r>
              <a:rPr lang="en-IN" dirty="0" smtClean="0"/>
              <a:t>The algorithm which gives the best r2_score value is chosen and used.</a:t>
            </a:r>
          </a:p>
          <a:p>
            <a:pPr marL="109728" indent="0">
              <a:buNone/>
            </a:pPr>
            <a:endParaRPr lang="en-IN" dirty="0"/>
          </a:p>
        </p:txBody>
      </p:sp>
      <p:sp>
        <p:nvSpPr>
          <p:cNvPr id="3" name="Title 2"/>
          <p:cNvSpPr>
            <a:spLocks noGrp="1"/>
          </p:cNvSpPr>
          <p:nvPr>
            <p:ph type="title"/>
          </p:nvPr>
        </p:nvSpPr>
        <p:spPr/>
        <p:txBody>
          <a:bodyPr/>
          <a:lstStyle/>
          <a:p>
            <a:r>
              <a:rPr lang="en-IN" dirty="0" smtClean="0"/>
              <a:t>Choosing best ML Algorithm:</a:t>
            </a:r>
            <a:endParaRPr lang="en-IN" dirty="0"/>
          </a:p>
        </p:txBody>
      </p:sp>
    </p:spTree>
    <p:extLst>
      <p:ext uri="{BB962C8B-B14F-4D97-AF65-F5344CB8AC3E}">
        <p14:creationId xmlns:p14="http://schemas.microsoft.com/office/powerpoint/2010/main" val="5949186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5621" y="2060848"/>
            <a:ext cx="7560840" cy="2677656"/>
          </a:xfrm>
          <a:prstGeom prst="rect">
            <a:avLst/>
          </a:prstGeom>
        </p:spPr>
        <p:txBody>
          <a:bodyPr wrap="square">
            <a:spAutoFit/>
          </a:bodyPr>
          <a:lstStyle/>
          <a:p>
            <a:r>
              <a:rPr lang="en-IN" sz="2400" dirty="0">
                <a:latin typeface="Baskerville Old Face" pitchFamily="18" charset="0"/>
              </a:rPr>
              <a:t>Random Forest is a flexible, easy to use machine learning algorithm that produces, even without hyper-parameter tuning, a great result most of the time. It is also one of the most used algorithms, because it’s simplicity and the fact that it can be used for both classification and regression tasks. In this post, you are going to learn, how the random forest algorithm works and several other important things about it</a:t>
            </a:r>
          </a:p>
        </p:txBody>
      </p:sp>
      <p:sp>
        <p:nvSpPr>
          <p:cNvPr id="5" name="TextBox 4"/>
          <p:cNvSpPr txBox="1"/>
          <p:nvPr/>
        </p:nvSpPr>
        <p:spPr>
          <a:xfrm>
            <a:off x="683568" y="548680"/>
            <a:ext cx="8064896" cy="1354217"/>
          </a:xfrm>
          <a:prstGeom prst="rect">
            <a:avLst/>
          </a:prstGeom>
          <a:noFill/>
        </p:spPr>
        <p:txBody>
          <a:bodyPr wrap="square" rtlCol="0">
            <a:spAutoFit/>
          </a:bodyPr>
          <a:lstStyle/>
          <a:p>
            <a:r>
              <a:rPr lang="en-IN" sz="4100" dirty="0" smtClean="0">
                <a:latin typeface="+mj-lt"/>
              </a:rPr>
              <a:t>Reason to choose</a:t>
            </a:r>
            <a:r>
              <a:rPr lang="en-IN" sz="4100" dirty="0" smtClean="0">
                <a:latin typeface="+mj-lt"/>
              </a:rPr>
              <a:t> </a:t>
            </a:r>
            <a:r>
              <a:rPr lang="en-IN" sz="4100" dirty="0" smtClean="0">
                <a:latin typeface="+mj-lt"/>
              </a:rPr>
              <a:t>Random Forest </a:t>
            </a:r>
            <a:r>
              <a:rPr lang="en-IN" sz="4100" dirty="0" smtClean="0">
                <a:latin typeface="+mj-lt"/>
              </a:rPr>
              <a:t>Regression</a:t>
            </a:r>
            <a:endParaRPr lang="en-IN" sz="4100" dirty="0">
              <a:latin typeface="+mj-lt"/>
            </a:endParaRPr>
          </a:p>
        </p:txBody>
      </p:sp>
    </p:spTree>
    <p:extLst>
      <p:ext uri="{BB962C8B-B14F-4D97-AF65-F5344CB8AC3E}">
        <p14:creationId xmlns:p14="http://schemas.microsoft.com/office/powerpoint/2010/main" val="1113936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445" y="1700808"/>
            <a:ext cx="8640960" cy="2492990"/>
          </a:xfrm>
          <a:prstGeom prst="rect">
            <a:avLst/>
          </a:prstGeom>
        </p:spPr>
        <p:txBody>
          <a:bodyPr wrap="square">
            <a:spAutoFit/>
          </a:bodyPr>
          <a:lstStyle/>
          <a:p>
            <a:pPr marL="457200" indent="-457200">
              <a:buFont typeface="Wingdings" pitchFamily="2" charset="2"/>
              <a:buChar char="Ø"/>
            </a:pPr>
            <a:r>
              <a:rPr lang="en-IN" sz="2600" dirty="0"/>
              <a:t>We used Random Forest Regression to check the accuracy </a:t>
            </a:r>
            <a:r>
              <a:rPr lang="en-IN" sz="2600" dirty="0"/>
              <a:t>.</a:t>
            </a:r>
            <a:r>
              <a:rPr lang="en-IN" sz="2600" dirty="0" smtClean="0"/>
              <a:t> </a:t>
            </a:r>
            <a:r>
              <a:rPr lang="en-IN" sz="2600" dirty="0"/>
              <a:t>Random </a:t>
            </a:r>
            <a:r>
              <a:rPr lang="en-IN" sz="2600" dirty="0" smtClean="0"/>
              <a:t>Forest </a:t>
            </a:r>
            <a:r>
              <a:rPr lang="en-IN" sz="2600" dirty="0" err="1"/>
              <a:t>R</a:t>
            </a:r>
            <a:r>
              <a:rPr lang="en-IN" sz="2600" dirty="0" err="1" smtClean="0"/>
              <a:t>egressor</a:t>
            </a:r>
            <a:r>
              <a:rPr lang="en-IN" sz="2600" dirty="0" smtClean="0"/>
              <a:t> </a:t>
            </a:r>
            <a:r>
              <a:rPr lang="en-IN" sz="2600" dirty="0"/>
              <a:t>is </a:t>
            </a:r>
            <a:r>
              <a:rPr lang="en-IN" sz="2600" dirty="0" smtClean="0"/>
              <a:t>one </a:t>
            </a:r>
            <a:r>
              <a:rPr lang="en-IN" sz="2600" dirty="0"/>
              <a:t>of the </a:t>
            </a:r>
            <a:r>
              <a:rPr lang="en-IN" sz="2600" dirty="0" smtClean="0"/>
              <a:t>regression model algorithm.</a:t>
            </a:r>
          </a:p>
          <a:p>
            <a:pPr marL="457200" indent="-457200">
              <a:buFont typeface="Wingdings" pitchFamily="2" charset="2"/>
              <a:buChar char="Ø"/>
            </a:pPr>
            <a:r>
              <a:rPr lang="en-IN" sz="2600" dirty="0" smtClean="0"/>
              <a:t>I</a:t>
            </a:r>
            <a:r>
              <a:rPr lang="en-IN" sz="2600" dirty="0" smtClean="0"/>
              <a:t>t </a:t>
            </a:r>
            <a:r>
              <a:rPr lang="en-IN" sz="2600" dirty="0"/>
              <a:t>has </a:t>
            </a:r>
            <a:r>
              <a:rPr lang="en-IN" sz="2600" dirty="0" smtClean="0"/>
              <a:t>some advantages , It </a:t>
            </a:r>
            <a:r>
              <a:rPr lang="en-IN" sz="2600" dirty="0"/>
              <a:t>will be used in both the classification and </a:t>
            </a:r>
            <a:r>
              <a:rPr lang="en-IN" sz="2600" dirty="0" smtClean="0"/>
              <a:t>regression.</a:t>
            </a:r>
          </a:p>
          <a:p>
            <a:pPr marL="457200" indent="-457200">
              <a:buFont typeface="Wingdings" pitchFamily="2" charset="2"/>
              <a:buChar char="Ø"/>
            </a:pPr>
            <a:r>
              <a:rPr lang="en-IN" sz="2600" dirty="0" smtClean="0"/>
              <a:t>In our </a:t>
            </a:r>
            <a:r>
              <a:rPr lang="en-IN" sz="2600" dirty="0"/>
              <a:t>project </a:t>
            </a:r>
            <a:r>
              <a:rPr lang="en-IN" sz="2600" dirty="0" smtClean="0"/>
              <a:t>, </a:t>
            </a:r>
            <a:r>
              <a:rPr lang="en-IN" sz="2600" dirty="0"/>
              <a:t>I</a:t>
            </a:r>
            <a:r>
              <a:rPr lang="en-IN" sz="2600" dirty="0" smtClean="0"/>
              <a:t>t </a:t>
            </a:r>
            <a:r>
              <a:rPr lang="en-IN" sz="2600" dirty="0" smtClean="0"/>
              <a:t>shows</a:t>
            </a:r>
            <a:r>
              <a:rPr lang="en-IN" sz="2600" dirty="0" smtClean="0"/>
              <a:t> </a:t>
            </a:r>
            <a:r>
              <a:rPr lang="en-IN" sz="2600" dirty="0"/>
              <a:t>the accuracy of 84.3 % </a:t>
            </a:r>
          </a:p>
        </p:txBody>
      </p:sp>
      <p:sp>
        <p:nvSpPr>
          <p:cNvPr id="5" name="TextBox 4"/>
          <p:cNvSpPr txBox="1"/>
          <p:nvPr/>
        </p:nvSpPr>
        <p:spPr>
          <a:xfrm>
            <a:off x="1403648" y="476672"/>
            <a:ext cx="8856984" cy="707886"/>
          </a:xfrm>
          <a:prstGeom prst="rect">
            <a:avLst/>
          </a:prstGeom>
          <a:noFill/>
        </p:spPr>
        <p:txBody>
          <a:bodyPr wrap="square" rtlCol="0">
            <a:spAutoFit/>
          </a:bodyPr>
          <a:lstStyle/>
          <a:p>
            <a:r>
              <a:rPr lang="en-IN" sz="4000" dirty="0" smtClean="0">
                <a:latin typeface="+mj-lt"/>
              </a:rPr>
              <a:t>    Accuracy check </a:t>
            </a:r>
            <a:endParaRPr lang="en-IN" sz="4000" dirty="0">
              <a:latin typeface="+mj-lt"/>
            </a:endParaRPr>
          </a:p>
        </p:txBody>
      </p:sp>
    </p:spTree>
    <p:extLst>
      <p:ext uri="{BB962C8B-B14F-4D97-AF65-F5344CB8AC3E}">
        <p14:creationId xmlns:p14="http://schemas.microsoft.com/office/powerpoint/2010/main" val="3804196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IN" b="1" dirty="0"/>
              <a:t>Overall, our models for predicting taxi pickups in New York City performed well. The Random forest  regression model performed best, likely due to its unique ability to capture complex feature dependencies. The decision tree regression model achieved a value of and </a:t>
            </a:r>
            <a:r>
              <a:rPr lang="en-IN" b="1" dirty="0" smtClean="0"/>
              <a:t>0.82 </a:t>
            </a:r>
            <a:r>
              <a:rPr lang="en-IN" b="1" dirty="0"/>
              <a:t>for </a:t>
            </a:r>
            <a:r>
              <a:rPr lang="en-IN" b="1" dirty="0" smtClean="0"/>
              <a:t>r</a:t>
            </a:r>
            <a:r>
              <a:rPr lang="en-IN" b="1" dirty="0" smtClean="0"/>
              <a:t>2_score. </a:t>
            </a:r>
            <a:r>
              <a:rPr lang="en-IN" b="1" dirty="0"/>
              <a:t>Our results and error analysis for the most part supported </a:t>
            </a:r>
            <a:r>
              <a:rPr lang="en-IN" b="1" dirty="0" smtClean="0"/>
              <a:t>our. </a:t>
            </a:r>
            <a:r>
              <a:rPr lang="en-IN" b="1" dirty="0"/>
              <a:t>A model could be useful to city planners and taxi dispatchers in determining where to position taxicabs and studying patterns in ridership.</a:t>
            </a:r>
          </a:p>
          <a:p>
            <a:endParaRPr lang="en-IN" dirty="0"/>
          </a:p>
        </p:txBody>
      </p:sp>
      <p:sp>
        <p:nvSpPr>
          <p:cNvPr id="3" name="Title 2"/>
          <p:cNvSpPr>
            <a:spLocks noGrp="1"/>
          </p:cNvSpPr>
          <p:nvPr>
            <p:ph type="title"/>
          </p:nvPr>
        </p:nvSpPr>
        <p:spPr>
          <a:xfrm>
            <a:off x="467544" y="260648"/>
            <a:ext cx="8229600" cy="1143000"/>
          </a:xfrm>
        </p:spPr>
        <p:txBody>
          <a:bodyPr>
            <a:normAutofit/>
          </a:bodyPr>
          <a:lstStyle/>
          <a:p>
            <a:r>
              <a:rPr lang="en-IN" sz="3600" dirty="0" smtClean="0">
                <a:latin typeface="Arial Black" pitchFamily="34" charset="0"/>
              </a:rPr>
              <a:t>Conclusion</a:t>
            </a:r>
            <a:endParaRPr lang="en-IN" sz="3600" dirty="0">
              <a:latin typeface="Arial Black" pitchFamily="34" charset="0"/>
            </a:endParaRPr>
          </a:p>
        </p:txBody>
      </p:sp>
    </p:spTree>
    <p:extLst>
      <p:ext uri="{BB962C8B-B14F-4D97-AF65-F5344CB8AC3E}">
        <p14:creationId xmlns:p14="http://schemas.microsoft.com/office/powerpoint/2010/main" val="3191638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5500" y="2967335"/>
            <a:ext cx="6773008" cy="1200329"/>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72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a:t>
            </a:r>
            <a:endParaRPr lang="en-US" sz="72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Smiley Face 2"/>
          <p:cNvSpPr/>
          <p:nvPr/>
        </p:nvSpPr>
        <p:spPr>
          <a:xfrm>
            <a:off x="7380312" y="4458565"/>
            <a:ext cx="1080120" cy="1037729"/>
          </a:xfrm>
          <a:prstGeom prst="smileyFace">
            <a:avLst/>
          </a:prstGeom>
          <a:solidFill>
            <a:srgbClr val="FFFF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67010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611560" y="5517232"/>
            <a:ext cx="7162800" cy="648232"/>
          </a:xfrm>
        </p:spPr>
        <p:txBody>
          <a:bodyPr/>
          <a:lstStyle/>
          <a:p>
            <a:endParaRPr lang="en-IN" dirty="0"/>
          </a:p>
        </p:txBody>
      </p:sp>
      <p:sp>
        <p:nvSpPr>
          <p:cNvPr id="3" name="Picture Placeholder 2"/>
          <p:cNvSpPr>
            <a:spLocks noGrp="1"/>
          </p:cNvSpPr>
          <p:nvPr>
            <p:ph type="pic" idx="1"/>
          </p:nvPr>
        </p:nvSpPr>
        <p:spPr/>
      </p:sp>
      <p:sp>
        <p:nvSpPr>
          <p:cNvPr id="4" name="Title 3"/>
          <p:cNvSpPr>
            <a:spLocks noGrp="1"/>
          </p:cNvSpPr>
          <p:nvPr>
            <p:ph type="title"/>
          </p:nvPr>
        </p:nvSpPr>
        <p:spPr>
          <a:xfrm>
            <a:off x="287372" y="5085184"/>
            <a:ext cx="8075432" cy="562672"/>
          </a:xfrm>
          <a:ln>
            <a:noFill/>
          </a:ln>
        </p:spPr>
        <p:txBody>
          <a:bodyPr>
            <a:normAutofit fontScale="90000"/>
          </a:bodyPr>
          <a:lstStyle/>
          <a:p>
            <a:pPr algn="ctr"/>
            <a:r>
              <a:rPr lang="en-IN" b="1" dirty="0" smtClean="0"/>
              <a:t>Percentage of online cab booking system has been increasing rapidly from past 3 years  </a:t>
            </a:r>
            <a:endParaRPr lang="en-IN" b="1" dirty="0"/>
          </a:p>
        </p:txBody>
      </p:sp>
      <p:pic>
        <p:nvPicPr>
          <p:cNvPr id="1026" name="Picture 2" descr="C:\Users\Dheeraj\Downloads\Desktop\559_112216013827_122716012443_03281705403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6631"/>
            <a:ext cx="4248472" cy="2617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heeraj\Downloads\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5088" y="188640"/>
            <a:ext cx="4567392" cy="25452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Dheeraj\Downloads\Desktop\images (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2733918"/>
            <a:ext cx="8640960" cy="2135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337921"/>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908720"/>
            <a:ext cx="8640960" cy="5445224"/>
          </a:xfrm>
        </p:spPr>
        <p:txBody>
          <a:bodyPr>
            <a:normAutofit/>
          </a:bodyPr>
          <a:lstStyle/>
          <a:p>
            <a:r>
              <a:rPr lang="en-IN" dirty="0">
                <a:latin typeface="Arial Unicode MS" pitchFamily="34" charset="-128"/>
                <a:ea typeface="Arial Unicode MS" pitchFamily="34" charset="-128"/>
                <a:cs typeface="Arial Unicode MS" pitchFamily="34" charset="-128"/>
              </a:rPr>
              <a:t>The goal of this challenge </a:t>
            </a:r>
            <a:r>
              <a:rPr lang="en-IN" dirty="0" smtClean="0">
                <a:latin typeface="Arial Unicode MS" pitchFamily="34" charset="-128"/>
                <a:ea typeface="Arial Unicode MS" pitchFamily="34" charset="-128"/>
                <a:cs typeface="Arial Unicode MS" pitchFamily="34" charset="-128"/>
              </a:rPr>
              <a:t>is to</a:t>
            </a:r>
            <a:r>
              <a:rPr lang="en-IN" dirty="0">
                <a:latin typeface="Arial Unicode MS" pitchFamily="34" charset="-128"/>
                <a:ea typeface="Arial Unicode MS" pitchFamily="34" charset="-128"/>
                <a:cs typeface="Arial Unicode MS" pitchFamily="34" charset="-128"/>
              </a:rPr>
              <a:t> </a:t>
            </a:r>
            <a:r>
              <a:rPr lang="en-IN" b="1" dirty="0">
                <a:latin typeface="Arial Unicode MS" pitchFamily="34" charset="-128"/>
                <a:ea typeface="Arial Unicode MS" pitchFamily="34" charset="-128"/>
                <a:cs typeface="Arial Unicode MS" pitchFamily="34" charset="-128"/>
              </a:rPr>
              <a:t>predict</a:t>
            </a:r>
            <a:r>
              <a:rPr lang="en-IN" dirty="0">
                <a:latin typeface="Arial Unicode MS" pitchFamily="34" charset="-128"/>
                <a:ea typeface="Arial Unicode MS" pitchFamily="34" charset="-128"/>
                <a:cs typeface="Arial Unicode MS" pitchFamily="34" charset="-128"/>
              </a:rPr>
              <a:t> the </a:t>
            </a:r>
            <a:r>
              <a:rPr lang="en-IN" b="1" dirty="0">
                <a:latin typeface="Arial Unicode MS" pitchFamily="34" charset="-128"/>
                <a:ea typeface="Arial Unicode MS" pitchFamily="34" charset="-128"/>
                <a:cs typeface="Arial Unicode MS" pitchFamily="34" charset="-128"/>
              </a:rPr>
              <a:t>fare</a:t>
            </a:r>
            <a:r>
              <a:rPr lang="en-IN" dirty="0">
                <a:latin typeface="Arial Unicode MS" pitchFamily="34" charset="-128"/>
                <a:ea typeface="Arial Unicode MS" pitchFamily="34" charset="-128"/>
                <a:cs typeface="Arial Unicode MS" pitchFamily="34" charset="-128"/>
              </a:rPr>
              <a:t> of </a:t>
            </a:r>
            <a:r>
              <a:rPr lang="en-IN" dirty="0" smtClean="0">
                <a:latin typeface="Arial Unicode MS" pitchFamily="34" charset="-128"/>
                <a:ea typeface="Arial Unicode MS" pitchFamily="34" charset="-128"/>
                <a:cs typeface="Arial Unicode MS" pitchFamily="34" charset="-128"/>
              </a:rPr>
              <a:t>a </a:t>
            </a:r>
            <a:r>
              <a:rPr lang="en-IN" b="1" dirty="0" smtClean="0">
                <a:latin typeface="Arial Unicode MS" pitchFamily="34" charset="-128"/>
                <a:ea typeface="Arial Unicode MS" pitchFamily="34" charset="-128"/>
                <a:cs typeface="Arial Unicode MS" pitchFamily="34" charset="-128"/>
              </a:rPr>
              <a:t>taxi</a:t>
            </a:r>
            <a:r>
              <a:rPr lang="en-IN" dirty="0">
                <a:latin typeface="Arial Unicode MS" pitchFamily="34" charset="-128"/>
                <a:ea typeface="Arial Unicode MS" pitchFamily="34" charset="-128"/>
                <a:cs typeface="Arial Unicode MS" pitchFamily="34" charset="-128"/>
              </a:rPr>
              <a:t> trip </a:t>
            </a:r>
            <a:r>
              <a:rPr lang="en-IN" dirty="0" smtClean="0">
                <a:latin typeface="Arial Unicode MS" pitchFamily="34" charset="-128"/>
                <a:ea typeface="Arial Unicode MS" pitchFamily="34" charset="-128"/>
                <a:cs typeface="Arial Unicode MS" pitchFamily="34" charset="-128"/>
              </a:rPr>
              <a:t>by given </a:t>
            </a:r>
            <a:r>
              <a:rPr lang="en-IN" dirty="0">
                <a:latin typeface="Arial Unicode MS" pitchFamily="34" charset="-128"/>
                <a:ea typeface="Arial Unicode MS" pitchFamily="34" charset="-128"/>
                <a:cs typeface="Arial Unicode MS" pitchFamily="34" charset="-128"/>
              </a:rPr>
              <a:t>information about the pickup and drop off locations, the pickup date time and number of passengers travelling</a:t>
            </a:r>
            <a:r>
              <a:rPr lang="en-IN" dirty="0" smtClean="0">
                <a:latin typeface="Arial Unicode MS" pitchFamily="34" charset="-128"/>
                <a:ea typeface="Arial Unicode MS" pitchFamily="34" charset="-128"/>
                <a:cs typeface="Arial Unicode MS" pitchFamily="34" charset="-128"/>
              </a:rPr>
              <a:t>.</a:t>
            </a:r>
          </a:p>
          <a:p>
            <a:r>
              <a:rPr lang="en-IN" dirty="0" smtClean="0">
                <a:latin typeface="Arial Unicode MS" pitchFamily="34" charset="-128"/>
                <a:ea typeface="Arial Unicode MS" pitchFamily="34" charset="-128"/>
                <a:cs typeface="Arial Unicode MS" pitchFamily="34" charset="-128"/>
              </a:rPr>
              <a:t> </a:t>
            </a:r>
            <a:r>
              <a:rPr lang="en-IN" dirty="0">
                <a:latin typeface="Arial Unicode MS" pitchFamily="34" charset="-128"/>
                <a:ea typeface="Arial Unicode MS" pitchFamily="34" charset="-128"/>
                <a:cs typeface="Arial Unicode MS" pitchFamily="34" charset="-128"/>
              </a:rPr>
              <a:t>In any analytics project </a:t>
            </a:r>
            <a:r>
              <a:rPr lang="en-IN" dirty="0" smtClean="0">
                <a:latin typeface="Arial Unicode MS" pitchFamily="34" charset="-128"/>
                <a:ea typeface="Arial Unicode MS" pitchFamily="34" charset="-128"/>
                <a:cs typeface="Arial Unicode MS" pitchFamily="34" charset="-128"/>
              </a:rPr>
              <a:t>,80</a:t>
            </a:r>
            <a:r>
              <a:rPr lang="en-IN" dirty="0">
                <a:latin typeface="Arial Unicode MS" pitchFamily="34" charset="-128"/>
                <a:ea typeface="Arial Unicode MS" pitchFamily="34" charset="-128"/>
                <a:cs typeface="Arial Unicode MS" pitchFamily="34" charset="-128"/>
              </a:rPr>
              <a:t>% of the time and effort is spent on data cleaning, exploratory analysis and deriving new </a:t>
            </a:r>
            <a:r>
              <a:rPr lang="en-IN" dirty="0" smtClean="0">
                <a:latin typeface="Arial Unicode MS" pitchFamily="34" charset="-128"/>
                <a:ea typeface="Arial Unicode MS" pitchFamily="34" charset="-128"/>
                <a:cs typeface="Arial Unicode MS" pitchFamily="34" charset="-128"/>
              </a:rPr>
              <a:t>features.</a:t>
            </a:r>
          </a:p>
          <a:p>
            <a:r>
              <a:rPr lang="en-IN" sz="2600" dirty="0"/>
              <a:t>The </a:t>
            </a:r>
            <a:r>
              <a:rPr lang="en-IN" sz="2600" dirty="0">
                <a:latin typeface="Arial Unicode MS" pitchFamily="34" charset="-128"/>
                <a:ea typeface="Arial Unicode MS" pitchFamily="34" charset="-128"/>
                <a:cs typeface="Arial Unicode MS" pitchFamily="34" charset="-128"/>
              </a:rPr>
              <a:t>data</a:t>
            </a:r>
            <a:r>
              <a:rPr lang="en-IN" sz="2600" dirty="0"/>
              <a:t> set </a:t>
            </a:r>
            <a:r>
              <a:rPr lang="en-IN" sz="2600" dirty="0" smtClean="0"/>
              <a:t>given contains </a:t>
            </a:r>
            <a:r>
              <a:rPr lang="en-IN" sz="2600" dirty="0"/>
              <a:t>longitudes and latitudes as </a:t>
            </a:r>
            <a:r>
              <a:rPr lang="en-IN" sz="2600" dirty="0" smtClean="0"/>
              <a:t>its</a:t>
            </a:r>
            <a:r>
              <a:rPr lang="en-IN" sz="2600" dirty="0" smtClean="0"/>
              <a:t> pickup&amp; </a:t>
            </a:r>
            <a:r>
              <a:rPr lang="en-IN" sz="2600" dirty="0" err="1" smtClean="0"/>
              <a:t>dropoff</a:t>
            </a:r>
            <a:r>
              <a:rPr lang="en-IN" sz="2600" dirty="0"/>
              <a:t>-</a:t>
            </a:r>
            <a:r>
              <a:rPr lang="en-IN" sz="2600" dirty="0" smtClean="0"/>
              <a:t>locations. </a:t>
            </a:r>
            <a:r>
              <a:rPr lang="en-IN" sz="2600" dirty="0" err="1" smtClean="0"/>
              <a:t>Since,it</a:t>
            </a:r>
            <a:r>
              <a:rPr lang="en-IN" sz="2600" dirty="0" smtClean="0"/>
              <a:t> </a:t>
            </a:r>
            <a:r>
              <a:rPr lang="en-IN" sz="2600" dirty="0"/>
              <a:t>is difficult to find distance in that </a:t>
            </a:r>
            <a:r>
              <a:rPr lang="en-IN" sz="2600" dirty="0" smtClean="0"/>
              <a:t>format. </a:t>
            </a:r>
            <a:r>
              <a:rPr lang="en-IN" sz="2600" dirty="0" err="1" smtClean="0"/>
              <a:t>So</a:t>
            </a:r>
            <a:r>
              <a:rPr lang="en-IN" sz="2600" dirty="0" err="1" smtClean="0"/>
              <a:t>,</a:t>
            </a:r>
            <a:r>
              <a:rPr lang="en-IN" sz="2600" dirty="0" err="1" smtClean="0"/>
              <a:t>we</a:t>
            </a:r>
            <a:r>
              <a:rPr lang="en-IN" sz="2600" dirty="0" smtClean="0"/>
              <a:t> </a:t>
            </a:r>
            <a:r>
              <a:rPr lang="en-IN" sz="2600" dirty="0"/>
              <a:t>convert the distance into normal form by using the </a:t>
            </a:r>
            <a:r>
              <a:rPr lang="en-IN" sz="2600" dirty="0" err="1" smtClean="0"/>
              <a:t>Haversine’s</a:t>
            </a:r>
            <a:r>
              <a:rPr lang="en-IN" sz="2600" dirty="0" smtClean="0"/>
              <a:t> </a:t>
            </a:r>
            <a:r>
              <a:rPr lang="en-IN" sz="2600" dirty="0"/>
              <a:t>formula . </a:t>
            </a:r>
            <a:endParaRPr lang="en-IN" sz="2600" dirty="0">
              <a:latin typeface="Arial Unicode MS" pitchFamily="34" charset="-128"/>
              <a:ea typeface="Arial Unicode MS" pitchFamily="34" charset="-128"/>
              <a:cs typeface="Arial Unicode MS" pitchFamily="34" charset="-128"/>
            </a:endParaRPr>
          </a:p>
        </p:txBody>
      </p:sp>
      <p:sp>
        <p:nvSpPr>
          <p:cNvPr id="2" name="Title 1"/>
          <p:cNvSpPr>
            <a:spLocks noGrp="1"/>
          </p:cNvSpPr>
          <p:nvPr>
            <p:ph type="title"/>
          </p:nvPr>
        </p:nvSpPr>
        <p:spPr>
          <a:xfrm>
            <a:off x="467544" y="29536"/>
            <a:ext cx="8229600" cy="1143000"/>
          </a:xfrm>
        </p:spPr>
        <p:txBody>
          <a:bodyPr/>
          <a:lstStyle/>
          <a:p>
            <a:r>
              <a:rPr lang="en-IN" dirty="0" smtClean="0"/>
              <a:t>Aim:</a:t>
            </a:r>
            <a:endParaRPr lang="en-IN" dirty="0"/>
          </a:p>
        </p:txBody>
      </p:sp>
    </p:spTree>
    <p:extLst>
      <p:ext uri="{BB962C8B-B14F-4D97-AF65-F5344CB8AC3E}">
        <p14:creationId xmlns:p14="http://schemas.microsoft.com/office/powerpoint/2010/main" val="1123281370"/>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340768"/>
            <a:ext cx="8496944" cy="4752528"/>
          </a:xfrm>
        </p:spPr>
        <p:txBody>
          <a:bodyPr>
            <a:normAutofit lnSpcReduction="10000"/>
          </a:bodyPr>
          <a:lstStyle/>
          <a:p>
            <a:pPr marL="624078" indent="-514350">
              <a:buFont typeface="+mj-lt"/>
              <a:buAutoNum type="arabicPeriod"/>
            </a:pPr>
            <a:r>
              <a:rPr lang="en-IN" dirty="0" smtClean="0"/>
              <a:t>Pickup longitude </a:t>
            </a:r>
          </a:p>
          <a:p>
            <a:pPr marL="624078" indent="-514350">
              <a:buFont typeface="+mj-lt"/>
              <a:buAutoNum type="arabicPeriod"/>
            </a:pPr>
            <a:r>
              <a:rPr lang="en-IN" dirty="0" smtClean="0"/>
              <a:t>Pickup latitude</a:t>
            </a:r>
          </a:p>
          <a:p>
            <a:pPr marL="624078" indent="-514350">
              <a:buFont typeface="+mj-lt"/>
              <a:buAutoNum type="arabicPeriod"/>
            </a:pPr>
            <a:r>
              <a:rPr lang="en-IN" dirty="0" err="1" smtClean="0"/>
              <a:t>Dropoff</a:t>
            </a:r>
            <a:r>
              <a:rPr lang="en-IN" dirty="0" smtClean="0"/>
              <a:t>-longitude</a:t>
            </a:r>
          </a:p>
          <a:p>
            <a:pPr marL="624078" indent="-514350">
              <a:buFont typeface="+mj-lt"/>
              <a:buAutoNum type="arabicPeriod"/>
            </a:pPr>
            <a:r>
              <a:rPr lang="en-IN" dirty="0" err="1" smtClean="0"/>
              <a:t>Dropoff</a:t>
            </a:r>
            <a:r>
              <a:rPr lang="en-IN" dirty="0" smtClean="0"/>
              <a:t>-latitude</a:t>
            </a:r>
          </a:p>
          <a:p>
            <a:pPr marL="624078" indent="-514350">
              <a:buFont typeface="+mj-lt"/>
              <a:buAutoNum type="arabicPeriod"/>
            </a:pPr>
            <a:r>
              <a:rPr lang="en-IN" dirty="0" smtClean="0"/>
              <a:t>Number </a:t>
            </a:r>
            <a:r>
              <a:rPr lang="en-IN" dirty="0"/>
              <a:t>of </a:t>
            </a:r>
            <a:r>
              <a:rPr lang="en-IN" dirty="0" smtClean="0"/>
              <a:t>passengers</a:t>
            </a:r>
          </a:p>
          <a:p>
            <a:pPr marL="624078" indent="-514350">
              <a:buFont typeface="+mj-lt"/>
              <a:buAutoNum type="arabicPeriod"/>
            </a:pPr>
            <a:r>
              <a:rPr lang="en-IN" dirty="0" smtClean="0"/>
              <a:t>Pickup </a:t>
            </a:r>
            <a:r>
              <a:rPr lang="en-IN" dirty="0" err="1" smtClean="0"/>
              <a:t>date&amp;time</a:t>
            </a:r>
            <a:endParaRPr lang="en-IN" dirty="0" smtClean="0"/>
          </a:p>
          <a:p>
            <a:pPr marL="624078" indent="-514350">
              <a:buFont typeface="+mj-lt"/>
              <a:buAutoNum type="arabicPeriod"/>
            </a:pPr>
            <a:r>
              <a:rPr lang="en-IN" dirty="0" smtClean="0"/>
              <a:t>Previous fare amounts recorded.</a:t>
            </a:r>
            <a:endParaRPr lang="en-IN" dirty="0" smtClean="0"/>
          </a:p>
          <a:p>
            <a:endParaRPr lang="en-IN" dirty="0" smtClean="0"/>
          </a:p>
          <a:p>
            <a:r>
              <a:rPr lang="en-IN" dirty="0" smtClean="0"/>
              <a:t>The main target is to predict the </a:t>
            </a:r>
            <a:r>
              <a:rPr lang="en-IN" dirty="0" err="1" smtClean="0"/>
              <a:t>fare_amount</a:t>
            </a:r>
            <a:r>
              <a:rPr lang="en-IN" dirty="0" smtClean="0"/>
              <a:t> </a:t>
            </a:r>
          </a:p>
          <a:p>
            <a:pPr marL="109728" indent="0">
              <a:buNone/>
            </a:pPr>
            <a:r>
              <a:rPr lang="en-IN" dirty="0" smtClean="0"/>
              <a:t>   So, It is taken as </a:t>
            </a:r>
            <a:r>
              <a:rPr lang="en-IN" dirty="0"/>
              <a:t>T</a:t>
            </a:r>
            <a:r>
              <a:rPr lang="en-IN" dirty="0" smtClean="0"/>
              <a:t>arget variable(Y) &amp; input                variables are taken in (X).</a:t>
            </a:r>
            <a:endParaRPr lang="en-IN" dirty="0"/>
          </a:p>
          <a:p>
            <a:pPr>
              <a:buFont typeface="Wingdings" pitchFamily="2" charset="2"/>
              <a:buChar char="Ø"/>
            </a:pPr>
            <a:endParaRPr lang="en-IN" dirty="0" smtClean="0"/>
          </a:p>
          <a:p>
            <a:pPr marL="109728" indent="0">
              <a:buNone/>
            </a:pPr>
            <a:endParaRPr lang="en-IN" dirty="0" smtClean="0"/>
          </a:p>
          <a:p>
            <a:pPr marL="109728" indent="0">
              <a:buNone/>
            </a:pPr>
            <a:endParaRPr lang="en-IN" dirty="0"/>
          </a:p>
        </p:txBody>
      </p:sp>
      <p:sp>
        <p:nvSpPr>
          <p:cNvPr id="3" name="Title 2"/>
          <p:cNvSpPr>
            <a:spLocks noGrp="1"/>
          </p:cNvSpPr>
          <p:nvPr>
            <p:ph type="title"/>
          </p:nvPr>
        </p:nvSpPr>
        <p:spPr/>
        <p:txBody>
          <a:bodyPr>
            <a:normAutofit/>
          </a:bodyPr>
          <a:lstStyle/>
          <a:p>
            <a:r>
              <a:rPr lang="en-IN" dirty="0" smtClean="0"/>
              <a:t>Data  given:</a:t>
            </a:r>
            <a:endParaRPr lang="en-IN" dirty="0"/>
          </a:p>
        </p:txBody>
      </p:sp>
    </p:spTree>
    <p:extLst>
      <p:ext uri="{BB962C8B-B14F-4D97-AF65-F5344CB8AC3E}">
        <p14:creationId xmlns:p14="http://schemas.microsoft.com/office/powerpoint/2010/main" val="2480642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67544" y="820743"/>
            <a:ext cx="1149417" cy="800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Helvetica"/>
                <a:ea typeface="Calibri" pitchFamily="34" charset="0"/>
                <a:cs typeface="Times New Roman" pitchFamily="18" charset="0"/>
              </a:rPr>
              <a:t>  </a:t>
            </a:r>
            <a:r>
              <a:rPr lang="en-US" sz="2200" b="1" u="sng" dirty="0" smtClean="0">
                <a:solidFill>
                  <a:srgbClr val="000000"/>
                </a:solidFill>
                <a:latin typeface="Helvetica"/>
                <a:ea typeface="Calibri" pitchFamily="34" charset="0"/>
                <a:cs typeface="Helvetica"/>
                <a:sym typeface="Wingdings" pitchFamily="2" charset="2"/>
              </a:rPr>
              <a:t>DATA:</a:t>
            </a:r>
            <a:endParaRPr kumimoji="0" lang="en-US" sz="2400" b="0" i="0" u="none" strike="noStrike" cap="none" normalizeH="0" baseline="0" dirty="0" smtClean="0">
              <a:ln>
                <a:noFill/>
              </a:ln>
              <a:solidFill>
                <a:schemeClr val="tx1"/>
              </a:solidFill>
              <a:effectLst/>
              <a:latin typeface="Arial" pitchFamily="34" charset="0"/>
              <a:cs typeface="Arial" pitchFamily="34" charset="0"/>
              <a:sym typeface="Wingdings"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sng" strike="noStrike" cap="none" normalizeH="0" baseline="0" dirty="0" smtClean="0">
              <a:ln>
                <a:noFill/>
              </a:ln>
              <a:solidFill>
                <a:srgbClr val="000000"/>
              </a:solidFill>
              <a:effectLst/>
              <a:latin typeface="Helvetica"/>
              <a:ea typeface="Calibri" pitchFamily="34" charset="0"/>
              <a:cs typeface="Helvetica"/>
              <a:sym typeface="Wingdings" pitchFamily="2" charset="2"/>
            </a:endParaRPr>
          </a:p>
        </p:txBody>
      </p:sp>
      <p:pic>
        <p:nvPicPr>
          <p:cNvPr id="204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447" y="2060848"/>
            <a:ext cx="7990303" cy="3420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490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435280" cy="5044016"/>
          </a:xfrm>
        </p:spPr>
        <p:txBody>
          <a:bodyPr/>
          <a:lstStyle/>
          <a:p>
            <a:r>
              <a:rPr lang="en-IN" dirty="0" smtClean="0"/>
              <a:t>This</a:t>
            </a:r>
            <a:r>
              <a:rPr lang="en-IN" b="1" dirty="0" smtClean="0"/>
              <a:t> </a:t>
            </a:r>
            <a:r>
              <a:rPr lang="en-IN" b="1" dirty="0"/>
              <a:t>formula</a:t>
            </a:r>
            <a:r>
              <a:rPr lang="en-IN" dirty="0"/>
              <a:t> determines the great-circle distance between two points on a sphere given their longitudes and latitudes. </a:t>
            </a:r>
            <a:endParaRPr lang="en-IN" dirty="0" smtClean="0"/>
          </a:p>
          <a:p>
            <a:endParaRPr lang="en-IN" b="1" dirty="0" smtClean="0"/>
          </a:p>
          <a:p>
            <a:pPr marL="109728" indent="0">
              <a:buNone/>
            </a:pPr>
            <a:r>
              <a:rPr lang="en-IN" b="1" dirty="0"/>
              <a:t> </a:t>
            </a:r>
            <a:r>
              <a:rPr lang="en-IN" b="1" dirty="0" smtClean="0"/>
              <a:t> a </a:t>
            </a:r>
            <a:r>
              <a:rPr lang="en-IN" b="1" dirty="0"/>
              <a:t>= sin²(</a:t>
            </a:r>
            <a:r>
              <a:rPr lang="el-GR" b="1" dirty="0"/>
              <a:t>Δφ/2) + </a:t>
            </a:r>
            <a:r>
              <a:rPr lang="en-IN" b="1" dirty="0" err="1"/>
              <a:t>cos</a:t>
            </a:r>
            <a:r>
              <a:rPr lang="en-IN" b="1" dirty="0"/>
              <a:t> </a:t>
            </a:r>
            <a:r>
              <a:rPr lang="el-GR" b="1" dirty="0"/>
              <a:t>φ1 ⋅ </a:t>
            </a:r>
            <a:r>
              <a:rPr lang="en-IN" b="1" dirty="0" err="1"/>
              <a:t>cos</a:t>
            </a:r>
            <a:r>
              <a:rPr lang="en-IN" b="1" dirty="0"/>
              <a:t> </a:t>
            </a:r>
            <a:r>
              <a:rPr lang="el-GR" b="1" dirty="0"/>
              <a:t>φ2 ⋅ </a:t>
            </a:r>
            <a:r>
              <a:rPr lang="en-IN" b="1" dirty="0"/>
              <a:t>sin²(</a:t>
            </a:r>
            <a:r>
              <a:rPr lang="el-GR" b="1" dirty="0"/>
              <a:t>Δλ/2)</a:t>
            </a:r>
          </a:p>
          <a:p>
            <a:pPr marL="109728" indent="0">
              <a:buNone/>
            </a:pPr>
            <a:r>
              <a:rPr lang="en-IN" b="1" dirty="0" smtClean="0"/>
              <a:t>  c </a:t>
            </a:r>
            <a:r>
              <a:rPr lang="en-IN" b="1" dirty="0"/>
              <a:t>= 2 ⋅ atan2( √a, √(1−a) )</a:t>
            </a:r>
          </a:p>
          <a:p>
            <a:pPr marL="109728" indent="0">
              <a:buNone/>
            </a:pPr>
            <a:r>
              <a:rPr lang="en-IN" b="1" dirty="0" smtClean="0"/>
              <a:t>  d </a:t>
            </a:r>
            <a:r>
              <a:rPr lang="en-IN" b="1" dirty="0"/>
              <a:t>= R ⋅ </a:t>
            </a:r>
            <a:r>
              <a:rPr lang="en-IN" b="1" dirty="0" smtClean="0"/>
              <a:t>c</a:t>
            </a:r>
          </a:p>
          <a:p>
            <a:pPr marL="109728" indent="0">
              <a:buNone/>
            </a:pPr>
            <a:r>
              <a:rPr lang="en-IN" b="1" dirty="0" smtClean="0"/>
              <a:t>  #R = Radius of the earth</a:t>
            </a:r>
            <a:endParaRPr lang="en-IN" b="1" dirty="0"/>
          </a:p>
          <a:p>
            <a:endParaRPr lang="en-IN" dirty="0"/>
          </a:p>
        </p:txBody>
      </p:sp>
      <p:sp>
        <p:nvSpPr>
          <p:cNvPr id="3" name="Title 2"/>
          <p:cNvSpPr>
            <a:spLocks noGrp="1"/>
          </p:cNvSpPr>
          <p:nvPr>
            <p:ph type="title"/>
          </p:nvPr>
        </p:nvSpPr>
        <p:spPr/>
        <p:txBody>
          <a:bodyPr>
            <a:normAutofit/>
          </a:bodyPr>
          <a:lstStyle/>
          <a:p>
            <a:r>
              <a:rPr lang="en-IN" dirty="0" err="1" smtClean="0"/>
              <a:t>Haversine</a:t>
            </a:r>
            <a:r>
              <a:rPr lang="en-IN" dirty="0" smtClean="0"/>
              <a:t> Formula for Distance </a:t>
            </a:r>
            <a:endParaRPr lang="en-IN" dirty="0"/>
          </a:p>
        </p:txBody>
      </p:sp>
    </p:spTree>
    <p:extLst>
      <p:ext uri="{BB962C8B-B14F-4D97-AF65-F5344CB8AC3E}">
        <p14:creationId xmlns:p14="http://schemas.microsoft.com/office/powerpoint/2010/main" val="1627560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7624" y="395953"/>
            <a:ext cx="8244408" cy="707886"/>
          </a:xfrm>
          <a:prstGeom prst="rect">
            <a:avLst/>
          </a:prstGeom>
        </p:spPr>
        <p:txBody>
          <a:bodyPr wrap="square">
            <a:spAutoFit/>
          </a:bodyPr>
          <a:lstStyle/>
          <a:p>
            <a:r>
              <a:rPr lang="en-IN" sz="4000" dirty="0" smtClean="0">
                <a:latin typeface="+mj-lt"/>
              </a:rPr>
              <a:t>Pickup</a:t>
            </a:r>
            <a:r>
              <a:rPr lang="en-IN" sz="4000" dirty="0" smtClean="0">
                <a:latin typeface="+mj-lt"/>
              </a:rPr>
              <a:t>-</a:t>
            </a:r>
            <a:r>
              <a:rPr lang="en-IN" sz="4000" dirty="0" smtClean="0">
                <a:latin typeface="+mj-lt"/>
              </a:rPr>
              <a:t>dates  </a:t>
            </a:r>
            <a:r>
              <a:rPr lang="en-IN" sz="4000" dirty="0" smtClean="0">
                <a:latin typeface="+mj-lt"/>
              </a:rPr>
              <a:t>V</a:t>
            </a:r>
            <a:r>
              <a:rPr lang="en-IN" sz="4000" dirty="0">
                <a:latin typeface="+mj-lt"/>
              </a:rPr>
              <a:t>S</a:t>
            </a:r>
            <a:r>
              <a:rPr lang="en-IN" sz="4000" dirty="0" smtClean="0">
                <a:latin typeface="+mj-lt"/>
              </a:rPr>
              <a:t> </a:t>
            </a:r>
            <a:r>
              <a:rPr lang="en-IN" sz="4000" dirty="0" smtClean="0">
                <a:latin typeface="+mj-lt"/>
              </a:rPr>
              <a:t>Fare </a:t>
            </a:r>
            <a:endParaRPr lang="en-IN" sz="4000" dirty="0">
              <a:latin typeface="+mj-lt"/>
            </a:endParaRPr>
          </a:p>
        </p:txBody>
      </p:sp>
      <p:sp>
        <p:nvSpPr>
          <p:cNvPr id="5" name="Rectangle 2"/>
          <p:cNvSpPr>
            <a:spLocks noChangeArrowheads="1"/>
          </p:cNvSpPr>
          <p:nvPr/>
        </p:nvSpPr>
        <p:spPr bwMode="auto">
          <a:xfrm>
            <a:off x="0" y="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5048" rIns="91440" bIns="0" numCol="1" anchor="ctr" anchorCtr="0" compatLnSpc="1">
            <a:prstTxWarp prst="textNoShape">
              <a:avLst/>
            </a:prstTxWarp>
            <a:spAutoFit/>
          </a:bodyPr>
          <a:lstStyle/>
          <a:p>
            <a:endParaRPr lang="en-IN"/>
          </a:p>
        </p:txBody>
      </p:sp>
      <p:pic>
        <p:nvPicPr>
          <p:cNvPr id="10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00808"/>
            <a:ext cx="9144000" cy="406223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0" y="30003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26629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611560" y="260648"/>
            <a:ext cx="7909488"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4000" b="1" dirty="0">
                <a:solidFill>
                  <a:srgbClr val="000000"/>
                </a:solidFill>
                <a:latin typeface="+mj-lt"/>
                <a:ea typeface="Calibri" pitchFamily="34" charset="0"/>
                <a:cs typeface="Arial" pitchFamily="34" charset="0"/>
              </a:rPr>
              <a:t>N</a:t>
            </a:r>
            <a:r>
              <a:rPr kumimoji="0" lang="en-US" sz="4000" b="1" i="0" u="none" strike="noStrike" cap="none" normalizeH="0" baseline="0" dirty="0" smtClean="0">
                <a:ln>
                  <a:noFill/>
                </a:ln>
                <a:solidFill>
                  <a:srgbClr val="000000"/>
                </a:solidFill>
                <a:effectLst/>
                <a:latin typeface="+mj-lt"/>
                <a:ea typeface="Calibri" pitchFamily="34" charset="0"/>
                <a:cs typeface="Arial" pitchFamily="34" charset="0"/>
              </a:rPr>
              <a:t>umber of passengers </a:t>
            </a:r>
            <a:r>
              <a:rPr lang="en-US" sz="4000" b="1" dirty="0" smtClean="0">
                <a:solidFill>
                  <a:srgbClr val="000000"/>
                </a:solidFill>
                <a:latin typeface="+mj-lt"/>
                <a:ea typeface="Calibri" pitchFamily="34" charset="0"/>
                <a:cs typeface="Arial" pitchFamily="34" charset="0"/>
              </a:rPr>
              <a:t>VS</a:t>
            </a:r>
            <a:r>
              <a:rPr kumimoji="0" lang="en-US" sz="4000" b="1" i="0" u="none" strike="noStrike" cap="none" normalizeH="0" baseline="0" dirty="0" smtClean="0">
                <a:ln>
                  <a:noFill/>
                </a:ln>
                <a:solidFill>
                  <a:srgbClr val="000000"/>
                </a:solidFill>
                <a:effectLst/>
                <a:latin typeface="+mj-lt"/>
                <a:ea typeface="Calibri" pitchFamily="34" charset="0"/>
                <a:cs typeface="Arial" pitchFamily="34" charset="0"/>
              </a:rPr>
              <a:t> </a:t>
            </a:r>
            <a:r>
              <a:rPr lang="en-US" sz="4000" b="1" dirty="0">
                <a:solidFill>
                  <a:srgbClr val="000000"/>
                </a:solidFill>
                <a:latin typeface="+mj-lt"/>
                <a:ea typeface="Calibri" pitchFamily="34" charset="0"/>
                <a:cs typeface="Arial" pitchFamily="34" charset="0"/>
              </a:rPr>
              <a:t>F</a:t>
            </a:r>
            <a:r>
              <a:rPr kumimoji="0" lang="en-US" sz="4000" b="1" i="0" u="none" strike="noStrike" cap="none" normalizeH="0" baseline="0" dirty="0" smtClean="0">
                <a:ln>
                  <a:noFill/>
                </a:ln>
                <a:solidFill>
                  <a:srgbClr val="000000"/>
                </a:solidFill>
                <a:effectLst/>
                <a:latin typeface="+mj-lt"/>
                <a:ea typeface="Calibri" pitchFamily="34" charset="0"/>
                <a:cs typeface="Arial" pitchFamily="34" charset="0"/>
              </a:rPr>
              <a:t>are</a:t>
            </a:r>
            <a:endParaRPr kumimoji="0" lang="en-US" sz="40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j-lt"/>
              <a:cs typeface="Arial" pitchFamily="34" charset="0"/>
            </a:endParaRPr>
          </a:p>
        </p:txBody>
      </p:sp>
      <p:pic>
        <p:nvPicPr>
          <p:cNvPr id="307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484784"/>
            <a:ext cx="6574302" cy="40324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457200" y="2905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9904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188640"/>
            <a:ext cx="8568952" cy="1323439"/>
          </a:xfrm>
          <a:prstGeom prst="rect">
            <a:avLst/>
          </a:prstGeom>
        </p:spPr>
        <p:txBody>
          <a:bodyPr wrap="square">
            <a:spAutoFit/>
          </a:bodyPr>
          <a:lstStyle/>
          <a:p>
            <a:r>
              <a:rPr lang="en-IN" sz="4000" dirty="0"/>
              <a:t>D</a:t>
            </a:r>
            <a:r>
              <a:rPr lang="en-IN" sz="4000" dirty="0" smtClean="0"/>
              <a:t>ay </a:t>
            </a:r>
            <a:r>
              <a:rPr lang="en-IN" sz="4000" dirty="0"/>
              <a:t>of the </a:t>
            </a:r>
            <a:r>
              <a:rPr lang="en-IN" sz="4000" dirty="0" smtClean="0"/>
              <a:t>Week and Frequency    of passengers</a:t>
            </a:r>
            <a:endParaRPr lang="en-IN" sz="4000" dirty="0"/>
          </a:p>
        </p:txBody>
      </p:sp>
      <p:pic>
        <p:nvPicPr>
          <p:cNvPr id="409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772816"/>
            <a:ext cx="6768752" cy="42595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45720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55598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422</TotalTime>
  <Words>337</Words>
  <Application>Microsoft Office PowerPoint</Application>
  <PresentationFormat>On-screen Show (4:3)</PresentationFormat>
  <Paragraphs>45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PREDICTING TAXI FARES</vt:lpstr>
      <vt:lpstr>Percentage of online cab booking system has been increasing rapidly from past 3 years  </vt:lpstr>
      <vt:lpstr>Aim:</vt:lpstr>
      <vt:lpstr>Data  given:</vt:lpstr>
      <vt:lpstr>PowerPoint Presentation</vt:lpstr>
      <vt:lpstr>Haversine Formula for Distance </vt:lpstr>
      <vt:lpstr>PowerPoint Presentation</vt:lpstr>
      <vt:lpstr>PowerPoint Presentation</vt:lpstr>
      <vt:lpstr>PowerPoint Presentation</vt:lpstr>
      <vt:lpstr>Choosing best ML Algorithm:</vt:lpstr>
      <vt:lpstr>PowerPoint Presentation</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TAXI FARES</dc:title>
  <dc:creator>Dheeraj</dc:creator>
  <cp:lastModifiedBy>Dheeraj</cp:lastModifiedBy>
  <cp:revision>15</cp:revision>
  <dcterms:created xsi:type="dcterms:W3CDTF">2019-05-24T08:53:46Z</dcterms:created>
  <dcterms:modified xsi:type="dcterms:W3CDTF">2019-05-24T16:21:37Z</dcterms:modified>
</cp:coreProperties>
</file>