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1"/>
  </p:notesMasterIdLst>
  <p:handoutMasterIdLst>
    <p:handoutMasterId r:id="rId22"/>
  </p:handoutMasterIdLst>
  <p:sldIdLst>
    <p:sldId id="298" r:id="rId5"/>
    <p:sldId id="283" r:id="rId6"/>
    <p:sldId id="299" r:id="rId7"/>
    <p:sldId id="300" r:id="rId8"/>
    <p:sldId id="309" r:id="rId9"/>
    <p:sldId id="301" r:id="rId10"/>
    <p:sldId id="302" r:id="rId11"/>
    <p:sldId id="303" r:id="rId12"/>
    <p:sldId id="304" r:id="rId13"/>
    <p:sldId id="305" r:id="rId14"/>
    <p:sldId id="306" r:id="rId15"/>
    <p:sldId id="307" r:id="rId16"/>
    <p:sldId id="308" r:id="rId17"/>
    <p:sldId id="310" r:id="rId18"/>
    <p:sldId id="311" r:id="rId19"/>
    <p:sldId id="29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74" autoAdjust="0"/>
    <p:restoredTop sz="94712" autoAdjust="0"/>
  </p:normalViewPr>
  <p:slideViewPr>
    <p:cSldViewPr snapToGrid="0">
      <p:cViewPr varScale="1">
        <p:scale>
          <a:sx n="72" d="100"/>
          <a:sy n="72" d="100"/>
        </p:scale>
        <p:origin x="654" y="54"/>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5/24/2019</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5/24/2019</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04063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67" r:id="rId13"/>
    <p:sldLayoutId id="2147483668" r:id="rId14"/>
    <p:sldLayoutId id="2147483669" r:id="rId15"/>
    <p:sldLayoutId id="2147483670" r:id="rId16"/>
    <p:sldLayoutId id="2147483671" r:id="rId17"/>
    <p:sldLayoutId id="2147483673" r:id="rId18"/>
    <p:sldLayoutId id="2147483674" r:id="rId19"/>
    <p:sldLayoutId id="2147483654" r:id="rId20"/>
    <p:sldLayoutId id="2147483655" r:id="rId21"/>
    <p:sldLayoutId id="2147483675" r:id="rId22"/>
    <p:sldLayoutId id="2147483672" r:id="rId23"/>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Hands coming together in ci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1761067" y="2811053"/>
            <a:ext cx="10430933" cy="1261295"/>
          </a:xfrm>
        </p:spPr>
        <p:txBody>
          <a:bodyPr/>
          <a:lstStyle/>
          <a:p>
            <a:r>
              <a:rPr lang="en-US" dirty="0"/>
              <a:t>Health Insurance – Cost Prediction</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3200400" y="4061039"/>
            <a:ext cx="6580188" cy="580921"/>
          </a:xfrm>
        </p:spPr>
        <p:txBody>
          <a:bodyPr/>
          <a:lstStyle/>
          <a:p>
            <a:endParaRPr lang="en-US" dirty="0"/>
          </a:p>
        </p:txBody>
      </p:sp>
      <p:sp>
        <p:nvSpPr>
          <p:cNvPr id="51" name="TextBox 50">
            <a:extLst>
              <a:ext uri="{FF2B5EF4-FFF2-40B4-BE49-F238E27FC236}">
                <a16:creationId xmlns:a16="http://schemas.microsoft.com/office/drawing/2014/main" id="{66C1DE0A-7865-466B-B5D7-781C92357026}"/>
              </a:ext>
            </a:extLst>
          </p:cNvPr>
          <p:cNvSpPr txBox="1"/>
          <p:nvPr/>
        </p:nvSpPr>
        <p:spPr>
          <a:xfrm>
            <a:off x="9780588" y="4375436"/>
            <a:ext cx="2145506" cy="2567676"/>
          </a:xfrm>
          <a:prstGeom prst="rect">
            <a:avLst/>
          </a:prstGeom>
          <a:noFill/>
        </p:spPr>
        <p:txBody>
          <a:bodyPr wrap="square" tIns="108000" bIns="0" rtlCol="0" anchor="ctr">
            <a:spAutoFit/>
          </a:bodyPr>
          <a:lstStyle/>
          <a:p>
            <a:pPr algn="r">
              <a:lnSpc>
                <a:spcPts val="1000"/>
              </a:lnSpc>
            </a:pPr>
            <a:r>
              <a:rPr lang="en-US" sz="2200" b="1" i="1" u="sng" spc="-100" dirty="0">
                <a:solidFill>
                  <a:schemeClr val="accent2">
                    <a:lumMod val="75000"/>
                  </a:schemeClr>
                </a:solidFill>
                <a:effectLst>
                  <a:outerShdw blurRad="38100" dist="38100" dir="2700000" algn="tl">
                    <a:srgbClr val="000000">
                      <a:alpha val="43137"/>
                    </a:srgbClr>
                  </a:outerShdw>
                </a:effectLst>
                <a:latin typeface="+mj-lt"/>
              </a:rPr>
              <a:t>Team Members:</a:t>
            </a:r>
          </a:p>
          <a:p>
            <a:pPr algn="r">
              <a:lnSpc>
                <a:spcPts val="1000"/>
              </a:lnSpc>
            </a:pPr>
            <a:endParaRPr lang="en-US" sz="2000" b="1" i="1" u="sng" spc="-100" dirty="0">
              <a:solidFill>
                <a:schemeClr val="accent2">
                  <a:lumMod val="75000"/>
                </a:schemeClr>
              </a:solidFill>
              <a:effectLst>
                <a:outerShdw blurRad="38100" dist="38100" dir="2700000" algn="tl">
                  <a:srgbClr val="000000">
                    <a:alpha val="43137"/>
                  </a:srgbClr>
                </a:outerShdw>
              </a:effectLst>
              <a:latin typeface="+mj-lt"/>
            </a:endParaRPr>
          </a:p>
          <a:p>
            <a:pPr algn="r">
              <a:lnSpc>
                <a:spcPts val="1000"/>
              </a:lnSpc>
            </a:pPr>
            <a:endParaRPr lang="en-US" sz="2000" spc="-100" dirty="0">
              <a:solidFill>
                <a:schemeClr val="accent2">
                  <a:lumMod val="75000"/>
                </a:schemeClr>
              </a:solidFill>
              <a:latin typeface="+mj-lt"/>
            </a:endParaRPr>
          </a:p>
          <a:p>
            <a:pPr algn="r">
              <a:lnSpc>
                <a:spcPts val="1000"/>
              </a:lnSpc>
            </a:pPr>
            <a:r>
              <a:rPr lang="en-US" sz="2000" spc="-100" dirty="0">
                <a:solidFill>
                  <a:schemeClr val="accent2">
                    <a:lumMod val="60000"/>
                    <a:lumOff val="40000"/>
                  </a:schemeClr>
                </a:solidFill>
                <a:effectLst>
                  <a:outerShdw blurRad="38100" dist="38100" dir="2700000" algn="tl">
                    <a:srgbClr val="000000">
                      <a:alpha val="43137"/>
                    </a:srgbClr>
                  </a:outerShdw>
                </a:effectLst>
                <a:latin typeface="+mj-lt"/>
              </a:rPr>
              <a:t>P  Sree Lahari</a:t>
            </a:r>
          </a:p>
          <a:p>
            <a:pPr algn="r">
              <a:lnSpc>
                <a:spcPts val="1000"/>
              </a:lnSpc>
            </a:pPr>
            <a:endParaRPr lang="en-US" sz="2000" spc="-100" dirty="0">
              <a:solidFill>
                <a:schemeClr val="accent2">
                  <a:lumMod val="60000"/>
                  <a:lumOff val="40000"/>
                </a:schemeClr>
              </a:solidFill>
              <a:effectLst>
                <a:outerShdw blurRad="38100" dist="38100" dir="2700000" algn="tl">
                  <a:srgbClr val="000000">
                    <a:alpha val="43137"/>
                  </a:srgbClr>
                </a:outerShdw>
              </a:effectLst>
              <a:latin typeface="+mj-lt"/>
            </a:endParaRPr>
          </a:p>
          <a:p>
            <a:pPr algn="r">
              <a:lnSpc>
                <a:spcPts val="1000"/>
              </a:lnSpc>
            </a:pPr>
            <a:r>
              <a:rPr lang="en-US" sz="2000" spc="-100" dirty="0">
                <a:solidFill>
                  <a:schemeClr val="accent2">
                    <a:lumMod val="60000"/>
                    <a:lumOff val="40000"/>
                  </a:schemeClr>
                </a:solidFill>
                <a:effectLst>
                  <a:outerShdw blurRad="38100" dist="38100" dir="2700000" algn="tl">
                    <a:srgbClr val="000000">
                      <a:alpha val="43137"/>
                    </a:srgbClr>
                  </a:outerShdw>
                </a:effectLst>
                <a:latin typeface="+mj-lt"/>
              </a:rPr>
              <a:t> </a:t>
            </a:r>
          </a:p>
          <a:p>
            <a:pPr algn="r">
              <a:lnSpc>
                <a:spcPts val="1000"/>
              </a:lnSpc>
            </a:pPr>
            <a:r>
              <a:rPr lang="en-US" sz="2000" spc="-100" dirty="0">
                <a:solidFill>
                  <a:schemeClr val="accent2">
                    <a:lumMod val="60000"/>
                    <a:lumOff val="40000"/>
                  </a:schemeClr>
                </a:solidFill>
                <a:effectLst>
                  <a:outerShdw blurRad="38100" dist="38100" dir="2700000" algn="tl">
                    <a:srgbClr val="000000">
                      <a:alpha val="43137"/>
                    </a:srgbClr>
                  </a:outerShdw>
                </a:effectLst>
                <a:latin typeface="+mj-lt"/>
              </a:rPr>
              <a:t>P Skv  Chaitanya </a:t>
            </a:r>
          </a:p>
          <a:p>
            <a:pPr algn="r">
              <a:lnSpc>
                <a:spcPts val="1000"/>
              </a:lnSpc>
            </a:pPr>
            <a:endParaRPr lang="en-US" sz="2000" spc="-100" dirty="0">
              <a:solidFill>
                <a:schemeClr val="accent2">
                  <a:lumMod val="60000"/>
                  <a:lumOff val="40000"/>
                </a:schemeClr>
              </a:solidFill>
              <a:effectLst>
                <a:outerShdw blurRad="38100" dist="38100" dir="2700000" algn="tl">
                  <a:srgbClr val="000000">
                    <a:alpha val="43137"/>
                  </a:srgbClr>
                </a:outerShdw>
              </a:effectLst>
              <a:latin typeface="+mj-lt"/>
            </a:endParaRPr>
          </a:p>
          <a:p>
            <a:pPr algn="r">
              <a:lnSpc>
                <a:spcPts val="1000"/>
              </a:lnSpc>
            </a:pPr>
            <a:endParaRPr lang="en-US" sz="2000" spc="-100" dirty="0">
              <a:solidFill>
                <a:schemeClr val="accent2">
                  <a:lumMod val="60000"/>
                  <a:lumOff val="40000"/>
                </a:schemeClr>
              </a:solidFill>
              <a:effectLst>
                <a:outerShdw blurRad="38100" dist="38100" dir="2700000" algn="tl">
                  <a:srgbClr val="000000">
                    <a:alpha val="43137"/>
                  </a:srgbClr>
                </a:outerShdw>
              </a:effectLst>
              <a:latin typeface="+mj-lt"/>
            </a:endParaRPr>
          </a:p>
          <a:p>
            <a:pPr algn="r">
              <a:lnSpc>
                <a:spcPts val="1000"/>
              </a:lnSpc>
            </a:pPr>
            <a:r>
              <a:rPr lang="en-US" sz="2000" spc="-100" dirty="0">
                <a:solidFill>
                  <a:schemeClr val="accent2">
                    <a:lumMod val="60000"/>
                    <a:lumOff val="40000"/>
                  </a:schemeClr>
                </a:solidFill>
                <a:effectLst>
                  <a:outerShdw blurRad="38100" dist="38100" dir="2700000" algn="tl">
                    <a:srgbClr val="000000">
                      <a:alpha val="43137"/>
                    </a:srgbClr>
                  </a:outerShdw>
                </a:effectLst>
                <a:latin typeface="+mj-lt"/>
              </a:rPr>
              <a:t>R Ananya</a:t>
            </a:r>
          </a:p>
          <a:p>
            <a:pPr algn="r">
              <a:lnSpc>
                <a:spcPts val="1000"/>
              </a:lnSpc>
            </a:pPr>
            <a:endParaRPr lang="en-US" sz="2000" b="1" i="0" spc="-100" baseline="0" dirty="0">
              <a:solidFill>
                <a:schemeClr val="accent2">
                  <a:lumMod val="60000"/>
                  <a:lumOff val="40000"/>
                </a:schemeClr>
              </a:solidFill>
              <a:effectLst>
                <a:outerShdw blurRad="38100" dist="38100" dir="2700000" algn="tl">
                  <a:srgbClr val="000000">
                    <a:alpha val="43137"/>
                  </a:srgbClr>
                </a:outerShdw>
              </a:effectLst>
              <a:latin typeface="+mj-lt"/>
            </a:endParaRPr>
          </a:p>
          <a:p>
            <a:pPr algn="r">
              <a:lnSpc>
                <a:spcPts val="1000"/>
              </a:lnSpc>
            </a:pPr>
            <a:endParaRPr lang="en-US" sz="2000" b="1" spc="-100" dirty="0">
              <a:solidFill>
                <a:schemeClr val="accent2">
                  <a:lumMod val="60000"/>
                  <a:lumOff val="40000"/>
                </a:schemeClr>
              </a:solidFill>
              <a:effectLst>
                <a:outerShdw blurRad="38100" dist="38100" dir="2700000" algn="tl">
                  <a:srgbClr val="000000">
                    <a:alpha val="43137"/>
                  </a:srgbClr>
                </a:outerShdw>
              </a:effectLst>
              <a:latin typeface="+mj-lt"/>
            </a:endParaRPr>
          </a:p>
          <a:p>
            <a:pPr algn="r">
              <a:lnSpc>
                <a:spcPts val="1000"/>
              </a:lnSpc>
            </a:pPr>
            <a:r>
              <a:rPr lang="en-US" sz="2000" i="0" spc="-100" baseline="0" dirty="0">
                <a:solidFill>
                  <a:schemeClr val="accent2">
                    <a:lumMod val="60000"/>
                    <a:lumOff val="40000"/>
                  </a:schemeClr>
                </a:solidFill>
                <a:effectLst>
                  <a:outerShdw blurRad="38100" dist="38100" dir="2700000" algn="tl">
                    <a:srgbClr val="000000">
                      <a:alpha val="43137"/>
                    </a:srgbClr>
                  </a:outerShdw>
                </a:effectLst>
                <a:latin typeface="+mj-lt"/>
              </a:rPr>
              <a:t>Sirisha  A</a:t>
            </a:r>
          </a:p>
          <a:p>
            <a:pPr algn="r">
              <a:lnSpc>
                <a:spcPts val="1000"/>
              </a:lnSpc>
            </a:pPr>
            <a:endParaRPr lang="en-US" sz="2000" b="1" spc="-100" dirty="0">
              <a:solidFill>
                <a:schemeClr val="accent2">
                  <a:lumMod val="60000"/>
                  <a:lumOff val="40000"/>
                </a:schemeClr>
              </a:solidFill>
              <a:effectLst>
                <a:outerShdw blurRad="38100" dist="38100" dir="2700000" algn="tl">
                  <a:srgbClr val="000000">
                    <a:alpha val="43137"/>
                  </a:srgbClr>
                </a:outerShdw>
              </a:effectLst>
              <a:latin typeface="+mj-lt"/>
            </a:endParaRPr>
          </a:p>
          <a:p>
            <a:pPr algn="r">
              <a:lnSpc>
                <a:spcPts val="1000"/>
              </a:lnSpc>
            </a:pPr>
            <a:endParaRPr lang="en-US" sz="2000" b="1" spc="-100" dirty="0">
              <a:solidFill>
                <a:schemeClr val="accent2">
                  <a:lumMod val="60000"/>
                  <a:lumOff val="40000"/>
                </a:schemeClr>
              </a:solidFill>
              <a:effectLst>
                <a:outerShdw blurRad="38100" dist="38100" dir="2700000" algn="tl">
                  <a:srgbClr val="000000">
                    <a:alpha val="43137"/>
                  </a:srgbClr>
                </a:outerShdw>
              </a:effectLst>
              <a:latin typeface="+mj-lt"/>
            </a:endParaRPr>
          </a:p>
          <a:p>
            <a:pPr algn="r">
              <a:lnSpc>
                <a:spcPts val="1000"/>
              </a:lnSpc>
            </a:pPr>
            <a:r>
              <a:rPr lang="en-US" sz="2000" spc="-100" dirty="0">
                <a:solidFill>
                  <a:schemeClr val="accent2">
                    <a:lumMod val="60000"/>
                    <a:lumOff val="40000"/>
                  </a:schemeClr>
                </a:solidFill>
                <a:effectLst>
                  <a:outerShdw blurRad="38100" dist="38100" dir="2700000" algn="tl">
                    <a:srgbClr val="000000">
                      <a:alpha val="43137"/>
                    </a:srgbClr>
                  </a:outerShdw>
                </a:effectLst>
                <a:latin typeface="+mj-lt"/>
              </a:rPr>
              <a:t>Y P  Venkatesh</a:t>
            </a:r>
          </a:p>
          <a:p>
            <a:pPr algn="r">
              <a:lnSpc>
                <a:spcPts val="1000"/>
              </a:lnSpc>
            </a:pPr>
            <a:endParaRPr lang="en-US" sz="2000" b="1" spc="-100" dirty="0">
              <a:solidFill>
                <a:schemeClr val="accent2">
                  <a:lumMod val="75000"/>
                </a:schemeClr>
              </a:solidFill>
              <a:latin typeface="+mj-lt"/>
            </a:endParaRPr>
          </a:p>
          <a:p>
            <a:pPr algn="r">
              <a:lnSpc>
                <a:spcPts val="1000"/>
              </a:lnSpc>
            </a:pPr>
            <a:endParaRPr lang="en-US" sz="2000" b="1" i="0" spc="-100" baseline="0" dirty="0">
              <a:solidFill>
                <a:schemeClr val="accent2">
                  <a:lumMod val="75000"/>
                </a:schemeClr>
              </a:solidFill>
              <a:latin typeface="+mj-lt"/>
            </a:endParaRPr>
          </a:p>
          <a:p>
            <a:pPr algn="ctr">
              <a:lnSpc>
                <a:spcPts val="1000"/>
              </a:lnSpc>
            </a:pPr>
            <a:endParaRPr lang="en-US" sz="1600" b="0" i="0" spc="140" baseline="0" dirty="0">
              <a:solidFill>
                <a:schemeClr val="tx1">
                  <a:lumMod val="75000"/>
                  <a:lumOff val="25000"/>
                </a:schemeClr>
              </a:solidFill>
              <a:latin typeface="+mj-lt"/>
            </a:endParaRPr>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C29FB-7B6E-4371-9217-BA7B5ABF59F6}"/>
              </a:ext>
            </a:extLst>
          </p:cNvPr>
          <p:cNvSpPr>
            <a:spLocks noGrp="1"/>
          </p:cNvSpPr>
          <p:nvPr>
            <p:ph type="title"/>
          </p:nvPr>
        </p:nvSpPr>
        <p:spPr/>
        <p:txBody>
          <a:bodyPr/>
          <a:lstStyle/>
          <a:p>
            <a:r>
              <a:rPr lang="en-IN" dirty="0"/>
              <a:t>Relation between Smokers and Charges</a:t>
            </a:r>
          </a:p>
        </p:txBody>
      </p:sp>
      <p:sp>
        <p:nvSpPr>
          <p:cNvPr id="4" name="Slide Number Placeholder 3">
            <a:extLst>
              <a:ext uri="{FF2B5EF4-FFF2-40B4-BE49-F238E27FC236}">
                <a16:creationId xmlns:a16="http://schemas.microsoft.com/office/drawing/2014/main" id="{7042B067-2CBF-4E18-A663-6A1E2AE74C52}"/>
              </a:ext>
            </a:extLst>
          </p:cNvPr>
          <p:cNvSpPr>
            <a:spLocks noGrp="1"/>
          </p:cNvSpPr>
          <p:nvPr>
            <p:ph type="sldNum" sz="quarter" idx="33"/>
          </p:nvPr>
        </p:nvSpPr>
        <p:spPr>
          <a:xfrm>
            <a:off x="9780104" y="6371351"/>
            <a:ext cx="2411896" cy="432000"/>
          </a:xfrm>
          <a:solidFill>
            <a:schemeClr val="bg1">
              <a:lumMod val="95000"/>
            </a:schemeClr>
          </a:solidFill>
        </p:spPr>
        <p:txBody>
          <a:bodyPr/>
          <a:lstStyle/>
          <a:p>
            <a:endParaRPr lang="en-US" noProof="0" dirty="0"/>
          </a:p>
        </p:txBody>
      </p:sp>
      <p:sp>
        <p:nvSpPr>
          <p:cNvPr id="5" name="Text Placeholder 4">
            <a:extLst>
              <a:ext uri="{FF2B5EF4-FFF2-40B4-BE49-F238E27FC236}">
                <a16:creationId xmlns:a16="http://schemas.microsoft.com/office/drawing/2014/main" id="{488D32EB-3F70-4830-B192-E26994D39D37}"/>
              </a:ext>
            </a:extLst>
          </p:cNvPr>
          <p:cNvSpPr>
            <a:spLocks noGrp="1"/>
          </p:cNvSpPr>
          <p:nvPr>
            <p:ph type="body" sz="half" idx="2"/>
          </p:nvPr>
        </p:nvSpPr>
        <p:spPr>
          <a:xfrm>
            <a:off x="432000" y="2057400"/>
            <a:ext cx="4259270" cy="3811588"/>
          </a:xfrm>
        </p:spPr>
        <p:txBody>
          <a:bodyPr/>
          <a:lstStyle/>
          <a:p>
            <a:r>
              <a:rPr lang="en-IN" sz="1800" dirty="0"/>
              <a:t>	The premium for health insurance tend to be on the steeper side for smokers. But it isn’t that high as compared to that of non-smoker’s.</a:t>
            </a:r>
          </a:p>
          <a:p>
            <a:r>
              <a:rPr lang="en-IN" sz="1800" dirty="0"/>
              <a:t>	However, if the company realises your health is deteriorating owing to your smoking habits, your premiums might be increased, accordingly.</a:t>
            </a:r>
          </a:p>
          <a:p>
            <a:r>
              <a:rPr lang="en-IN" sz="1800" dirty="0"/>
              <a:t>	In most cases, being a smoker will automatically heighten your premium amount when compared to </a:t>
            </a:r>
            <a:r>
              <a:rPr lang="en-IN" sz="1800"/>
              <a:t>a non-smoker.</a:t>
            </a:r>
            <a:endParaRPr lang="en-IN" sz="1800" dirty="0"/>
          </a:p>
        </p:txBody>
      </p:sp>
      <p:pic>
        <p:nvPicPr>
          <p:cNvPr id="8" name="Picture Placeholder 7" descr="A screenshot of a computer&#10;&#10;Description automatically generated">
            <a:extLst>
              <a:ext uri="{FF2B5EF4-FFF2-40B4-BE49-F238E27FC236}">
                <a16:creationId xmlns:a16="http://schemas.microsoft.com/office/drawing/2014/main" id="{1C500FD3-57BA-4895-8387-4CCC5B4156CF}"/>
              </a:ext>
            </a:extLst>
          </p:cNvPr>
          <p:cNvPicPr>
            <a:picLocks noGrp="1" noChangeAspect="1"/>
          </p:cNvPicPr>
          <p:nvPr>
            <p:ph type="pic" idx="1"/>
          </p:nvPr>
        </p:nvPicPr>
        <p:blipFill rotWithShape="1">
          <a:blip r:embed="rId2"/>
          <a:srcRect l="15741" t="39720" r="50755" b="24780"/>
          <a:stretch/>
        </p:blipFill>
        <p:spPr>
          <a:xfrm>
            <a:off x="5098414" y="2057399"/>
            <a:ext cx="6231157" cy="3711600"/>
          </a:xfrm>
        </p:spPr>
      </p:pic>
    </p:spTree>
    <p:extLst>
      <p:ext uri="{BB962C8B-B14F-4D97-AF65-F5344CB8AC3E}">
        <p14:creationId xmlns:p14="http://schemas.microsoft.com/office/powerpoint/2010/main" val="937640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3E946-ED73-40EF-BF86-320F096D3EDC}"/>
              </a:ext>
            </a:extLst>
          </p:cNvPr>
          <p:cNvSpPr>
            <a:spLocks noGrp="1"/>
          </p:cNvSpPr>
          <p:nvPr>
            <p:ph type="title"/>
          </p:nvPr>
        </p:nvSpPr>
        <p:spPr/>
        <p:txBody>
          <a:bodyPr/>
          <a:lstStyle/>
          <a:p>
            <a:r>
              <a:rPr lang="en-IN" dirty="0"/>
              <a:t>Relation between Region and Charges</a:t>
            </a:r>
          </a:p>
        </p:txBody>
      </p:sp>
      <p:sp>
        <p:nvSpPr>
          <p:cNvPr id="4" name="Slide Number Placeholder 3">
            <a:extLst>
              <a:ext uri="{FF2B5EF4-FFF2-40B4-BE49-F238E27FC236}">
                <a16:creationId xmlns:a16="http://schemas.microsoft.com/office/drawing/2014/main" id="{D9479A83-E44D-4B3E-B2FE-9A3B3888D903}"/>
              </a:ext>
            </a:extLst>
          </p:cNvPr>
          <p:cNvSpPr>
            <a:spLocks noGrp="1"/>
          </p:cNvSpPr>
          <p:nvPr>
            <p:ph type="sldNum" sz="quarter" idx="33"/>
          </p:nvPr>
        </p:nvSpPr>
        <p:spPr>
          <a:xfrm>
            <a:off x="9766852" y="6371351"/>
            <a:ext cx="2425148" cy="432000"/>
          </a:xfrm>
          <a:solidFill>
            <a:schemeClr val="bg1">
              <a:lumMod val="95000"/>
            </a:schemeClr>
          </a:solidFill>
        </p:spPr>
        <p:txBody>
          <a:bodyPr/>
          <a:lstStyle/>
          <a:p>
            <a:endParaRPr lang="en-US" noProof="0" dirty="0"/>
          </a:p>
        </p:txBody>
      </p:sp>
      <p:sp>
        <p:nvSpPr>
          <p:cNvPr id="5" name="Text Placeholder 4">
            <a:extLst>
              <a:ext uri="{FF2B5EF4-FFF2-40B4-BE49-F238E27FC236}">
                <a16:creationId xmlns:a16="http://schemas.microsoft.com/office/drawing/2014/main" id="{6BFE35E2-3EE0-4077-A8F9-5EF25FD6F83C}"/>
              </a:ext>
            </a:extLst>
          </p:cNvPr>
          <p:cNvSpPr>
            <a:spLocks noGrp="1"/>
          </p:cNvSpPr>
          <p:nvPr>
            <p:ph type="body" sz="half" idx="2"/>
          </p:nvPr>
        </p:nvSpPr>
        <p:spPr>
          <a:xfrm>
            <a:off x="432000" y="2252870"/>
            <a:ext cx="3932237" cy="3906447"/>
          </a:xfrm>
        </p:spPr>
        <p:txBody>
          <a:bodyPr/>
          <a:lstStyle/>
          <a:p>
            <a:pPr marL="285750" indent="-285750">
              <a:buFont typeface="Wingdings" panose="05000000000000000000" pitchFamily="2" charset="2"/>
              <a:buChar char="ü"/>
            </a:pPr>
            <a:r>
              <a:rPr lang="en-IN" sz="2000" dirty="0"/>
              <a:t>The relation between the region and charges can be determined by the climatic conditions over the region.</a:t>
            </a:r>
          </a:p>
          <a:p>
            <a:pPr marL="285750" indent="-285750">
              <a:buFont typeface="Wingdings" panose="05000000000000000000" pitchFamily="2" charset="2"/>
              <a:buChar char="ü"/>
            </a:pPr>
            <a:r>
              <a:rPr lang="en-IN" sz="2000" dirty="0"/>
              <a:t>When the climatic conditions are adverse, the health may </a:t>
            </a:r>
            <a:r>
              <a:rPr lang="en-IN" sz="1800" dirty="0"/>
              <a:t>deteriorate</a:t>
            </a:r>
            <a:r>
              <a:rPr lang="en-IN" sz="2000" dirty="0"/>
              <a:t> so that the insurance claimed by the person will be more and vice versa.</a:t>
            </a:r>
          </a:p>
        </p:txBody>
      </p:sp>
      <p:pic>
        <p:nvPicPr>
          <p:cNvPr id="7" name="Picture Placeholder 6" descr="A screenshot of a computer&#10;&#10;Description automatically generated">
            <a:extLst>
              <a:ext uri="{FF2B5EF4-FFF2-40B4-BE49-F238E27FC236}">
                <a16:creationId xmlns:a16="http://schemas.microsoft.com/office/drawing/2014/main" id="{8E16672C-4835-4ECA-B1A9-9FCAAA250811}"/>
              </a:ext>
            </a:extLst>
          </p:cNvPr>
          <p:cNvPicPr>
            <a:picLocks noGrp="1" noChangeAspect="1"/>
          </p:cNvPicPr>
          <p:nvPr>
            <p:ph type="pic" idx="1"/>
          </p:nvPr>
        </p:nvPicPr>
        <p:blipFill rotWithShape="1">
          <a:blip r:embed="rId2"/>
          <a:srcRect l="16465" t="43791" r="51698" b="21058"/>
          <a:stretch/>
        </p:blipFill>
        <p:spPr>
          <a:xfrm>
            <a:off x="5298626" y="2057400"/>
            <a:ext cx="5680800" cy="3526014"/>
          </a:xfrm>
        </p:spPr>
      </p:pic>
    </p:spTree>
    <p:extLst>
      <p:ext uri="{BB962C8B-B14F-4D97-AF65-F5344CB8AC3E}">
        <p14:creationId xmlns:p14="http://schemas.microsoft.com/office/powerpoint/2010/main" val="4143459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821E3-1A59-4AD8-96B0-447E8CD85B70}"/>
              </a:ext>
            </a:extLst>
          </p:cNvPr>
          <p:cNvSpPr>
            <a:spLocks noGrp="1"/>
          </p:cNvSpPr>
          <p:nvPr>
            <p:ph type="title"/>
          </p:nvPr>
        </p:nvSpPr>
        <p:spPr/>
        <p:txBody>
          <a:bodyPr/>
          <a:lstStyle/>
          <a:p>
            <a:r>
              <a:rPr lang="en-IN" dirty="0">
                <a:solidFill>
                  <a:schemeClr val="accent3">
                    <a:lumMod val="75000"/>
                  </a:schemeClr>
                </a:solidFill>
                <a:effectLst>
                  <a:outerShdw blurRad="38100" dist="38100" dir="2700000" algn="tl">
                    <a:srgbClr val="000000">
                      <a:alpha val="43137"/>
                    </a:srgbClr>
                  </a:outerShdw>
                </a:effectLst>
              </a:rPr>
              <a:t>Supervised Learning</a:t>
            </a:r>
            <a:r>
              <a:rPr lang="en-IN" dirty="0"/>
              <a:t> </a:t>
            </a:r>
          </a:p>
        </p:txBody>
      </p:sp>
      <p:sp>
        <p:nvSpPr>
          <p:cNvPr id="5" name="Text Placeholder 4">
            <a:extLst>
              <a:ext uri="{FF2B5EF4-FFF2-40B4-BE49-F238E27FC236}">
                <a16:creationId xmlns:a16="http://schemas.microsoft.com/office/drawing/2014/main" id="{EA3499BB-B655-4F34-AEA6-045805FA5F63}"/>
              </a:ext>
            </a:extLst>
          </p:cNvPr>
          <p:cNvSpPr>
            <a:spLocks noGrp="1"/>
          </p:cNvSpPr>
          <p:nvPr>
            <p:ph idx="1"/>
          </p:nvPr>
        </p:nvSpPr>
        <p:spPr>
          <a:xfrm>
            <a:off x="291548" y="1008000"/>
            <a:ext cx="11468452" cy="5154261"/>
          </a:xfrm>
        </p:spPr>
        <p:txBody>
          <a:bodyPr/>
          <a:lstStyle/>
          <a:p>
            <a:pPr>
              <a:buFont typeface="Wingdings" panose="05000000000000000000" pitchFamily="2" charset="2"/>
              <a:buChar char="ü"/>
            </a:pPr>
            <a:r>
              <a:rPr lang="en-IN" dirty="0">
                <a:effectLst>
                  <a:outerShdw blurRad="38100" dist="38100" dir="2700000" algn="tl">
                    <a:srgbClr val="000000">
                      <a:alpha val="43137"/>
                    </a:srgbClr>
                  </a:outerShdw>
                </a:effectLst>
              </a:rPr>
              <a:t>Supervised Learning, </a:t>
            </a:r>
            <a:r>
              <a:rPr lang="en-US" dirty="0"/>
              <a:t>indicates the presence of a supervisor as a teacher.</a:t>
            </a:r>
          </a:p>
          <a:p>
            <a:pPr>
              <a:buFont typeface="Wingdings" panose="05000000000000000000" pitchFamily="2" charset="2"/>
              <a:buChar char="ü"/>
            </a:pPr>
            <a:r>
              <a:rPr lang="en-US" dirty="0"/>
              <a:t>Basically supervised learning is a learning in which we teach or train the machine using data which is well labeled that means some data is already tagged with the correct answer.</a:t>
            </a:r>
          </a:p>
          <a:p>
            <a:pPr>
              <a:buFont typeface="Wingdings" panose="05000000000000000000" pitchFamily="2" charset="2"/>
              <a:buChar char="ü"/>
            </a:pPr>
            <a:r>
              <a:rPr lang="en-US" dirty="0"/>
              <a:t> After that, the machine is provided with a new set of examples (data) so that supervised learning algorithm analyses the training data (set of training examples) and produces a correct outcome from labeled data.</a:t>
            </a:r>
          </a:p>
          <a:p>
            <a:pPr>
              <a:buFont typeface="Wingdings" panose="05000000000000000000" pitchFamily="2" charset="2"/>
              <a:buChar char="ü"/>
            </a:pPr>
            <a:r>
              <a:rPr lang="en-IN" sz="1800" dirty="0"/>
              <a:t>Supervised Learning is of two types:</a:t>
            </a:r>
          </a:p>
          <a:p>
            <a:pPr marL="619125" lvl="1" indent="-342900">
              <a:buAutoNum type="arabicPeriod"/>
            </a:pPr>
            <a:r>
              <a:rPr lang="en-IN" dirty="0"/>
              <a:t>Classification</a:t>
            </a:r>
          </a:p>
          <a:p>
            <a:pPr marL="619125" lvl="1" indent="-342900">
              <a:buAutoNum type="arabicPeriod"/>
            </a:pPr>
            <a:r>
              <a:rPr lang="en-IN" dirty="0"/>
              <a:t>Regression</a:t>
            </a:r>
          </a:p>
          <a:p>
            <a:pPr>
              <a:buFont typeface="Wingdings" panose="05000000000000000000" pitchFamily="2" charset="2"/>
              <a:buChar char="ü"/>
            </a:pPr>
            <a:r>
              <a:rPr lang="en-IN" sz="1800" dirty="0"/>
              <a:t>For Predicting the Health Insurance we have used Regression because the given dataset cannot be categorised.</a:t>
            </a:r>
          </a:p>
          <a:p>
            <a:pPr>
              <a:buFont typeface="Wingdings" panose="05000000000000000000" pitchFamily="2" charset="2"/>
              <a:buChar char="ü"/>
            </a:pPr>
            <a:r>
              <a:rPr lang="en-IN" sz="1800" dirty="0"/>
              <a:t>Regression techniques:</a:t>
            </a:r>
          </a:p>
          <a:p>
            <a:pPr marL="619125" lvl="1" indent="-342900">
              <a:buAutoNum type="arabicPeriod"/>
            </a:pPr>
            <a:r>
              <a:rPr lang="en-IN" dirty="0"/>
              <a:t>Linear Regression</a:t>
            </a:r>
          </a:p>
          <a:p>
            <a:pPr marL="619125" lvl="1" indent="-342900">
              <a:buAutoNum type="arabicPeriod"/>
            </a:pPr>
            <a:r>
              <a:rPr lang="en-IN" dirty="0"/>
              <a:t>Multi Linear Regression</a:t>
            </a:r>
          </a:p>
          <a:p>
            <a:pPr marL="619125" lvl="1" indent="-342900">
              <a:buAutoNum type="arabicPeriod"/>
            </a:pPr>
            <a:r>
              <a:rPr lang="en-IN" dirty="0"/>
              <a:t>Polynomial Regression</a:t>
            </a:r>
          </a:p>
          <a:p>
            <a:pPr marL="619125" lvl="1" indent="-342900">
              <a:buAutoNum type="arabicPeriod"/>
            </a:pPr>
            <a:r>
              <a:rPr lang="en-IN" dirty="0"/>
              <a:t>Logistic Regression</a:t>
            </a:r>
          </a:p>
          <a:p>
            <a:pPr marL="619125" lvl="1" indent="-342900">
              <a:buAutoNum type="arabicPeriod"/>
            </a:pPr>
            <a:r>
              <a:rPr lang="en-IN" dirty="0"/>
              <a:t>Random Forest Regression</a:t>
            </a:r>
          </a:p>
          <a:p>
            <a:pPr>
              <a:buFont typeface="Wingdings" panose="05000000000000000000" pitchFamily="2" charset="2"/>
              <a:buChar char="ü"/>
            </a:pPr>
            <a:r>
              <a:rPr lang="en-IN" sz="1800" dirty="0"/>
              <a:t>Random Forest Regression is predicting the best performance for the testing data for the fitted model.</a:t>
            </a:r>
          </a:p>
        </p:txBody>
      </p:sp>
      <p:sp>
        <p:nvSpPr>
          <p:cNvPr id="4" name="Slide Number Placeholder 3">
            <a:extLst>
              <a:ext uri="{FF2B5EF4-FFF2-40B4-BE49-F238E27FC236}">
                <a16:creationId xmlns:a16="http://schemas.microsoft.com/office/drawing/2014/main" id="{7BD15126-B34E-4EB6-B880-026F8E9A314B}"/>
              </a:ext>
            </a:extLst>
          </p:cNvPr>
          <p:cNvSpPr>
            <a:spLocks noGrp="1"/>
          </p:cNvSpPr>
          <p:nvPr>
            <p:ph type="sldNum" sz="quarter" idx="33"/>
          </p:nvPr>
        </p:nvSpPr>
        <p:spPr>
          <a:xfrm>
            <a:off x="9727096" y="6371351"/>
            <a:ext cx="2464904" cy="432000"/>
          </a:xfrm>
          <a:solidFill>
            <a:schemeClr val="bg1">
              <a:lumMod val="95000"/>
            </a:schemeClr>
          </a:solidFill>
        </p:spPr>
        <p:txBody>
          <a:bodyPr/>
          <a:lstStyle/>
          <a:p>
            <a:endParaRPr lang="en-US" noProof="0" dirty="0"/>
          </a:p>
        </p:txBody>
      </p:sp>
    </p:spTree>
    <p:extLst>
      <p:ext uri="{BB962C8B-B14F-4D97-AF65-F5344CB8AC3E}">
        <p14:creationId xmlns:p14="http://schemas.microsoft.com/office/powerpoint/2010/main" val="903068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94C44-EF8D-4E3F-B24C-AF2673F7C597}"/>
              </a:ext>
            </a:extLst>
          </p:cNvPr>
          <p:cNvSpPr>
            <a:spLocks noGrp="1"/>
          </p:cNvSpPr>
          <p:nvPr>
            <p:ph type="title"/>
          </p:nvPr>
        </p:nvSpPr>
        <p:spPr/>
        <p:txBody>
          <a:bodyPr/>
          <a:lstStyle/>
          <a:p>
            <a:r>
              <a:rPr lang="en-IN" dirty="0">
                <a:solidFill>
                  <a:schemeClr val="accent1">
                    <a:lumMod val="60000"/>
                    <a:lumOff val="40000"/>
                  </a:schemeClr>
                </a:solidFill>
                <a:effectLst>
                  <a:outerShdw blurRad="38100" dist="38100" dir="2700000" algn="tl">
                    <a:srgbClr val="000000">
                      <a:alpha val="43137"/>
                    </a:srgbClr>
                  </a:outerShdw>
                </a:effectLst>
              </a:rPr>
              <a:t>Random Forest Regression</a:t>
            </a:r>
            <a:endParaRPr lang="en-IN" dirty="0">
              <a:solidFill>
                <a:schemeClr val="accent1">
                  <a:lumMod val="60000"/>
                  <a:lumOff val="40000"/>
                </a:schemeClr>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036E919-6304-416C-AD58-07C9BBF5F53C}"/>
                  </a:ext>
                </a:extLst>
              </p:cNvPr>
              <p:cNvSpPr>
                <a:spLocks noGrp="1"/>
              </p:cNvSpPr>
              <p:nvPr>
                <p:ph idx="1"/>
              </p:nvPr>
            </p:nvSpPr>
            <p:spPr/>
            <p:txBody>
              <a:bodyPr/>
              <a:lstStyle/>
              <a:p>
                <a:pPr>
                  <a:buFont typeface="Wingdings" panose="05000000000000000000" pitchFamily="2" charset="2"/>
                  <a:buChar char="ü"/>
                </a:pPr>
                <a:r>
                  <a:rPr lang="en-US" dirty="0">
                    <a:effectLst>
                      <a:outerShdw blurRad="38100" dist="38100" dir="2700000" algn="tl">
                        <a:srgbClr val="000000">
                          <a:alpha val="43137"/>
                        </a:srgbClr>
                      </a:outerShdw>
                    </a:effectLst>
                  </a:rPr>
                  <a:t>Random Forest</a:t>
                </a:r>
                <a:r>
                  <a:rPr lang="en-US" dirty="0"/>
                  <a:t> is a supervised learning algorithm.</a:t>
                </a:r>
              </a:p>
              <a:p>
                <a:pPr>
                  <a:buFont typeface="Wingdings" panose="05000000000000000000" pitchFamily="2" charset="2"/>
                  <a:buChar char="ü"/>
                </a:pPr>
                <a:r>
                  <a:rPr lang="en-US" dirty="0"/>
                  <a:t>It is one of the most used algorithms, because it’s simplicity and the fact that it can be used for both classification and regression problems, which form the majority of current machine learning systems. </a:t>
                </a:r>
              </a:p>
              <a:p>
                <a:pPr>
                  <a:buFont typeface="Wingdings" panose="05000000000000000000" pitchFamily="2" charset="2"/>
                  <a:buChar char="ü"/>
                </a:pPr>
                <a:r>
                  <a:rPr lang="en-IN" dirty="0"/>
                  <a:t>Random Forest builds multiple decision trees and merges them together to get a more accurate and stable prediction.</a:t>
                </a:r>
              </a:p>
              <a:p>
                <a:pPr>
                  <a:buFont typeface="Wingdings" panose="05000000000000000000" pitchFamily="2" charset="2"/>
                  <a:buChar char="ü"/>
                </a:pPr>
                <a:r>
                  <a:rPr lang="en-IN" dirty="0"/>
                  <a:t>The Random Forest model is a type of additive model that</a:t>
                </a:r>
              </a:p>
              <a:p>
                <a:pPr marL="0" indent="0">
                  <a:buNone/>
                </a:pPr>
                <a:r>
                  <a:rPr lang="en-IN" dirty="0"/>
                  <a:t>      makes predictions by combining decisions from a sequence</a:t>
                </a:r>
              </a:p>
              <a:p>
                <a:pPr marL="0" indent="0">
                  <a:buNone/>
                </a:pPr>
                <a:r>
                  <a:rPr lang="en-IN" dirty="0"/>
                  <a:t>      of base models. More formally we can write this class of</a:t>
                </a:r>
              </a:p>
              <a:p>
                <a:pPr marL="0" indent="0">
                  <a:buNone/>
                </a:pPr>
                <a:r>
                  <a:rPr lang="en-IN" dirty="0"/>
                  <a:t>      models as</a:t>
                </a:r>
              </a:p>
              <a:p>
                <a:pPr marL="0" indent="0">
                  <a:buNone/>
                </a:pPr>
                <a:r>
                  <a:rPr lang="en-IN" dirty="0"/>
                  <a:t>	g(x) =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0</m:t>
                        </m:r>
                      </m:sub>
                    </m:sSub>
                  </m:oMath>
                </a14:m>
                <a:r>
                  <a:rPr lang="en-IN" dirty="0"/>
                  <a:t>(x)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 </m:t>
                        </m:r>
                        <m:r>
                          <a:rPr lang="en-IN" b="0" i="1" smtClean="0">
                            <a:latin typeface="Cambria Math" panose="02040503050406030204" pitchFamily="18" charset="0"/>
                          </a:rPr>
                          <m:t>𝑓</m:t>
                        </m:r>
                      </m:e>
                      <m:sub>
                        <m:r>
                          <a:rPr lang="en-IN" b="0" i="1" smtClean="0">
                            <a:latin typeface="Cambria Math" panose="02040503050406030204" pitchFamily="18" charset="0"/>
                          </a:rPr>
                          <m:t>1</m:t>
                        </m:r>
                      </m:sub>
                    </m:sSub>
                  </m:oMath>
                </a14:m>
                <a:r>
                  <a:rPr lang="en-IN" dirty="0"/>
                  <a:t>(x) +</a:t>
                </a:r>
                <a14:m>
                  <m:oMath xmlns:m="http://schemas.openxmlformats.org/officeDocument/2006/math">
                    <m:r>
                      <a:rPr lang="en-IN" b="0" i="0" smtClean="0">
                        <a:latin typeface="Cambria Math" panose="02040503050406030204" pitchFamily="18" charset="0"/>
                      </a:rPr>
                      <m:t> </m:t>
                    </m:r>
                    <m:sSub>
                      <m:sSubPr>
                        <m:ctrlPr>
                          <a:rPr lang="en-IN"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2</m:t>
                        </m:r>
                      </m:sub>
                    </m:sSub>
                  </m:oMath>
                </a14:m>
                <a:r>
                  <a:rPr lang="en-IN" dirty="0"/>
                  <a:t>(x) + . . . . </a:t>
                </a:r>
              </a:p>
              <a:p>
                <a:pPr lvl="1"/>
                <a:endParaRPr lang="en-IN" dirty="0"/>
              </a:p>
              <a:p>
                <a:pPr lvl="1"/>
                <a:r>
                  <a:rPr lang="en-IN" dirty="0"/>
                  <a:t>Where the final model </a:t>
                </a:r>
                <a:r>
                  <a:rPr lang="en-IN" b="1" dirty="0"/>
                  <a:t>g </a:t>
                </a:r>
                <a:r>
                  <a:rPr lang="en-IN" dirty="0"/>
                  <a:t>is the sum of</a:t>
                </a:r>
                <a:r>
                  <a:rPr lang="en-IN" b="1" dirty="0"/>
                  <a:t> </a:t>
                </a:r>
                <a:r>
                  <a:rPr lang="en-IN" dirty="0"/>
                  <a:t>simple base models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𝑖</m:t>
                        </m:r>
                      </m:sub>
                    </m:sSub>
                  </m:oMath>
                </a14:m>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B036E919-6304-416C-AD58-07C9BBF5F53C}"/>
                  </a:ext>
                </a:extLst>
              </p:cNvPr>
              <p:cNvSpPr>
                <a:spLocks noGrp="1" noRot="1" noChangeAspect="1" noMove="1" noResize="1" noEditPoints="1" noAdjustHandles="1" noChangeArrowheads="1" noChangeShapeType="1" noTextEdit="1"/>
              </p:cNvSpPr>
              <p:nvPr>
                <p:ph idx="1"/>
              </p:nvPr>
            </p:nvSpPr>
            <p:spPr>
              <a:blipFill>
                <a:blip r:embed="rId2"/>
                <a:stretch>
                  <a:fillRect l="-1184" t="-1998"/>
                </a:stretch>
              </a:blipFill>
            </p:spPr>
            <p:txBody>
              <a:bodyPr/>
              <a:lstStyle/>
              <a:p>
                <a:r>
                  <a:rPr lang="en-IN">
                    <a:noFill/>
                  </a:rPr>
                  <a:t> </a:t>
                </a:r>
              </a:p>
            </p:txBody>
          </p:sp>
        </mc:Fallback>
      </mc:AlternateContent>
      <p:sp>
        <p:nvSpPr>
          <p:cNvPr id="5" name="Slide Number Placeholder 4">
            <a:extLst>
              <a:ext uri="{FF2B5EF4-FFF2-40B4-BE49-F238E27FC236}">
                <a16:creationId xmlns:a16="http://schemas.microsoft.com/office/drawing/2014/main" id="{81CD38F6-8CA6-4FC1-A8D4-4BB648707F6D}"/>
              </a:ext>
            </a:extLst>
          </p:cNvPr>
          <p:cNvSpPr>
            <a:spLocks noGrp="1"/>
          </p:cNvSpPr>
          <p:nvPr>
            <p:ph type="sldNum" sz="quarter" idx="33"/>
          </p:nvPr>
        </p:nvSpPr>
        <p:spPr>
          <a:xfrm>
            <a:off x="9740348" y="6371351"/>
            <a:ext cx="2451652" cy="432000"/>
          </a:xfrm>
          <a:solidFill>
            <a:schemeClr val="bg1">
              <a:lumMod val="95000"/>
            </a:schemeClr>
          </a:solidFill>
        </p:spPr>
        <p:txBody>
          <a:bodyPr/>
          <a:lstStyle/>
          <a:p>
            <a:endParaRPr lang="en-US" noProof="0" dirty="0"/>
          </a:p>
        </p:txBody>
      </p:sp>
      <p:pic>
        <p:nvPicPr>
          <p:cNvPr id="13" name="Picture 12" descr="A close up of a map&#10;&#10;Description automatically generated">
            <a:extLst>
              <a:ext uri="{FF2B5EF4-FFF2-40B4-BE49-F238E27FC236}">
                <a16:creationId xmlns:a16="http://schemas.microsoft.com/office/drawing/2014/main" id="{5BEC187F-1576-4585-8B6F-6E6799B10CC2}"/>
              </a:ext>
            </a:extLst>
          </p:cNvPr>
          <p:cNvPicPr>
            <a:picLocks noChangeAspect="1"/>
          </p:cNvPicPr>
          <p:nvPr/>
        </p:nvPicPr>
        <p:blipFill>
          <a:blip r:embed="rId3"/>
          <a:stretch>
            <a:fillRect/>
          </a:stretch>
        </p:blipFill>
        <p:spPr>
          <a:xfrm>
            <a:off x="6453381" y="2577634"/>
            <a:ext cx="5152413" cy="3107549"/>
          </a:xfrm>
          <a:prstGeom prst="rect">
            <a:avLst/>
          </a:prstGeom>
        </p:spPr>
      </p:pic>
    </p:spTree>
    <p:extLst>
      <p:ext uri="{BB962C8B-B14F-4D97-AF65-F5344CB8AC3E}">
        <p14:creationId xmlns:p14="http://schemas.microsoft.com/office/powerpoint/2010/main" val="2294989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9E117D4-9415-458A-8C18-2338C1B0FAB7}"/>
              </a:ext>
            </a:extLst>
          </p:cNvPr>
          <p:cNvSpPr>
            <a:spLocks noGrp="1"/>
          </p:cNvSpPr>
          <p:nvPr>
            <p:ph type="title"/>
          </p:nvPr>
        </p:nvSpPr>
        <p:spPr/>
        <p:txBody>
          <a:bodyPr/>
          <a:lstStyle/>
          <a:p>
            <a:r>
              <a:rPr lang="en-IN" dirty="0"/>
              <a:t>User Interface for  Cost Prediction</a:t>
            </a:r>
          </a:p>
        </p:txBody>
      </p:sp>
      <p:sp>
        <p:nvSpPr>
          <p:cNvPr id="5" name="Slide Number Placeholder 4">
            <a:extLst>
              <a:ext uri="{FF2B5EF4-FFF2-40B4-BE49-F238E27FC236}">
                <a16:creationId xmlns:a16="http://schemas.microsoft.com/office/drawing/2014/main" id="{69FEF7F4-A4B1-4FDC-AA5A-879452FC94D0}"/>
              </a:ext>
            </a:extLst>
          </p:cNvPr>
          <p:cNvSpPr>
            <a:spLocks noGrp="1"/>
          </p:cNvSpPr>
          <p:nvPr>
            <p:ph type="sldNum" sz="quarter" idx="33"/>
          </p:nvPr>
        </p:nvSpPr>
        <p:spPr>
          <a:xfrm>
            <a:off x="9766852" y="6371351"/>
            <a:ext cx="2425148" cy="432000"/>
          </a:xfrm>
          <a:solidFill>
            <a:schemeClr val="bg1">
              <a:lumMod val="95000"/>
            </a:schemeClr>
          </a:solidFill>
        </p:spPr>
        <p:txBody>
          <a:bodyPr/>
          <a:lstStyle/>
          <a:p>
            <a:endParaRPr lang="en-US" noProof="0" dirty="0"/>
          </a:p>
        </p:txBody>
      </p:sp>
      <p:sp>
        <p:nvSpPr>
          <p:cNvPr id="11" name="Text Placeholder 10">
            <a:extLst>
              <a:ext uri="{FF2B5EF4-FFF2-40B4-BE49-F238E27FC236}">
                <a16:creationId xmlns:a16="http://schemas.microsoft.com/office/drawing/2014/main" id="{B1F3D26A-0855-44D6-89BA-95010B3A7D9C}"/>
              </a:ext>
            </a:extLst>
          </p:cNvPr>
          <p:cNvSpPr>
            <a:spLocks noGrp="1"/>
          </p:cNvSpPr>
          <p:nvPr>
            <p:ph type="body" sz="half" idx="2"/>
          </p:nvPr>
        </p:nvSpPr>
        <p:spPr>
          <a:xfrm>
            <a:off x="432000" y="2057400"/>
            <a:ext cx="3932237" cy="4313952"/>
          </a:xfrm>
        </p:spPr>
        <p:txBody>
          <a:bodyPr/>
          <a:lstStyle/>
          <a:p>
            <a:r>
              <a:rPr lang="en-IN" sz="1800" b="1" dirty="0">
                <a:effectLst>
                  <a:outerShdw blurRad="38100" dist="38100" dir="2700000" algn="tl">
                    <a:srgbClr val="000000">
                      <a:alpha val="43137"/>
                    </a:srgbClr>
                  </a:outerShdw>
                </a:effectLst>
              </a:rPr>
              <a:t>Input:</a:t>
            </a:r>
          </a:p>
          <a:p>
            <a:r>
              <a:rPr lang="en-IN" sz="1800" dirty="0">
                <a:effectLst>
                  <a:outerShdw blurRad="38100" dist="38100" dir="2700000" algn="tl">
                    <a:srgbClr val="000000">
                      <a:alpha val="43137"/>
                    </a:srgbClr>
                  </a:outerShdw>
                </a:effectLst>
              </a:rPr>
              <a:t>	</a:t>
            </a:r>
            <a:r>
              <a:rPr lang="en-IN" sz="1800" dirty="0"/>
              <a:t>To predict the</a:t>
            </a:r>
            <a:r>
              <a:rPr lang="en-IN" sz="1800" b="1" dirty="0"/>
              <a:t> </a:t>
            </a:r>
            <a:r>
              <a:rPr lang="en-IN" sz="1800" dirty="0"/>
              <a:t>insurance that can be claimed by the person, we need input attributes. </a:t>
            </a:r>
          </a:p>
          <a:p>
            <a:r>
              <a:rPr lang="en-IN" sz="1800" dirty="0"/>
              <a:t>Input attributes are:</a:t>
            </a:r>
          </a:p>
          <a:p>
            <a:r>
              <a:rPr lang="en-IN" sz="1800" dirty="0"/>
              <a:t>	1. Age	 4. Children </a:t>
            </a:r>
          </a:p>
          <a:p>
            <a:r>
              <a:rPr lang="en-IN" sz="1800" dirty="0"/>
              <a:t>	2. Sex	 5. Smoker</a:t>
            </a:r>
          </a:p>
          <a:p>
            <a:r>
              <a:rPr lang="en-IN" sz="1800" dirty="0"/>
              <a:t>	3. BMI	6. Region	</a:t>
            </a:r>
          </a:p>
          <a:p>
            <a:r>
              <a:rPr lang="en-IN" sz="1800" b="1" dirty="0">
                <a:effectLst>
                  <a:outerShdw blurRad="38100" dist="38100" dir="2700000" algn="tl">
                    <a:srgbClr val="000000">
                      <a:alpha val="43137"/>
                    </a:srgbClr>
                  </a:outerShdw>
                </a:effectLst>
              </a:rPr>
              <a:t>Output:</a:t>
            </a:r>
          </a:p>
          <a:p>
            <a:r>
              <a:rPr lang="en-IN" sz="1800" b="1" dirty="0">
                <a:effectLst>
                  <a:outerShdw blurRad="38100" dist="38100" dir="2700000" algn="tl">
                    <a:srgbClr val="000000">
                      <a:alpha val="43137"/>
                    </a:srgbClr>
                  </a:outerShdw>
                </a:effectLst>
              </a:rPr>
              <a:t>	</a:t>
            </a:r>
            <a:r>
              <a:rPr lang="en-IN" sz="1800" dirty="0"/>
              <a:t>The output is the cost predicted based om the input values, that how much a person can claim from the insurance.</a:t>
            </a:r>
          </a:p>
        </p:txBody>
      </p:sp>
      <p:pic>
        <p:nvPicPr>
          <p:cNvPr id="3" name="Picture Placeholder 2" descr="A picture containing screenshot&#10;&#10;Description automatically generated">
            <a:extLst>
              <a:ext uri="{FF2B5EF4-FFF2-40B4-BE49-F238E27FC236}">
                <a16:creationId xmlns:a16="http://schemas.microsoft.com/office/drawing/2014/main" id="{20051034-D431-4146-AE89-00960003F68B}"/>
              </a:ext>
            </a:extLst>
          </p:cNvPr>
          <p:cNvPicPr>
            <a:picLocks noGrp="1" noChangeAspect="1"/>
          </p:cNvPicPr>
          <p:nvPr>
            <p:ph type="pic" idx="1"/>
          </p:nvPr>
        </p:nvPicPr>
        <p:blipFill rotWithShape="1">
          <a:blip r:embed="rId2"/>
          <a:srcRect l="2450" r="21146"/>
          <a:stretch/>
        </p:blipFill>
        <p:spPr>
          <a:xfrm>
            <a:off x="4364037" y="1137638"/>
            <a:ext cx="7495409" cy="4521040"/>
          </a:xfrm>
        </p:spPr>
      </p:pic>
    </p:spTree>
    <p:extLst>
      <p:ext uri="{BB962C8B-B14F-4D97-AF65-F5344CB8AC3E}">
        <p14:creationId xmlns:p14="http://schemas.microsoft.com/office/powerpoint/2010/main" val="839883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F134AD7-AC3B-4411-BF7B-63D4EFF721CF}"/>
              </a:ext>
            </a:extLst>
          </p:cNvPr>
          <p:cNvSpPr>
            <a:spLocks noGrp="1"/>
          </p:cNvSpPr>
          <p:nvPr>
            <p:ph type="title"/>
          </p:nvPr>
        </p:nvSpPr>
        <p:spPr/>
        <p:txBody>
          <a:bodyPr/>
          <a:lstStyle/>
          <a:p>
            <a:r>
              <a:rPr lang="en-IN" dirty="0"/>
              <a:t>Conclusion</a:t>
            </a:r>
          </a:p>
        </p:txBody>
      </p:sp>
      <p:sp>
        <p:nvSpPr>
          <p:cNvPr id="8" name="Content Placeholder 7">
            <a:extLst>
              <a:ext uri="{FF2B5EF4-FFF2-40B4-BE49-F238E27FC236}">
                <a16:creationId xmlns:a16="http://schemas.microsoft.com/office/drawing/2014/main" id="{27B140E1-51DD-4BE3-90C5-14831F905481}"/>
              </a:ext>
            </a:extLst>
          </p:cNvPr>
          <p:cNvSpPr>
            <a:spLocks noGrp="1"/>
          </p:cNvSpPr>
          <p:nvPr>
            <p:ph idx="1"/>
          </p:nvPr>
        </p:nvSpPr>
        <p:spPr>
          <a:xfrm>
            <a:off x="432000" y="1008000"/>
            <a:ext cx="11481704" cy="5183250"/>
          </a:xfrm>
        </p:spPr>
        <p:txBody>
          <a:bodyPr/>
          <a:lstStyle/>
          <a:p>
            <a:pPr>
              <a:buFont typeface="Wingdings" panose="05000000000000000000" pitchFamily="2" charset="2"/>
              <a:buChar char="ü"/>
            </a:pPr>
            <a:r>
              <a:rPr lang="en-US" sz="2000" b="1" dirty="0"/>
              <a:t>Health insurance</a:t>
            </a:r>
            <a:r>
              <a:rPr lang="en-US" sz="2000" dirty="0"/>
              <a:t> is that it covers the whole or a part of the risk of a person incurring medical expenses .</a:t>
            </a:r>
          </a:p>
          <a:p>
            <a:pPr>
              <a:buFont typeface="Wingdings" panose="05000000000000000000" pitchFamily="2" charset="2"/>
              <a:buChar char="ü"/>
            </a:pPr>
            <a:r>
              <a:rPr lang="en-US" sz="2000" dirty="0"/>
              <a:t>Health insurance provides people with a much needed financial backup at times of medical emergencies.</a:t>
            </a:r>
          </a:p>
          <a:p>
            <a:pPr>
              <a:buFont typeface="Wingdings" panose="05000000000000000000" pitchFamily="2" charset="2"/>
              <a:buChar char="ü"/>
            </a:pPr>
            <a:r>
              <a:rPr lang="en-US" sz="2000" dirty="0"/>
              <a:t>There are different types of health insurance plans, such as individual health insurance, family health insurance, critical illness insurance, etc.</a:t>
            </a:r>
          </a:p>
          <a:p>
            <a:pPr>
              <a:buFont typeface="Wingdings" panose="05000000000000000000" pitchFamily="2" charset="2"/>
              <a:buChar char="ü"/>
            </a:pPr>
            <a:r>
              <a:rPr lang="en-US" sz="2000" dirty="0"/>
              <a:t>The preferred approach to </a:t>
            </a:r>
            <a:r>
              <a:rPr lang="en-US" sz="2000" b="1" dirty="0"/>
              <a:t>Health Insurance - Cost Prediction </a:t>
            </a:r>
            <a:r>
              <a:rPr lang="en-US" sz="2000" dirty="0"/>
              <a:t>is cost prediction using supervised learning methods, in supervised learning we have used Regression techniques as the dataset cannot be categorized.</a:t>
            </a:r>
          </a:p>
          <a:p>
            <a:pPr>
              <a:buFont typeface="Wingdings" panose="05000000000000000000" pitchFamily="2" charset="2"/>
              <a:buChar char="ü"/>
            </a:pPr>
            <a:r>
              <a:rPr lang="en-US" sz="2000" dirty="0"/>
              <a:t>We can use many Regression techniques, in which “</a:t>
            </a:r>
            <a:r>
              <a:rPr lang="en-US" sz="2000" b="1" dirty="0"/>
              <a:t>Random Forest Regression</a:t>
            </a:r>
            <a:r>
              <a:rPr lang="en-US" sz="2000" dirty="0"/>
              <a:t>” technique has given the “</a:t>
            </a:r>
            <a:r>
              <a:rPr lang="en-US" sz="2000" b="1" dirty="0"/>
              <a:t>Highest Performance</a:t>
            </a:r>
            <a:r>
              <a:rPr lang="en-US" sz="2000" dirty="0"/>
              <a:t>”.</a:t>
            </a:r>
          </a:p>
          <a:p>
            <a:pPr>
              <a:buFont typeface="Wingdings" panose="05000000000000000000" pitchFamily="2" charset="2"/>
              <a:buChar char="ü"/>
            </a:pPr>
            <a:r>
              <a:rPr lang="en-US" sz="2000" dirty="0"/>
              <a:t>When the attributes in the dataset are been correlated with the </a:t>
            </a:r>
            <a:r>
              <a:rPr lang="en-US" sz="2000" b="1" dirty="0"/>
              <a:t>target attribute</a:t>
            </a:r>
            <a:r>
              <a:rPr lang="en-US" sz="2000" dirty="0"/>
              <a:t> i.e., </a:t>
            </a:r>
            <a:r>
              <a:rPr lang="en-US" sz="2000" b="1" dirty="0"/>
              <a:t>Charges</a:t>
            </a:r>
            <a:r>
              <a:rPr lang="en-US" sz="2000" dirty="0"/>
              <a:t>, the attributes age and smoker are effecting more on the performance of the model than the other attributes in the dataset.</a:t>
            </a:r>
          </a:p>
        </p:txBody>
      </p:sp>
      <p:sp>
        <p:nvSpPr>
          <p:cNvPr id="4" name="Slide Number Placeholder 3">
            <a:extLst>
              <a:ext uri="{FF2B5EF4-FFF2-40B4-BE49-F238E27FC236}">
                <a16:creationId xmlns:a16="http://schemas.microsoft.com/office/drawing/2014/main" id="{5AEB77EB-8E8B-443E-A816-7890360C274A}"/>
              </a:ext>
            </a:extLst>
          </p:cNvPr>
          <p:cNvSpPr>
            <a:spLocks noGrp="1"/>
          </p:cNvSpPr>
          <p:nvPr>
            <p:ph type="sldNum" sz="quarter" idx="33"/>
          </p:nvPr>
        </p:nvSpPr>
        <p:spPr>
          <a:xfrm>
            <a:off x="9777046" y="6371351"/>
            <a:ext cx="2414954" cy="432000"/>
          </a:xfrm>
          <a:solidFill>
            <a:schemeClr val="bg1">
              <a:lumMod val="95000"/>
            </a:schemeClr>
          </a:solidFill>
        </p:spPr>
        <p:txBody>
          <a:bodyPr/>
          <a:lstStyle/>
          <a:p>
            <a:endParaRPr lang="en-US" noProof="0" dirty="0"/>
          </a:p>
        </p:txBody>
      </p:sp>
    </p:spTree>
    <p:extLst>
      <p:ext uri="{BB962C8B-B14F-4D97-AF65-F5344CB8AC3E}">
        <p14:creationId xmlns:p14="http://schemas.microsoft.com/office/powerpoint/2010/main" val="3897943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Placeholder 31" descr="hand clapping">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14" name="Title 13">
            <a:extLst>
              <a:ext uri="{FF2B5EF4-FFF2-40B4-BE49-F238E27FC236}">
                <a16:creationId xmlns:a16="http://schemas.microsoft.com/office/drawing/2014/main" id="{6C38D7A9-9299-4108-BB08-026F4B9CAE7B}"/>
              </a:ext>
            </a:extLst>
          </p:cNvPr>
          <p:cNvSpPr>
            <a:spLocks noGrp="1"/>
          </p:cNvSpPr>
          <p:nvPr>
            <p:ph type="ctrTitle"/>
          </p:nvPr>
        </p:nvSpPr>
        <p:spPr/>
        <p:txBody>
          <a:bodyPr/>
          <a:lstStyle/>
          <a:p>
            <a:r>
              <a:rPr lang="en-US" dirty="0"/>
              <a:t>Thank You</a:t>
            </a:r>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a:xfrm>
            <a:off x="8458201" y="3826129"/>
            <a:ext cx="3733800" cy="593585"/>
          </a:xfrm>
          <a:solidFill>
            <a:schemeClr val="tx1">
              <a:lumMod val="75000"/>
              <a:lumOff val="25000"/>
            </a:schemeClr>
          </a:solidFill>
        </p:spPr>
        <p:txBody>
          <a:bodyPr/>
          <a:lstStyle/>
          <a:p>
            <a:r>
              <a:rPr lang="en-US" sz="2000" b="1" dirty="0"/>
              <a:t>Coding Strikers</a:t>
            </a:r>
          </a:p>
        </p:txBody>
      </p:sp>
      <p:sp>
        <p:nvSpPr>
          <p:cNvPr id="12" name="Slide Number Placeholder 11">
            <a:extLst>
              <a:ext uri="{FF2B5EF4-FFF2-40B4-BE49-F238E27FC236}">
                <a16:creationId xmlns:a16="http://schemas.microsoft.com/office/drawing/2014/main" id="{91814EC9-246A-4C6E-941E-5774FE72F08E}"/>
              </a:ext>
            </a:extLst>
          </p:cNvPr>
          <p:cNvSpPr>
            <a:spLocks noGrp="1"/>
          </p:cNvSpPr>
          <p:nvPr>
            <p:ph type="sldNum" sz="quarter" idx="20"/>
          </p:nvPr>
        </p:nvSpPr>
        <p:spPr>
          <a:xfrm>
            <a:off x="9780102" y="6371351"/>
            <a:ext cx="2411898" cy="432000"/>
          </a:xfrm>
          <a:solidFill>
            <a:schemeClr val="bg2"/>
          </a:solidFill>
        </p:spPr>
        <p:txBody>
          <a:bodyPr/>
          <a:lstStyle/>
          <a:p>
            <a:endParaRPr lang="en-US" dirty="0"/>
          </a:p>
        </p:txBody>
      </p:sp>
      <p:sp>
        <p:nvSpPr>
          <p:cNvPr id="3" name="Text Placeholder 2">
            <a:extLst>
              <a:ext uri="{FF2B5EF4-FFF2-40B4-BE49-F238E27FC236}">
                <a16:creationId xmlns:a16="http://schemas.microsoft.com/office/drawing/2014/main" id="{282253A5-06CB-4CC5-B580-CDDE3DE797F4}"/>
              </a:ext>
            </a:extLst>
          </p:cNvPr>
          <p:cNvSpPr>
            <a:spLocks noGrp="1"/>
          </p:cNvSpPr>
          <p:nvPr>
            <p:ph type="body" sz="quarter" idx="16"/>
          </p:nvPr>
        </p:nvSpPr>
        <p:spPr>
          <a:xfrm>
            <a:off x="11113269" y="5561623"/>
            <a:ext cx="1007165" cy="45719"/>
          </a:xfrm>
          <a:solidFill>
            <a:schemeClr val="bg2"/>
          </a:solidFill>
        </p:spPr>
        <p:txBody>
          <a:bodyPr/>
          <a:lstStyle/>
          <a:p>
            <a:endParaRPr lang="en-IN" dirty="0">
              <a:solidFill>
                <a:schemeClr val="tx1"/>
              </a:solidFill>
            </a:endParaRPr>
          </a:p>
        </p:txBody>
      </p:sp>
      <p:sp>
        <p:nvSpPr>
          <p:cNvPr id="13" name="Text Placeholder 12">
            <a:extLst>
              <a:ext uri="{FF2B5EF4-FFF2-40B4-BE49-F238E27FC236}">
                <a16:creationId xmlns:a16="http://schemas.microsoft.com/office/drawing/2014/main" id="{255775F7-580B-4681-8442-7B9FCB7BC556}"/>
              </a:ext>
            </a:extLst>
          </p:cNvPr>
          <p:cNvSpPr>
            <a:spLocks noGrp="1"/>
          </p:cNvSpPr>
          <p:nvPr>
            <p:ph type="body" sz="quarter" idx="17"/>
          </p:nvPr>
        </p:nvSpPr>
        <p:spPr>
          <a:xfrm>
            <a:off x="9210093" y="4616494"/>
            <a:ext cx="2910342" cy="316800"/>
          </a:xfrm>
          <a:solidFill>
            <a:schemeClr val="bg2"/>
          </a:solidFill>
        </p:spPr>
        <p:txBody>
          <a:bodyPr/>
          <a:lstStyle/>
          <a:p>
            <a:endParaRPr lang="en-IN" dirty="0">
              <a:solidFill>
                <a:schemeClr val="tx1"/>
              </a:solidFill>
            </a:endParaRPr>
          </a:p>
        </p:txBody>
      </p:sp>
      <p:sp>
        <p:nvSpPr>
          <p:cNvPr id="17" name="Text Placeholder 16">
            <a:extLst>
              <a:ext uri="{FF2B5EF4-FFF2-40B4-BE49-F238E27FC236}">
                <a16:creationId xmlns:a16="http://schemas.microsoft.com/office/drawing/2014/main" id="{FBE6B42D-9AF5-4A99-85E7-EC04056DB321}"/>
              </a:ext>
            </a:extLst>
          </p:cNvPr>
          <p:cNvSpPr>
            <a:spLocks noGrp="1"/>
          </p:cNvSpPr>
          <p:nvPr>
            <p:ph type="body" sz="quarter" idx="18"/>
          </p:nvPr>
        </p:nvSpPr>
        <p:spPr>
          <a:xfrm>
            <a:off x="9210093" y="4998498"/>
            <a:ext cx="2910342" cy="316800"/>
          </a:xfrm>
          <a:solidFill>
            <a:schemeClr val="bg2"/>
          </a:solidFill>
        </p:spPr>
        <p:txBody>
          <a:bodyPr/>
          <a:lstStyle/>
          <a:p>
            <a:endParaRPr lang="en-IN" dirty="0">
              <a:solidFill>
                <a:schemeClr val="tx1"/>
              </a:solidFill>
            </a:endParaRPr>
          </a:p>
        </p:txBody>
      </p:sp>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238194" y="435917"/>
            <a:ext cx="5472000" cy="5986165"/>
          </a:xfrm>
        </p:spPr>
        <p:txBody>
          <a:bodyPr/>
          <a:lstStyle/>
          <a:p>
            <a:pPr marL="0" indent="0">
              <a:buNone/>
            </a:pPr>
            <a:r>
              <a:rPr lang="en-US" sz="2200" b="1" dirty="0"/>
              <a:t>	</a:t>
            </a:r>
            <a:r>
              <a:rPr lang="en-US" sz="2300" b="1" dirty="0"/>
              <a:t>Health insurance</a:t>
            </a:r>
            <a:r>
              <a:rPr lang="en-US" sz="2300" dirty="0"/>
              <a:t> is an insurance that covers the whole or a part of the risk of a person incurring medical expenses, spreading the risk over a large number of persons. </a:t>
            </a:r>
          </a:p>
          <a:p>
            <a:pPr marL="0" indent="0">
              <a:buNone/>
            </a:pPr>
            <a:r>
              <a:rPr lang="en-US" sz="2300" dirty="0"/>
              <a:t>	By estimating the overall risk of health care and health system expenses over the risk pool, an insurer can develop a routine finance structure, such as a monthly premium or payroll tax, to provide the money to pay for the health care benefits specified in the insurance agreement.</a:t>
            </a:r>
          </a:p>
          <a:p>
            <a:pPr marL="0" indent="0">
              <a:buNone/>
            </a:pPr>
            <a:r>
              <a:rPr lang="en-US" sz="2300" dirty="0"/>
              <a:t>	There are different types of health insurance plans, such as individual health insurance, family health insurance, critical illness insurance, etc.</a:t>
            </a:r>
          </a:p>
          <a:p>
            <a:pPr marL="0" indent="0">
              <a:buNone/>
            </a:pPr>
            <a:endParaRPr lang="en-US" sz="2300" dirty="0"/>
          </a:p>
        </p:txBody>
      </p:sp>
      <p:pic>
        <p:nvPicPr>
          <p:cNvPr id="9" name="Picture Placeholder 8" descr="Handing touching mobile phone">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a:xfrm>
            <a:off x="6096000" y="0"/>
            <a:ext cx="6096000" cy="6858000"/>
          </a:xfr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564588" y="620086"/>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7327800" y="734910"/>
            <a:ext cx="4648200" cy="985000"/>
          </a:xfrm>
        </p:spPr>
        <p:txBody>
          <a:bodyPr/>
          <a:lstStyle/>
          <a:p>
            <a:r>
              <a:rPr lang="en-US" dirty="0"/>
              <a:t>About </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7327800" y="1701684"/>
            <a:ext cx="4648200" cy="432000"/>
          </a:xfrm>
        </p:spPr>
        <p:txBody>
          <a:bodyPr/>
          <a:lstStyle/>
          <a:p>
            <a:endParaRPr lang="en-US" dirty="0"/>
          </a:p>
        </p:txBody>
      </p:sp>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6569613" y="1603717"/>
            <a:ext cx="5190978" cy="1125946"/>
          </a:xfrm>
        </p:spPr>
        <p:txBody>
          <a:bodyPr/>
          <a:lstStyle/>
          <a:p>
            <a:r>
              <a:rPr lang="en-US" sz="5000" dirty="0"/>
              <a:t>Policy</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6569613" y="2687041"/>
            <a:ext cx="5190978" cy="392290"/>
          </a:xfrm>
        </p:spPr>
        <p:txBody>
          <a:bodyPr/>
          <a:lstStyle/>
          <a:p>
            <a:endParaRPr lang="en-US" dirty="0"/>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6565804" y="3223960"/>
            <a:ext cx="5300869" cy="3296110"/>
          </a:xfrm>
        </p:spPr>
        <p:txBody>
          <a:bodyPr/>
          <a:lstStyle/>
          <a:p>
            <a:pPr marL="0" indent="0">
              <a:buNone/>
            </a:pPr>
            <a:r>
              <a:rPr lang="en-US" dirty="0"/>
              <a:t>A health insurance policy is:</a:t>
            </a:r>
          </a:p>
          <a:p>
            <a:pPr marL="0" indent="0">
              <a:buNone/>
            </a:pPr>
            <a:r>
              <a:rPr lang="en-US" dirty="0"/>
              <a:t>	A contract between an insurance provider and an individual or his/her sponsor. The contract can be renewable or lifelong in the case of private insurance, or be mandatory for all citizens in the case of national plans.</a:t>
            </a:r>
          </a:p>
          <a:p>
            <a:pPr marL="0" indent="0">
              <a:buNone/>
            </a:pPr>
            <a:r>
              <a:rPr lang="en-US" dirty="0"/>
              <a:t>	The type and amount of health care costs that will be covered by the health insurance provider are specified in writing, in a member contract or "Evidence of Coverage" booklet for private insurance, or in a national health policy for public insurance.</a:t>
            </a:r>
          </a:p>
          <a:p>
            <a:pPr marL="0" indent="0">
              <a:buNone/>
            </a:pPr>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xfrm>
            <a:off x="6212609" y="6371351"/>
            <a:ext cx="5979391" cy="432000"/>
          </a:xfrm>
          <a:solidFill>
            <a:schemeClr val="bg1"/>
          </a:solidFill>
        </p:spPr>
        <p:txBody>
          <a:bodyPr/>
          <a:lstStyle/>
          <a:p>
            <a:r>
              <a:rPr lang="en-US" dirty="0"/>
              <a:t>						4</a:t>
            </a:r>
          </a:p>
        </p:txBody>
      </p:sp>
      <p:pic>
        <p:nvPicPr>
          <p:cNvPr id="9" name="Picture Placeholder 8">
            <a:extLst>
              <a:ext uri="{FF2B5EF4-FFF2-40B4-BE49-F238E27FC236}">
                <a16:creationId xmlns:a16="http://schemas.microsoft.com/office/drawing/2014/main" id="{8FA7FA5E-1F5E-47E8-8BD1-EE33B0688FEB}"/>
              </a:ext>
            </a:extLst>
          </p:cNvPr>
          <p:cNvPicPr>
            <a:picLocks noGrp="1" noChangeAspect="1"/>
          </p:cNvPicPr>
          <p:nvPr>
            <p:ph type="pic" sz="quarter" idx="14"/>
          </p:nvPr>
        </p:nvPicPr>
        <p:blipFill>
          <a:blip r:embed="rId2"/>
          <a:srcRect l="23050" r="23050"/>
          <a:stretch>
            <a:fillRect/>
          </a:stretch>
        </p:blipFill>
        <p:spPr>
          <a:xfrm>
            <a:off x="0" y="0"/>
            <a:ext cx="6301419" cy="6803351"/>
          </a:xfrm>
        </p:spPr>
      </p:pic>
    </p:spTree>
    <p:extLst>
      <p:ext uri="{BB962C8B-B14F-4D97-AF65-F5344CB8AC3E}">
        <p14:creationId xmlns:p14="http://schemas.microsoft.com/office/powerpoint/2010/main" val="209510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3524A48-CE60-4168-8780-88EC0206CDD8}"/>
              </a:ext>
            </a:extLst>
          </p:cNvPr>
          <p:cNvSpPr>
            <a:spLocks noGrp="1"/>
          </p:cNvSpPr>
          <p:nvPr>
            <p:ph type="title"/>
          </p:nvPr>
        </p:nvSpPr>
        <p:spPr/>
        <p:txBody>
          <a:bodyPr/>
          <a:lstStyle/>
          <a:p>
            <a:r>
              <a:rPr lang="en-IN" sz="3600" dirty="0">
                <a:solidFill>
                  <a:schemeClr val="tx1">
                    <a:lumMod val="65000"/>
                    <a:lumOff val="35000"/>
                  </a:schemeClr>
                </a:solidFill>
              </a:rPr>
              <a:t>Attributes effecting the Claiming of Insurance</a:t>
            </a:r>
            <a:r>
              <a:rPr lang="en-IN" dirty="0">
                <a:solidFill>
                  <a:schemeClr val="tx1">
                    <a:lumMod val="65000"/>
                    <a:lumOff val="35000"/>
                  </a:schemeClr>
                </a:solidFill>
              </a:rPr>
              <a:t> </a:t>
            </a:r>
          </a:p>
        </p:txBody>
      </p:sp>
      <p:sp>
        <p:nvSpPr>
          <p:cNvPr id="7" name="Slide Number Placeholder 6">
            <a:extLst>
              <a:ext uri="{FF2B5EF4-FFF2-40B4-BE49-F238E27FC236}">
                <a16:creationId xmlns:a16="http://schemas.microsoft.com/office/drawing/2014/main" id="{DE45978A-13E4-4DF9-AA4B-005CBC24D975}"/>
              </a:ext>
            </a:extLst>
          </p:cNvPr>
          <p:cNvSpPr>
            <a:spLocks noGrp="1"/>
          </p:cNvSpPr>
          <p:nvPr>
            <p:ph type="sldNum" sz="quarter" idx="33"/>
          </p:nvPr>
        </p:nvSpPr>
        <p:spPr>
          <a:xfrm>
            <a:off x="9753601" y="6371351"/>
            <a:ext cx="2438400" cy="432000"/>
          </a:xfrm>
          <a:solidFill>
            <a:schemeClr val="bg1">
              <a:lumMod val="95000"/>
            </a:schemeClr>
          </a:solidFill>
        </p:spPr>
        <p:txBody>
          <a:bodyPr/>
          <a:lstStyle/>
          <a:p>
            <a:endParaRPr lang="en-US" noProof="0" dirty="0"/>
          </a:p>
        </p:txBody>
      </p:sp>
      <p:sp>
        <p:nvSpPr>
          <p:cNvPr id="9" name="Content Placeholder 8">
            <a:extLst>
              <a:ext uri="{FF2B5EF4-FFF2-40B4-BE49-F238E27FC236}">
                <a16:creationId xmlns:a16="http://schemas.microsoft.com/office/drawing/2014/main" id="{FF7DF6E8-9701-4368-AE02-1692CCBBA3CD}"/>
              </a:ext>
            </a:extLst>
          </p:cNvPr>
          <p:cNvSpPr>
            <a:spLocks noGrp="1"/>
          </p:cNvSpPr>
          <p:nvPr>
            <p:ph type="body" sz="half" idx="2"/>
          </p:nvPr>
        </p:nvSpPr>
        <p:spPr>
          <a:xfrm>
            <a:off x="432000" y="2057399"/>
            <a:ext cx="3932237" cy="3985591"/>
          </a:xfrm>
        </p:spPr>
        <p:txBody>
          <a:bodyPr/>
          <a:lstStyle/>
          <a:p>
            <a:pPr marL="342900" indent="-342900">
              <a:buFont typeface="Arial" panose="020B0604020202020204" pitchFamily="34" charset="0"/>
              <a:buChar char="•"/>
            </a:pPr>
            <a:r>
              <a:rPr lang="en-IN" sz="2000" dirty="0"/>
              <a:t>Health insurance differs from individual to individual depending on some parameters.</a:t>
            </a:r>
          </a:p>
          <a:p>
            <a:pPr marL="342900" indent="-342900">
              <a:buFont typeface="Arial" panose="020B0604020202020204" pitchFamily="34" charset="0"/>
              <a:buChar char="•"/>
            </a:pPr>
            <a:r>
              <a:rPr lang="en-IN" sz="2000" dirty="0"/>
              <a:t>There are many parameters effecting the claiming of the insurance.</a:t>
            </a:r>
          </a:p>
          <a:p>
            <a:pPr marL="342900" indent="-342900">
              <a:buFont typeface="Arial" panose="020B0604020202020204" pitchFamily="34" charset="0"/>
              <a:buChar char="•"/>
            </a:pPr>
            <a:r>
              <a:rPr lang="en-IN" sz="2200" dirty="0"/>
              <a:t>Parameters are: </a:t>
            </a:r>
          </a:p>
          <a:p>
            <a:pPr marL="533400" lvl="2" indent="0">
              <a:buNone/>
            </a:pPr>
            <a:r>
              <a:rPr lang="en-IN" sz="1800" dirty="0"/>
              <a:t>i.	</a:t>
            </a:r>
            <a:r>
              <a:rPr lang="en-IN" sz="2000" dirty="0"/>
              <a:t>Age</a:t>
            </a:r>
          </a:p>
          <a:p>
            <a:pPr marL="933450" lvl="2" indent="-400050">
              <a:buAutoNum type="romanLcPeriod" startAt="2"/>
            </a:pPr>
            <a:r>
              <a:rPr lang="en-IN" sz="2000" dirty="0"/>
              <a:t>Salary	</a:t>
            </a:r>
          </a:p>
          <a:p>
            <a:pPr marL="933450" lvl="2" indent="-400050">
              <a:buAutoNum type="romanLcPeriod" startAt="2"/>
            </a:pPr>
            <a:r>
              <a:rPr lang="en-IN" sz="2000" dirty="0"/>
              <a:t>Habits</a:t>
            </a:r>
          </a:p>
          <a:p>
            <a:pPr marL="933450" lvl="2" indent="-400050">
              <a:buAutoNum type="romanLcPeriod" startAt="2"/>
            </a:pPr>
            <a:r>
              <a:rPr lang="en-IN" sz="2000" dirty="0"/>
              <a:t>BMI – </a:t>
            </a:r>
            <a:r>
              <a:rPr lang="en-IN" sz="2000" b="1" dirty="0"/>
              <a:t>B</a:t>
            </a:r>
            <a:r>
              <a:rPr lang="en-IN" sz="2000" dirty="0"/>
              <a:t>ody </a:t>
            </a:r>
            <a:r>
              <a:rPr lang="en-IN" sz="2000" b="1" dirty="0"/>
              <a:t>M</a:t>
            </a:r>
            <a:r>
              <a:rPr lang="en-IN" sz="2000" dirty="0"/>
              <a:t>ass </a:t>
            </a:r>
            <a:r>
              <a:rPr lang="en-IN" sz="2000" b="1" dirty="0"/>
              <a:t>I</a:t>
            </a:r>
            <a:r>
              <a:rPr lang="en-IN" sz="2000" dirty="0"/>
              <a:t>ndex</a:t>
            </a:r>
          </a:p>
          <a:p>
            <a:pPr marL="933450" lvl="2" indent="-400050">
              <a:buAutoNum type="romanLcPeriod" startAt="2"/>
            </a:pPr>
            <a:r>
              <a:rPr lang="en-IN" sz="2000" dirty="0"/>
              <a:t>Region</a:t>
            </a:r>
          </a:p>
        </p:txBody>
      </p:sp>
      <p:pic>
        <p:nvPicPr>
          <p:cNvPr id="20" name="Picture Placeholder 19" descr="A screenshot of a computer&#10;&#10;Description automatically generated">
            <a:extLst>
              <a:ext uri="{FF2B5EF4-FFF2-40B4-BE49-F238E27FC236}">
                <a16:creationId xmlns:a16="http://schemas.microsoft.com/office/drawing/2014/main" id="{5AA19EFA-B3D9-45CA-B8A6-A09CD99B1B26}"/>
              </a:ext>
            </a:extLst>
          </p:cNvPr>
          <p:cNvPicPr>
            <a:picLocks noGrp="1" noChangeAspect="1"/>
          </p:cNvPicPr>
          <p:nvPr>
            <p:ph type="pic" idx="1"/>
          </p:nvPr>
        </p:nvPicPr>
        <p:blipFill rotWithShape="1">
          <a:blip r:embed="rId2"/>
          <a:srcRect l="16835" t="49405" r="50780" b="27650"/>
          <a:stretch/>
        </p:blipFill>
        <p:spPr>
          <a:xfrm>
            <a:off x="4585251" y="1843275"/>
            <a:ext cx="7117013" cy="2861247"/>
          </a:xfrm>
        </p:spPr>
      </p:pic>
    </p:spTree>
    <p:extLst>
      <p:ext uri="{BB962C8B-B14F-4D97-AF65-F5344CB8AC3E}">
        <p14:creationId xmlns:p14="http://schemas.microsoft.com/office/powerpoint/2010/main" val="2060564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8D32-BED3-4DA3-8EE4-B284103CCA50}"/>
              </a:ext>
            </a:extLst>
          </p:cNvPr>
          <p:cNvSpPr>
            <a:spLocks noGrp="1"/>
          </p:cNvSpPr>
          <p:nvPr>
            <p:ph type="title"/>
          </p:nvPr>
        </p:nvSpPr>
        <p:spPr/>
        <p:txBody>
          <a:bodyPr/>
          <a:lstStyle/>
          <a:p>
            <a:r>
              <a:rPr lang="en-IN" dirty="0"/>
              <a:t>Correlation among the attributes</a:t>
            </a:r>
          </a:p>
        </p:txBody>
      </p:sp>
      <p:sp>
        <p:nvSpPr>
          <p:cNvPr id="4" name="Slide Number Placeholder 3">
            <a:extLst>
              <a:ext uri="{FF2B5EF4-FFF2-40B4-BE49-F238E27FC236}">
                <a16:creationId xmlns:a16="http://schemas.microsoft.com/office/drawing/2014/main" id="{0C107D2F-83CC-4534-A6C6-11D3A32357C2}"/>
              </a:ext>
            </a:extLst>
          </p:cNvPr>
          <p:cNvSpPr>
            <a:spLocks noGrp="1"/>
          </p:cNvSpPr>
          <p:nvPr>
            <p:ph type="sldNum" sz="quarter" idx="33"/>
          </p:nvPr>
        </p:nvSpPr>
        <p:spPr>
          <a:xfrm>
            <a:off x="9780104" y="6371351"/>
            <a:ext cx="2411896" cy="432000"/>
          </a:xfrm>
          <a:solidFill>
            <a:schemeClr val="bg1">
              <a:lumMod val="95000"/>
            </a:schemeClr>
          </a:solidFill>
        </p:spPr>
        <p:txBody>
          <a:bodyPr/>
          <a:lstStyle/>
          <a:p>
            <a:r>
              <a:rPr lang="en-US" noProof="0" dirty="0"/>
              <a:t>\</a:t>
            </a:r>
            <a:fld id="{19B51A1E-902D-48AF-9020-955120F399B6}" type="slidenum">
              <a:rPr lang="en-US" noProof="0" smtClean="0"/>
              <a:pPr/>
              <a:t>5</a:t>
            </a:fld>
            <a:endParaRPr lang="en-US" noProof="0" dirty="0"/>
          </a:p>
        </p:txBody>
      </p:sp>
      <p:sp>
        <p:nvSpPr>
          <p:cNvPr id="5" name="Text Placeholder 4">
            <a:extLst>
              <a:ext uri="{FF2B5EF4-FFF2-40B4-BE49-F238E27FC236}">
                <a16:creationId xmlns:a16="http://schemas.microsoft.com/office/drawing/2014/main" id="{3860AEF4-487E-42A0-8D82-2AD651CB19B4}"/>
              </a:ext>
            </a:extLst>
          </p:cNvPr>
          <p:cNvSpPr>
            <a:spLocks noGrp="1"/>
          </p:cNvSpPr>
          <p:nvPr>
            <p:ph type="body" sz="half" idx="2"/>
          </p:nvPr>
        </p:nvSpPr>
        <p:spPr/>
        <p:txBody>
          <a:bodyPr/>
          <a:lstStyle/>
          <a:p>
            <a:pPr marL="285750" indent="-285750">
              <a:buFont typeface="Wingdings" panose="05000000000000000000" pitchFamily="2" charset="2"/>
              <a:buChar char="ü"/>
            </a:pPr>
            <a:r>
              <a:rPr lang="en-IN" sz="1800" dirty="0">
                <a:effectLst>
                  <a:outerShdw blurRad="38100" dist="38100" dir="2700000" algn="tl">
                    <a:srgbClr val="000000">
                      <a:alpha val="43137"/>
                    </a:srgbClr>
                  </a:outerShdw>
                </a:effectLst>
              </a:rPr>
              <a:t>Correlation </a:t>
            </a:r>
            <a:r>
              <a:rPr lang="en-IN" sz="1800" dirty="0"/>
              <a:t>is a mutual relationship or connection between two or more attributes.</a:t>
            </a:r>
          </a:p>
          <a:p>
            <a:pPr marL="285750" indent="-285750">
              <a:buFont typeface="Wingdings" panose="05000000000000000000" pitchFamily="2" charset="2"/>
              <a:buChar char="ü"/>
            </a:pPr>
            <a:r>
              <a:rPr lang="en-IN" sz="1800" dirty="0"/>
              <a:t>The best correlation is between smoker and charges, and next between age and charges.</a:t>
            </a:r>
          </a:p>
          <a:p>
            <a:pPr marL="285750" indent="-285750">
              <a:buFont typeface="Wingdings" panose="05000000000000000000" pitchFamily="2" charset="2"/>
              <a:buChar char="ü"/>
            </a:pPr>
            <a:r>
              <a:rPr lang="en-IN" sz="1800" dirty="0"/>
              <a:t>All the other attributes i.e., sex , BMI, children shows positive correlation.</a:t>
            </a:r>
          </a:p>
          <a:p>
            <a:pPr marL="285750" indent="-285750">
              <a:buFont typeface="Wingdings" panose="05000000000000000000" pitchFamily="2" charset="2"/>
              <a:buChar char="ü"/>
            </a:pPr>
            <a:r>
              <a:rPr lang="en-IN" sz="1800" dirty="0"/>
              <a:t>There is a negative correlation between region and charges, so less effect </a:t>
            </a:r>
          </a:p>
        </p:txBody>
      </p:sp>
      <p:pic>
        <p:nvPicPr>
          <p:cNvPr id="8" name="Picture Placeholder 7">
            <a:extLst>
              <a:ext uri="{FF2B5EF4-FFF2-40B4-BE49-F238E27FC236}">
                <a16:creationId xmlns:a16="http://schemas.microsoft.com/office/drawing/2014/main" id="{90CA703F-01DC-4CA4-BD70-A632094B7BEE}"/>
              </a:ext>
            </a:extLst>
          </p:cNvPr>
          <p:cNvPicPr>
            <a:picLocks noGrp="1" noChangeAspect="1"/>
          </p:cNvPicPr>
          <p:nvPr>
            <p:ph type="pic" idx="1"/>
          </p:nvPr>
        </p:nvPicPr>
        <p:blipFill rotWithShape="1">
          <a:blip r:embed="rId2"/>
          <a:srcRect l="16601" t="41106" r="43878" b="30828"/>
          <a:stretch/>
        </p:blipFill>
        <p:spPr>
          <a:xfrm>
            <a:off x="5112131" y="1843276"/>
            <a:ext cx="6185577" cy="2834741"/>
          </a:xfrm>
        </p:spPr>
      </p:pic>
    </p:spTree>
    <p:extLst>
      <p:ext uri="{BB962C8B-B14F-4D97-AF65-F5344CB8AC3E}">
        <p14:creationId xmlns:p14="http://schemas.microsoft.com/office/powerpoint/2010/main" val="2297617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DCC3-1F18-47DA-B664-1EF4EC7F4D42}"/>
              </a:ext>
            </a:extLst>
          </p:cNvPr>
          <p:cNvSpPr>
            <a:spLocks noGrp="1"/>
          </p:cNvSpPr>
          <p:nvPr>
            <p:ph type="title"/>
          </p:nvPr>
        </p:nvSpPr>
        <p:spPr/>
        <p:txBody>
          <a:bodyPr/>
          <a:lstStyle/>
          <a:p>
            <a:r>
              <a:rPr lang="en-IN" dirty="0"/>
              <a:t>Relation between Age and Charges</a:t>
            </a:r>
          </a:p>
        </p:txBody>
      </p:sp>
      <p:sp>
        <p:nvSpPr>
          <p:cNvPr id="4" name="Slide Number Placeholder 3">
            <a:extLst>
              <a:ext uri="{FF2B5EF4-FFF2-40B4-BE49-F238E27FC236}">
                <a16:creationId xmlns:a16="http://schemas.microsoft.com/office/drawing/2014/main" id="{5DC6443D-4102-4B15-8FB7-CCA15F5D5B3D}"/>
              </a:ext>
            </a:extLst>
          </p:cNvPr>
          <p:cNvSpPr>
            <a:spLocks noGrp="1"/>
          </p:cNvSpPr>
          <p:nvPr>
            <p:ph type="sldNum" sz="quarter" idx="33"/>
          </p:nvPr>
        </p:nvSpPr>
        <p:spPr>
          <a:xfrm>
            <a:off x="9766852" y="6371351"/>
            <a:ext cx="2425148" cy="432000"/>
          </a:xfrm>
          <a:solidFill>
            <a:schemeClr val="bg2"/>
          </a:solidFill>
        </p:spPr>
        <p:txBody>
          <a:bodyPr/>
          <a:lstStyle/>
          <a:p>
            <a:endParaRPr lang="en-US" noProof="0" dirty="0"/>
          </a:p>
        </p:txBody>
      </p:sp>
      <p:sp>
        <p:nvSpPr>
          <p:cNvPr id="5" name="Text Placeholder 4">
            <a:extLst>
              <a:ext uri="{FF2B5EF4-FFF2-40B4-BE49-F238E27FC236}">
                <a16:creationId xmlns:a16="http://schemas.microsoft.com/office/drawing/2014/main" id="{93389E2C-726B-4F58-9709-92292551DE5C}"/>
              </a:ext>
            </a:extLst>
          </p:cNvPr>
          <p:cNvSpPr>
            <a:spLocks noGrp="1"/>
          </p:cNvSpPr>
          <p:nvPr>
            <p:ph type="body" sz="half" idx="2"/>
          </p:nvPr>
        </p:nvSpPr>
        <p:spPr>
          <a:xfrm>
            <a:off x="432000" y="2112049"/>
            <a:ext cx="4259270" cy="4313951"/>
          </a:xfrm>
        </p:spPr>
        <p:txBody>
          <a:bodyPr/>
          <a:lstStyle/>
          <a:p>
            <a:r>
              <a:rPr lang="en-US" dirty="0"/>
              <a:t>	</a:t>
            </a:r>
            <a:r>
              <a:rPr lang="en-US" sz="1800" dirty="0"/>
              <a:t>Age plays a big role in the cost of a premium for health insurance; generally, younger people have lower premiums, as they are seen as less risky and less likely to require more medical care.</a:t>
            </a:r>
          </a:p>
          <a:p>
            <a:pPr marL="285750" indent="-285750">
              <a:buFont typeface="Wingdings" panose="05000000000000000000" pitchFamily="2" charset="2"/>
              <a:buChar char="ü"/>
            </a:pPr>
            <a:r>
              <a:rPr lang="en-US" sz="1800" dirty="0"/>
              <a:t>Often, the starting point for an insurance rate is based on that of an individual who is 18 years old.</a:t>
            </a:r>
            <a:r>
              <a:rPr lang="en-US" dirty="0"/>
              <a:t> </a:t>
            </a:r>
          </a:p>
          <a:p>
            <a:pPr marL="285750" indent="-285750">
              <a:buFont typeface="Wingdings" panose="05000000000000000000" pitchFamily="2" charset="2"/>
              <a:buChar char="ü"/>
            </a:pPr>
            <a:r>
              <a:rPr lang="en-US" sz="1800" dirty="0"/>
              <a:t>At 26 the average premium is 1.024 times the base premium, it gets increases as the age gets increased.</a:t>
            </a:r>
          </a:p>
          <a:p>
            <a:pPr marL="285750" indent="-285750">
              <a:buFont typeface="Wingdings" panose="05000000000000000000" pitchFamily="2" charset="2"/>
              <a:buChar char="ü"/>
            </a:pPr>
            <a:r>
              <a:rPr lang="en-US" sz="1800" dirty="0"/>
              <a:t>If a person is 64 years old, the average health insurance premium is 3 full times what it is at the age of 21.</a:t>
            </a:r>
            <a:endParaRPr lang="en-IN" sz="2400" dirty="0"/>
          </a:p>
        </p:txBody>
      </p:sp>
      <p:pic>
        <p:nvPicPr>
          <p:cNvPr id="15" name="Picture Placeholder 14" descr="A screenshot of a computer&#10;&#10;Description automatically generated">
            <a:extLst>
              <a:ext uri="{FF2B5EF4-FFF2-40B4-BE49-F238E27FC236}">
                <a16:creationId xmlns:a16="http://schemas.microsoft.com/office/drawing/2014/main" id="{4D81EDD9-3586-46CC-BF40-4C88F37ACC0E}"/>
              </a:ext>
            </a:extLst>
          </p:cNvPr>
          <p:cNvPicPr>
            <a:picLocks noGrp="1" noChangeAspect="1"/>
          </p:cNvPicPr>
          <p:nvPr>
            <p:ph type="pic" idx="1"/>
          </p:nvPr>
        </p:nvPicPr>
        <p:blipFill rotWithShape="1">
          <a:blip r:embed="rId2" cstate="screen">
            <a:extLst>
              <a:ext uri="{28A0092B-C50C-407E-A947-70E740481C1C}">
                <a14:useLocalDpi xmlns:a14="http://schemas.microsoft.com/office/drawing/2010/main"/>
              </a:ext>
            </a:extLst>
          </a:blip>
          <a:srcRect l="4684" t="40130" r="53114" b="24477"/>
          <a:stretch/>
        </p:blipFill>
        <p:spPr>
          <a:xfrm>
            <a:off x="5420139" y="1245703"/>
            <a:ext cx="5681072" cy="3710610"/>
          </a:xfrm>
        </p:spPr>
      </p:pic>
    </p:spTree>
    <p:extLst>
      <p:ext uri="{BB962C8B-B14F-4D97-AF65-F5344CB8AC3E}">
        <p14:creationId xmlns:p14="http://schemas.microsoft.com/office/powerpoint/2010/main" val="4036029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83FCC-524D-4120-87C6-01933E6ACFD5}"/>
              </a:ext>
            </a:extLst>
          </p:cNvPr>
          <p:cNvSpPr>
            <a:spLocks noGrp="1"/>
          </p:cNvSpPr>
          <p:nvPr>
            <p:ph type="title"/>
          </p:nvPr>
        </p:nvSpPr>
        <p:spPr/>
        <p:txBody>
          <a:bodyPr/>
          <a:lstStyle/>
          <a:p>
            <a:r>
              <a:rPr lang="en-IN" dirty="0"/>
              <a:t>Relation between Gender and Charges</a:t>
            </a:r>
          </a:p>
        </p:txBody>
      </p:sp>
      <p:sp>
        <p:nvSpPr>
          <p:cNvPr id="4" name="Slide Number Placeholder 3">
            <a:extLst>
              <a:ext uri="{FF2B5EF4-FFF2-40B4-BE49-F238E27FC236}">
                <a16:creationId xmlns:a16="http://schemas.microsoft.com/office/drawing/2014/main" id="{64B780F3-A1CF-46C6-BD3F-62E0B923DE67}"/>
              </a:ext>
            </a:extLst>
          </p:cNvPr>
          <p:cNvSpPr>
            <a:spLocks noGrp="1"/>
          </p:cNvSpPr>
          <p:nvPr>
            <p:ph type="sldNum" sz="quarter" idx="33"/>
          </p:nvPr>
        </p:nvSpPr>
        <p:spPr>
          <a:xfrm>
            <a:off x="9766852" y="6371351"/>
            <a:ext cx="2425148" cy="432000"/>
          </a:xfrm>
          <a:solidFill>
            <a:schemeClr val="bg1">
              <a:lumMod val="95000"/>
            </a:schemeClr>
          </a:solidFill>
        </p:spPr>
        <p:txBody>
          <a:bodyPr/>
          <a:lstStyle/>
          <a:p>
            <a:endParaRPr lang="en-US" noProof="0" dirty="0"/>
          </a:p>
        </p:txBody>
      </p:sp>
      <p:sp>
        <p:nvSpPr>
          <p:cNvPr id="5" name="Text Placeholder 4">
            <a:extLst>
              <a:ext uri="{FF2B5EF4-FFF2-40B4-BE49-F238E27FC236}">
                <a16:creationId xmlns:a16="http://schemas.microsoft.com/office/drawing/2014/main" id="{41B34B9F-EB67-4D06-AED8-31F6B66B2019}"/>
              </a:ext>
            </a:extLst>
          </p:cNvPr>
          <p:cNvSpPr>
            <a:spLocks noGrp="1"/>
          </p:cNvSpPr>
          <p:nvPr>
            <p:ph type="body" sz="half" idx="2"/>
          </p:nvPr>
        </p:nvSpPr>
        <p:spPr>
          <a:xfrm>
            <a:off x="432000" y="2057399"/>
            <a:ext cx="3932237" cy="4313952"/>
          </a:xfrm>
        </p:spPr>
        <p:txBody>
          <a:bodyPr/>
          <a:lstStyle/>
          <a:p>
            <a:r>
              <a:rPr lang="en-IN" sz="1800" dirty="0"/>
              <a:t>	Basing on the gender Females get less insurance than Males. Female pain is marginalized, and women are often told that their pain has psychiatric or emotional rather than physical causes.</a:t>
            </a:r>
          </a:p>
          <a:p>
            <a:r>
              <a:rPr lang="en-IN" sz="1800" dirty="0"/>
              <a:t>	“Many Insurers have determined that physical therapy for patients who are neither improving nor regressing is not medically necessary that encompasses may women suffering from pelvic pain who are thrashing around in the health care system without a diagnosis” </a:t>
            </a:r>
          </a:p>
          <a:p>
            <a:r>
              <a:rPr lang="en-IN" sz="1800" dirty="0"/>
              <a:t>	Basing on the above statement Male persons get more insurance.</a:t>
            </a:r>
            <a:endParaRPr lang="en-IN" dirty="0"/>
          </a:p>
        </p:txBody>
      </p:sp>
      <p:pic>
        <p:nvPicPr>
          <p:cNvPr id="8" name="Picture Placeholder 7" descr="A screenshot of a computer&#10;&#10;Description automatically generated">
            <a:extLst>
              <a:ext uri="{FF2B5EF4-FFF2-40B4-BE49-F238E27FC236}">
                <a16:creationId xmlns:a16="http://schemas.microsoft.com/office/drawing/2014/main" id="{065D0EB9-CEE9-476C-AE9D-20CF3A5D8EAE}"/>
              </a:ext>
            </a:extLst>
          </p:cNvPr>
          <p:cNvPicPr>
            <a:picLocks noGrp="1" noChangeAspect="1"/>
          </p:cNvPicPr>
          <p:nvPr>
            <p:ph type="pic" idx="1"/>
          </p:nvPr>
        </p:nvPicPr>
        <p:blipFill rotWithShape="1">
          <a:blip r:embed="rId2"/>
          <a:srcRect l="16615" t="39675" r="51920" b="23743"/>
          <a:stretch/>
        </p:blipFill>
        <p:spPr>
          <a:xfrm>
            <a:off x="5136933" y="1334954"/>
            <a:ext cx="5680800" cy="3712899"/>
          </a:xfrm>
        </p:spPr>
      </p:pic>
    </p:spTree>
    <p:extLst>
      <p:ext uri="{BB962C8B-B14F-4D97-AF65-F5344CB8AC3E}">
        <p14:creationId xmlns:p14="http://schemas.microsoft.com/office/powerpoint/2010/main" val="2977682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6E0CF-94FD-4001-A031-0BDD4B10E693}"/>
              </a:ext>
            </a:extLst>
          </p:cNvPr>
          <p:cNvSpPr>
            <a:spLocks noGrp="1"/>
          </p:cNvSpPr>
          <p:nvPr>
            <p:ph type="title"/>
          </p:nvPr>
        </p:nvSpPr>
        <p:spPr>
          <a:xfrm>
            <a:off x="432000" y="432000"/>
            <a:ext cx="3932037" cy="1411276"/>
          </a:xfrm>
        </p:spPr>
        <p:txBody>
          <a:bodyPr/>
          <a:lstStyle/>
          <a:p>
            <a:r>
              <a:rPr lang="en-IN" dirty="0"/>
              <a:t>Relation between BMI and Charges</a:t>
            </a:r>
          </a:p>
        </p:txBody>
      </p:sp>
      <p:sp>
        <p:nvSpPr>
          <p:cNvPr id="4" name="Slide Number Placeholder 3">
            <a:extLst>
              <a:ext uri="{FF2B5EF4-FFF2-40B4-BE49-F238E27FC236}">
                <a16:creationId xmlns:a16="http://schemas.microsoft.com/office/drawing/2014/main" id="{A892622B-5AC1-4C9E-837D-02C16D39523B}"/>
              </a:ext>
            </a:extLst>
          </p:cNvPr>
          <p:cNvSpPr>
            <a:spLocks noGrp="1"/>
          </p:cNvSpPr>
          <p:nvPr>
            <p:ph type="sldNum" sz="quarter" idx="33"/>
          </p:nvPr>
        </p:nvSpPr>
        <p:spPr>
          <a:xfrm>
            <a:off x="9766853" y="6371351"/>
            <a:ext cx="2425148" cy="432000"/>
          </a:xfrm>
          <a:solidFill>
            <a:schemeClr val="bg1">
              <a:lumMod val="95000"/>
            </a:schemeClr>
          </a:solidFill>
        </p:spPr>
        <p:txBody>
          <a:bodyPr/>
          <a:lstStyle/>
          <a:p>
            <a:endParaRPr lang="en-US" noProof="0" dirty="0"/>
          </a:p>
        </p:txBody>
      </p:sp>
      <p:sp>
        <p:nvSpPr>
          <p:cNvPr id="5" name="Text Placeholder 4">
            <a:extLst>
              <a:ext uri="{FF2B5EF4-FFF2-40B4-BE49-F238E27FC236}">
                <a16:creationId xmlns:a16="http://schemas.microsoft.com/office/drawing/2014/main" id="{E72EDE56-C087-4516-94D8-F9BAA08C37FF}"/>
              </a:ext>
            </a:extLst>
          </p:cNvPr>
          <p:cNvSpPr>
            <a:spLocks noGrp="1"/>
          </p:cNvSpPr>
          <p:nvPr>
            <p:ph type="body" sz="half" idx="2"/>
          </p:nvPr>
        </p:nvSpPr>
        <p:spPr>
          <a:xfrm>
            <a:off x="432000" y="2057399"/>
            <a:ext cx="3932237" cy="4313951"/>
          </a:xfrm>
        </p:spPr>
        <p:txBody>
          <a:bodyPr/>
          <a:lstStyle/>
          <a:p>
            <a:r>
              <a:rPr lang="en-IN" sz="1800" b="1" dirty="0"/>
              <a:t>BMI: B</a:t>
            </a:r>
            <a:r>
              <a:rPr lang="en-IN" sz="1800" dirty="0"/>
              <a:t>ody </a:t>
            </a:r>
            <a:r>
              <a:rPr lang="en-IN" sz="1800" b="1" dirty="0"/>
              <a:t>M</a:t>
            </a:r>
            <a:r>
              <a:rPr lang="en-IN" sz="1800" dirty="0"/>
              <a:t>ass </a:t>
            </a:r>
            <a:r>
              <a:rPr lang="en-IN" sz="1800" b="1" dirty="0"/>
              <a:t>I</a:t>
            </a:r>
            <a:r>
              <a:rPr lang="en-IN" sz="1800" dirty="0"/>
              <a:t>ndex, is a score</a:t>
            </a:r>
            <a:r>
              <a:rPr lang="en-IN" sz="1800" b="1" dirty="0"/>
              <a:t> </a:t>
            </a:r>
            <a:r>
              <a:rPr lang="en-IN" sz="1800" dirty="0"/>
              <a:t>that estimates the amount and types of tissues that makeup a person’s weight. 	This score is typically used to categorize people into 4 weight classes:</a:t>
            </a:r>
          </a:p>
          <a:p>
            <a:r>
              <a:rPr lang="en-IN" sz="1800" dirty="0"/>
              <a:t>1. Underweight</a:t>
            </a:r>
          </a:p>
          <a:p>
            <a:r>
              <a:rPr lang="en-IN" sz="1800" dirty="0"/>
              <a:t>2. Normal weight</a:t>
            </a:r>
          </a:p>
          <a:p>
            <a:r>
              <a:rPr lang="en-IN" sz="1800" dirty="0"/>
              <a:t>3. Overweight</a:t>
            </a:r>
          </a:p>
          <a:p>
            <a:r>
              <a:rPr lang="en-IN" sz="1800" dirty="0"/>
              <a:t>4. Obesity</a:t>
            </a:r>
          </a:p>
          <a:p>
            <a:pPr marL="285750" indent="-285750">
              <a:buFont typeface="Arial" panose="020B0604020202020204" pitchFamily="34" charset="0"/>
              <a:buChar char="•"/>
            </a:pPr>
            <a:r>
              <a:rPr lang="en-IN" sz="1800" dirty="0"/>
              <a:t>Person with Normal Weight gets the highest insurance, then the people with under weight, then the people with overweight  and least insurance is given to the people with obesity.</a:t>
            </a:r>
          </a:p>
          <a:p>
            <a:endParaRPr lang="en-IN" sz="1800" dirty="0"/>
          </a:p>
        </p:txBody>
      </p:sp>
      <p:pic>
        <p:nvPicPr>
          <p:cNvPr id="8" name="Picture Placeholder 7" descr="A screenshot of a computer&#10;&#10;Description automatically generated">
            <a:extLst>
              <a:ext uri="{FF2B5EF4-FFF2-40B4-BE49-F238E27FC236}">
                <a16:creationId xmlns:a16="http://schemas.microsoft.com/office/drawing/2014/main" id="{F2A9EC8E-508B-4E0F-B187-F0F6EC9B96B1}"/>
              </a:ext>
            </a:extLst>
          </p:cNvPr>
          <p:cNvPicPr>
            <a:picLocks noGrp="1" noChangeAspect="1"/>
          </p:cNvPicPr>
          <p:nvPr>
            <p:ph type="pic" idx="1"/>
          </p:nvPr>
        </p:nvPicPr>
        <p:blipFill rotWithShape="1">
          <a:blip r:embed="rId2"/>
          <a:srcRect l="16469" t="40757" r="51775" b="23743"/>
          <a:stretch/>
        </p:blipFill>
        <p:spPr>
          <a:xfrm>
            <a:off x="5419741" y="1843276"/>
            <a:ext cx="5906050" cy="3711600"/>
          </a:xfrm>
        </p:spPr>
      </p:pic>
    </p:spTree>
    <p:extLst>
      <p:ext uri="{BB962C8B-B14F-4D97-AF65-F5344CB8AC3E}">
        <p14:creationId xmlns:p14="http://schemas.microsoft.com/office/powerpoint/2010/main" val="2382024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0FDB7-354E-4874-97F7-8ED8FA854134}"/>
              </a:ext>
            </a:extLst>
          </p:cNvPr>
          <p:cNvSpPr>
            <a:spLocks noGrp="1"/>
          </p:cNvSpPr>
          <p:nvPr>
            <p:ph type="title"/>
          </p:nvPr>
        </p:nvSpPr>
        <p:spPr/>
        <p:txBody>
          <a:bodyPr/>
          <a:lstStyle/>
          <a:p>
            <a:r>
              <a:rPr lang="en-IN" dirty="0"/>
              <a:t>Relation between Children and Charges</a:t>
            </a:r>
          </a:p>
        </p:txBody>
      </p:sp>
      <p:sp>
        <p:nvSpPr>
          <p:cNvPr id="4" name="Slide Number Placeholder 3">
            <a:extLst>
              <a:ext uri="{FF2B5EF4-FFF2-40B4-BE49-F238E27FC236}">
                <a16:creationId xmlns:a16="http://schemas.microsoft.com/office/drawing/2014/main" id="{BA60BFF2-6829-4D53-AAB4-914C2DE3CA89}"/>
              </a:ext>
            </a:extLst>
          </p:cNvPr>
          <p:cNvSpPr>
            <a:spLocks noGrp="1"/>
          </p:cNvSpPr>
          <p:nvPr>
            <p:ph type="sldNum" sz="quarter" idx="33"/>
          </p:nvPr>
        </p:nvSpPr>
        <p:spPr>
          <a:xfrm>
            <a:off x="9766852" y="6371351"/>
            <a:ext cx="2425148" cy="432000"/>
          </a:xfrm>
          <a:solidFill>
            <a:schemeClr val="bg1">
              <a:lumMod val="95000"/>
            </a:schemeClr>
          </a:solidFill>
        </p:spPr>
        <p:txBody>
          <a:bodyPr/>
          <a:lstStyle/>
          <a:p>
            <a:endParaRPr lang="en-US" noProof="0" dirty="0"/>
          </a:p>
        </p:txBody>
      </p:sp>
      <p:sp>
        <p:nvSpPr>
          <p:cNvPr id="5" name="Text Placeholder 4">
            <a:extLst>
              <a:ext uri="{FF2B5EF4-FFF2-40B4-BE49-F238E27FC236}">
                <a16:creationId xmlns:a16="http://schemas.microsoft.com/office/drawing/2014/main" id="{7117EBCD-BF88-4760-9204-15C16A772021}"/>
              </a:ext>
            </a:extLst>
          </p:cNvPr>
          <p:cNvSpPr>
            <a:spLocks noGrp="1"/>
          </p:cNvSpPr>
          <p:nvPr>
            <p:ph type="body" sz="half" idx="2"/>
          </p:nvPr>
        </p:nvSpPr>
        <p:spPr/>
        <p:txBody>
          <a:bodyPr/>
          <a:lstStyle/>
          <a:p>
            <a:pPr marL="285750" indent="-285750">
              <a:buFont typeface="Wingdings" panose="05000000000000000000" pitchFamily="2" charset="2"/>
              <a:buChar char="ü"/>
            </a:pPr>
            <a:r>
              <a:rPr lang="en-IN" sz="1800" dirty="0"/>
              <a:t>The charges are dependent on number of children a person have.</a:t>
            </a:r>
          </a:p>
          <a:p>
            <a:pPr marL="285750" indent="-285750">
              <a:buFont typeface="Wingdings" panose="05000000000000000000" pitchFamily="2" charset="2"/>
              <a:buChar char="ü"/>
            </a:pPr>
            <a:r>
              <a:rPr lang="en-IN" sz="1800" dirty="0"/>
              <a:t>The insurer considers the number of children a person have, basing on this he will provide the insurance.</a:t>
            </a:r>
          </a:p>
          <a:p>
            <a:endParaRPr lang="en-IN" sz="1800" dirty="0"/>
          </a:p>
        </p:txBody>
      </p:sp>
      <p:pic>
        <p:nvPicPr>
          <p:cNvPr id="8" name="Picture Placeholder 7" descr="A screenshot of a computer&#10;&#10;Description automatically generated">
            <a:extLst>
              <a:ext uri="{FF2B5EF4-FFF2-40B4-BE49-F238E27FC236}">
                <a16:creationId xmlns:a16="http://schemas.microsoft.com/office/drawing/2014/main" id="{9F1DA36F-51E8-48EB-A1A4-A530262CE0E1}"/>
              </a:ext>
            </a:extLst>
          </p:cNvPr>
          <p:cNvPicPr>
            <a:picLocks noGrp="1" noChangeAspect="1"/>
          </p:cNvPicPr>
          <p:nvPr>
            <p:ph type="pic" idx="1"/>
          </p:nvPr>
        </p:nvPicPr>
        <p:blipFill rotWithShape="1">
          <a:blip r:embed="rId2"/>
          <a:srcRect l="13907" t="35056" r="51192" b="29793"/>
          <a:stretch/>
        </p:blipFill>
        <p:spPr>
          <a:xfrm>
            <a:off x="5067109" y="2057398"/>
            <a:ext cx="6555262" cy="3711600"/>
          </a:xfrm>
        </p:spPr>
      </p:pic>
    </p:spTree>
    <p:extLst>
      <p:ext uri="{BB962C8B-B14F-4D97-AF65-F5344CB8AC3E}">
        <p14:creationId xmlns:p14="http://schemas.microsoft.com/office/powerpoint/2010/main" val="3941491291"/>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90D0D0-7C1D-47FF-A2F0-9937AA567A3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EDB5DD7-8DCC-4069-9EB3-5D0981866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E15EA0-2F38-456B-B156-038699A5D17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Bright business presentation</Template>
  <TotalTime>0</TotalTime>
  <Words>461</Words>
  <Application>Microsoft Office PowerPoint</Application>
  <PresentationFormat>Widescreen</PresentationFormat>
  <Paragraphs>112</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Cambria Math</vt:lpstr>
      <vt:lpstr>Candara</vt:lpstr>
      <vt:lpstr>Corbel</vt:lpstr>
      <vt:lpstr>Times New Roman</vt:lpstr>
      <vt:lpstr>Wingdings</vt:lpstr>
      <vt:lpstr>Office Theme</vt:lpstr>
      <vt:lpstr>Health Insurance – Cost Prediction</vt:lpstr>
      <vt:lpstr>About </vt:lpstr>
      <vt:lpstr>Policy</vt:lpstr>
      <vt:lpstr>Attributes effecting the Claiming of Insurance </vt:lpstr>
      <vt:lpstr>Correlation among the attributes</vt:lpstr>
      <vt:lpstr>Relation between Age and Charges</vt:lpstr>
      <vt:lpstr>Relation between Gender and Charges</vt:lpstr>
      <vt:lpstr>Relation between BMI and Charges</vt:lpstr>
      <vt:lpstr>Relation between Children and Charges</vt:lpstr>
      <vt:lpstr>Relation between Smokers and Charges</vt:lpstr>
      <vt:lpstr>Relation between Region and Charges</vt:lpstr>
      <vt:lpstr>Supervised Learning </vt:lpstr>
      <vt:lpstr>Random Forest Regression</vt:lpstr>
      <vt:lpstr>User Interface for  Cost Prediction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2019-05-22T04:31:46Z</dcterms:created>
  <dcterms:modified xsi:type="dcterms:W3CDTF">2019-05-24T12:33:26Z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