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1" r:id="rId4"/>
    <p:sldId id="259" r:id="rId5"/>
    <p:sldId id="260" r:id="rId6"/>
    <p:sldId id="261" r:id="rId7"/>
    <p:sldId id="262" r:id="rId8"/>
    <p:sldId id="263" r:id="rId9"/>
    <p:sldId id="266" r:id="rId10"/>
    <p:sldId id="288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89" r:id="rId20"/>
    <p:sldId id="29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92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KX" initials="LK" lastIdx="7" clrIdx="0">
    <p:extLst>
      <p:ext uri="{19B8F6BF-5375-455C-9EA6-DF929625EA0E}">
        <p15:presenceInfo xmlns:p15="http://schemas.microsoft.com/office/powerpoint/2012/main" userId="9db54702a8ff2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15:06:58.948" idx="1">
    <p:pos x="10" y="10"/>
    <p:text>没有表达清楚两种方法的关系：这一页看上去会让人觉得是并列关系；但是重复控制器相比现场动平衡又多了倍频抑制，又让人觉得只要重复控制器就行了，现场动平衡不需要。会有以上两种误解。</p:text>
    <p:extLst>
      <p:ext uri="{C676402C-5697-4E1C-873F-D02D1690AC5C}">
        <p15:threadingInfo xmlns:p15="http://schemas.microsoft.com/office/powerpoint/2012/main" timeZoneBias="-480"/>
      </p:ext>
    </p:extLst>
  </p:cm>
  <p:cm authorId="1" dt="2020-03-14T15:10:15.415" idx="3">
    <p:pos x="10" y="146"/>
    <p:text>讲清楚：加工完装机后，做现场动平衡，是相比机械动平衡更高动平衡精度的方法。在此基础上，残余的同频与倍频，再通过重复控制器在运转时抑制。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0-03-14T15:14:24.462" idx="4">
    <p:pos x="10" y="282"/>
    <p:text>研究背景太简洁了，可以围绕两个方法各自的目的，两者之间的关系，再展开细说。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15:32:14.405" idx="5">
    <p:pos x="10" y="10"/>
    <p:text>这一页放到本章实验部分的最开始吧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15:38:06.765" idx="6">
    <p:pos x="10" y="10"/>
    <p:text>这一页全是字母，不仔细看，不明白什么意思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15:41:54.316" idx="7">
    <p:pos x="10" y="10"/>
    <p:text>现场动平衡实验部分，增加定量比较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B815A-F14C-45FE-B19C-3EAE1940427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55FC-5D1B-4CE3-8012-6C2719247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4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9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7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16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1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3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06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77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1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26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0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27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0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77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4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52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24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27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14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2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9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4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4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555FC-5D1B-4CE3-8012-6C2719247E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0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DA47-6B05-44E6-A410-2B55AE49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7ACD2-1648-4FE7-A5CF-C6993786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9758-F1AA-4C9C-B69A-11736EA2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CE7134-8A20-4198-945E-D6CB6F0D2A1B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2A33-EBFF-46A8-82FC-45B5C8C0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57892-7B7C-42BE-AB86-7358EBB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61976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</a:defRPr>
            </a:lvl1pPr>
          </a:lstStyle>
          <a:p>
            <a:fld id="{BF818C2A-528A-44D5-AAC6-4EDA77280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2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7A09-FB14-4F13-9B1C-FDCDA986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3B08D-49D8-4B42-B9C2-981B0D9E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51BAC-CC18-44EE-B793-04E79EC5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F42E20-1E95-4395-B7EA-D60ED5DC4BDE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3601-8095-4C0E-9B84-C95AC3B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C1090-B292-4FE8-A2BB-44C29ED8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0" y="6356350"/>
            <a:ext cx="462280" cy="365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BF818C2A-528A-44D5-AAC6-4EDA77280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6F0C6F-DBEC-48A6-A740-4A144AC64AAA}"/>
              </a:ext>
            </a:extLst>
          </p:cNvPr>
          <p:cNvSpPr/>
          <p:nvPr/>
        </p:nvSpPr>
        <p:spPr>
          <a:xfrm>
            <a:off x="138896" y="4027990"/>
            <a:ext cx="11904561" cy="2685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44F1C7-0A1A-4761-866C-453C1CA5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413080"/>
            <a:ext cx="10373360" cy="1786379"/>
          </a:xfrm>
        </p:spPr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基于重复控制器的</a:t>
            </a:r>
            <a:b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磁悬浮轴承转子振动抑制研究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D8698-3F3A-470C-A53F-4DD30553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115" y="4796079"/>
            <a:ext cx="3113988" cy="988816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学生：蔡凯文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导师：邓智泉 教授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2622171-41B1-41BC-83D8-783D3993E8CF}"/>
              </a:ext>
            </a:extLst>
          </p:cNvPr>
          <p:cNvSpPr/>
          <p:nvPr/>
        </p:nvSpPr>
        <p:spPr>
          <a:xfrm rot="10800000">
            <a:off x="6022694" y="4233582"/>
            <a:ext cx="365760" cy="239077"/>
          </a:xfrm>
          <a:prstGeom prst="triangle">
            <a:avLst>
              <a:gd name="adj" fmla="val 441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7A1E4A2-64D0-47FA-99F1-5D807E05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3" y="2298789"/>
            <a:ext cx="5828535" cy="3580829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D9B74E1-AA83-488D-8DE0-CE1951079421}"/>
              </a:ext>
            </a:extLst>
          </p:cNvPr>
          <p:cNvSpPr txBox="1">
            <a:spLocks/>
          </p:cNvSpPr>
          <p:nvPr/>
        </p:nvSpPr>
        <p:spPr>
          <a:xfrm>
            <a:off x="79666" y="1140520"/>
            <a:ext cx="54109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奇数次零相移重复控制器控制框图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F4C61F-1940-4C9F-BEEB-CA2F4EDBC967}"/>
              </a:ext>
            </a:extLst>
          </p:cNvPr>
          <p:cNvSpPr txBox="1">
            <a:spLocks/>
          </p:cNvSpPr>
          <p:nvPr/>
        </p:nvSpPr>
        <p:spPr>
          <a:xfrm>
            <a:off x="79666" y="5955103"/>
            <a:ext cx="166214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7536BA7-2635-46A5-96F6-17E47A5C5A0C}"/>
              </a:ext>
            </a:extLst>
          </p:cNvPr>
          <p:cNvSpPr txBox="1">
            <a:spLocks/>
          </p:cNvSpPr>
          <p:nvPr/>
        </p:nvSpPr>
        <p:spPr>
          <a:xfrm>
            <a:off x="2131874" y="5955103"/>
            <a:ext cx="9097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本体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C84565-AB26-46D4-81C7-D945B965D6C7}"/>
              </a:ext>
            </a:extLst>
          </p:cNvPr>
          <p:cNvSpPr txBox="1">
            <a:spLocks/>
          </p:cNvSpPr>
          <p:nvPr/>
        </p:nvSpPr>
        <p:spPr>
          <a:xfrm>
            <a:off x="3552284" y="5955103"/>
            <a:ext cx="160068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E15B54-0E9B-4D15-BD75-DB0887F14331}"/>
              </a:ext>
            </a:extLst>
          </p:cNvPr>
          <p:cNvSpPr txBox="1">
            <a:spLocks/>
          </p:cNvSpPr>
          <p:nvPr/>
        </p:nvSpPr>
        <p:spPr>
          <a:xfrm>
            <a:off x="5120600" y="5955103"/>
            <a:ext cx="16006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281E0B8-7EA2-4336-AF52-EF8474438826}"/>
              </a:ext>
            </a:extLst>
          </p:cNvPr>
          <p:cNvSpPr txBox="1">
            <a:spLocks/>
          </p:cNvSpPr>
          <p:nvPr/>
        </p:nvSpPr>
        <p:spPr>
          <a:xfrm>
            <a:off x="5806491" y="1970292"/>
            <a:ext cx="126147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控制增益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54D75D9-8757-40F8-8A44-FC7BA7FF0310}"/>
              </a:ext>
            </a:extLst>
          </p:cNvPr>
          <p:cNvSpPr txBox="1">
            <a:spLocks/>
          </p:cNvSpPr>
          <p:nvPr/>
        </p:nvSpPr>
        <p:spPr>
          <a:xfrm>
            <a:off x="3989863" y="1970294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延时环节 *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465206-B785-45EB-A0A2-62F21B69E0FF}"/>
              </a:ext>
            </a:extLst>
          </p:cNvPr>
          <p:cNvSpPr txBox="1">
            <a:spLocks/>
          </p:cNvSpPr>
          <p:nvPr/>
        </p:nvSpPr>
        <p:spPr>
          <a:xfrm>
            <a:off x="1975441" y="1970293"/>
            <a:ext cx="182958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低通滤波器 *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C5355AF-7C41-4D4D-A991-56FA7D9C02C9}"/>
              </a:ext>
            </a:extLst>
          </p:cNvPr>
          <p:cNvSpPr txBox="1">
            <a:spLocks/>
          </p:cNvSpPr>
          <p:nvPr/>
        </p:nvSpPr>
        <p:spPr>
          <a:xfrm>
            <a:off x="79667" y="1970291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相位调节器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DA20D72-D98A-4C2D-8F0E-388068028949}"/>
              </a:ext>
            </a:extLst>
          </p:cNvPr>
          <p:cNvSpPr txBox="1">
            <a:spLocks/>
          </p:cNvSpPr>
          <p:nvPr/>
        </p:nvSpPr>
        <p:spPr>
          <a:xfrm>
            <a:off x="7380275" y="2704375"/>
            <a:ext cx="25190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改进之处：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6C11E08-7C57-458D-94AF-95E9CEB76EF6}"/>
              </a:ext>
            </a:extLst>
          </p:cNvPr>
          <p:cNvSpPr txBox="1">
            <a:spLocks/>
          </p:cNvSpPr>
          <p:nvPr/>
        </p:nvSpPr>
        <p:spPr>
          <a:xfrm>
            <a:off x="7415161" y="3245976"/>
            <a:ext cx="32016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低通滤波器移至环路外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5FC67DB-F25C-4E8C-9F29-B60BAF8F0A21}"/>
              </a:ext>
            </a:extLst>
          </p:cNvPr>
          <p:cNvSpPr txBox="1">
            <a:spLocks/>
          </p:cNvSpPr>
          <p:nvPr/>
        </p:nvSpPr>
        <p:spPr>
          <a:xfrm>
            <a:off x="7415161" y="3787577"/>
            <a:ext cx="5041470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一阶低通滤波器改为零相移低通滤波器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01D1DE-3106-47D4-B748-FF3E0B5D380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2E06335-A026-4602-A814-5F4FA9B8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F51E43-15DC-4C06-9E80-F8B22170E581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31104" y="2397018"/>
            <a:ext cx="936274" cy="70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FA2811-088A-4C80-87FF-069FCE68787A}"/>
              </a:ext>
            </a:extLst>
          </p:cNvPr>
          <p:cNvCxnSpPr>
            <a:cxnSpLocks/>
          </p:cNvCxnSpPr>
          <p:nvPr/>
        </p:nvCxnSpPr>
        <p:spPr>
          <a:xfrm flipH="1" flipV="1">
            <a:off x="2535997" y="2397018"/>
            <a:ext cx="702429" cy="622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A6F23-8CE7-4233-BEBA-8D14A6D2E25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212519" y="2397021"/>
            <a:ext cx="528781" cy="62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6497D4-8D02-4BEF-8C68-2E35563899A5}"/>
              </a:ext>
            </a:extLst>
          </p:cNvPr>
          <p:cNvCxnSpPr>
            <a:cxnSpLocks/>
          </p:cNvCxnSpPr>
          <p:nvPr/>
        </p:nvCxnSpPr>
        <p:spPr>
          <a:xfrm flipV="1">
            <a:off x="5656092" y="2397022"/>
            <a:ext cx="692176" cy="97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F2EF1D-22F0-4F36-9460-4BDBC28222DB}"/>
              </a:ext>
            </a:extLst>
          </p:cNvPr>
          <p:cNvCxnSpPr>
            <a:cxnSpLocks/>
          </p:cNvCxnSpPr>
          <p:nvPr/>
        </p:nvCxnSpPr>
        <p:spPr>
          <a:xfrm flipH="1" flipV="1">
            <a:off x="5068012" y="5141109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BE42A5-59F5-4981-8067-9B9BAF438CEE}"/>
              </a:ext>
            </a:extLst>
          </p:cNvPr>
          <p:cNvCxnSpPr>
            <a:cxnSpLocks/>
          </p:cNvCxnSpPr>
          <p:nvPr/>
        </p:nvCxnSpPr>
        <p:spPr>
          <a:xfrm flipH="1" flipV="1">
            <a:off x="3805026" y="5141109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341D898-6BB4-474D-8E03-A939B7EBC63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86757" y="5141111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AC6F4-86A0-4FB9-89F0-D310744CC74F}"/>
              </a:ext>
            </a:extLst>
          </p:cNvPr>
          <p:cNvCxnSpPr>
            <a:cxnSpLocks/>
          </p:cNvCxnSpPr>
          <p:nvPr/>
        </p:nvCxnSpPr>
        <p:spPr>
          <a:xfrm flipV="1">
            <a:off x="1361491" y="5141111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4E223DB1-BB2B-40C3-99D8-4018A897E6BE}"/>
              </a:ext>
            </a:extLst>
          </p:cNvPr>
          <p:cNvSpPr txBox="1">
            <a:spLocks/>
          </p:cNvSpPr>
          <p:nvPr/>
        </p:nvSpPr>
        <p:spPr>
          <a:xfrm>
            <a:off x="7415161" y="4372504"/>
            <a:ext cx="5041470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整数次延时环节改为奇数次延时环节</a:t>
            </a:r>
          </a:p>
          <a:p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A4639DB-F0A8-4EB1-8F47-4FC6C2D51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75" y="5317982"/>
            <a:ext cx="4732059" cy="87543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3C5019D-01C8-4114-B9FC-533A2C80D379}"/>
              </a:ext>
            </a:extLst>
          </p:cNvPr>
          <p:cNvSpPr/>
          <p:nvPr/>
        </p:nvSpPr>
        <p:spPr>
          <a:xfrm>
            <a:off x="3805026" y="3060831"/>
            <a:ext cx="784173" cy="5028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59F452D-DD47-47C5-9877-06695A10065E}"/>
              </a:ext>
            </a:extLst>
          </p:cNvPr>
          <p:cNvSpPr/>
          <p:nvPr/>
        </p:nvSpPr>
        <p:spPr>
          <a:xfrm>
            <a:off x="2682170" y="3060831"/>
            <a:ext cx="1036389" cy="5028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C1F0CBA9-6B05-48EB-A948-81D6C9B0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9B74E1-AA83-488D-8DE0-CE1951079421}"/>
              </a:ext>
            </a:extLst>
          </p:cNvPr>
          <p:cNvSpPr txBox="1">
            <a:spLocks/>
          </p:cNvSpPr>
          <p:nvPr/>
        </p:nvSpPr>
        <p:spPr>
          <a:xfrm>
            <a:off x="884265" y="1332722"/>
            <a:ext cx="180585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稳定性分析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3CCBD-23CB-48E7-814B-89C2D0C8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85" y="3279251"/>
            <a:ext cx="6153150" cy="990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09D33F-36EA-4CD7-AE12-147520BF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66" y="3714064"/>
            <a:ext cx="2373980" cy="593495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F6F11CCD-B54C-4510-890E-10619ECCE9A5}"/>
              </a:ext>
            </a:extLst>
          </p:cNvPr>
          <p:cNvSpPr txBox="1">
            <a:spLocks/>
          </p:cNvSpPr>
          <p:nvPr/>
        </p:nvSpPr>
        <p:spPr>
          <a:xfrm>
            <a:off x="2836684" y="4388512"/>
            <a:ext cx="568333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加入重复控制器前通过设计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控制器来满足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1B9B2E7E-AF8F-4719-8ED9-AD33266D4BEF}"/>
              </a:ext>
            </a:extLst>
          </p:cNvPr>
          <p:cNvSpPr txBox="1">
            <a:spLocks/>
          </p:cNvSpPr>
          <p:nvPr/>
        </p:nvSpPr>
        <p:spPr>
          <a:xfrm>
            <a:off x="2836685" y="4896192"/>
            <a:ext cx="801553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设计重复控制器的“控制增益”、相位补偿器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来满足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9CAD16-1347-4B32-BAA3-FA907ECD05A5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A8B4291-8421-48CE-A373-23BB0F50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E19DCB-D4D2-4DAA-B2E4-BF02EBEFC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803" y="1945278"/>
            <a:ext cx="154305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B387A9-2B98-4CF7-BDE8-958D837B4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853" y="2035636"/>
            <a:ext cx="3705225" cy="847725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E4BC7D35-2F8F-4282-A51F-97638ADB5A2D}"/>
              </a:ext>
            </a:extLst>
          </p:cNvPr>
          <p:cNvSpPr txBox="1">
            <a:spLocks/>
          </p:cNvSpPr>
          <p:nvPr/>
        </p:nvSpPr>
        <p:spPr>
          <a:xfrm>
            <a:off x="2763811" y="2281850"/>
            <a:ext cx="1435797" cy="347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电流传递函数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0A52AA2-85A1-444F-AAFB-72C5EFDDB13B}"/>
              </a:ext>
            </a:extLst>
          </p:cNvPr>
          <p:cNvCxnSpPr/>
          <p:nvPr/>
        </p:nvCxnSpPr>
        <p:spPr>
          <a:xfrm flipH="1">
            <a:off x="2142868" y="3532987"/>
            <a:ext cx="6938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7C9F312-A692-421A-9B8F-D8E1F4051C1E}"/>
              </a:ext>
            </a:extLst>
          </p:cNvPr>
          <p:cNvCxnSpPr>
            <a:cxnSpLocks/>
          </p:cNvCxnSpPr>
          <p:nvPr/>
        </p:nvCxnSpPr>
        <p:spPr>
          <a:xfrm>
            <a:off x="2140974" y="3532987"/>
            <a:ext cx="0" cy="106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BAE0D1-EE18-40B4-870F-ADB4975FD6DA}"/>
              </a:ext>
            </a:extLst>
          </p:cNvPr>
          <p:cNvCxnSpPr/>
          <p:nvPr/>
        </p:nvCxnSpPr>
        <p:spPr>
          <a:xfrm flipH="1">
            <a:off x="2142868" y="4599676"/>
            <a:ext cx="693817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5A36A0-CFAF-4944-9004-A64CEB2F30AA}"/>
              </a:ext>
            </a:extLst>
          </p:cNvPr>
          <p:cNvCxnSpPr>
            <a:cxnSpLocks/>
          </p:cNvCxnSpPr>
          <p:nvPr/>
        </p:nvCxnSpPr>
        <p:spPr>
          <a:xfrm flipH="1">
            <a:off x="2366605" y="4021202"/>
            <a:ext cx="470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AF1B16-43F2-4294-B1B5-0AA6BEDBE85D}"/>
              </a:ext>
            </a:extLst>
          </p:cNvPr>
          <p:cNvCxnSpPr>
            <a:cxnSpLocks/>
          </p:cNvCxnSpPr>
          <p:nvPr/>
        </p:nvCxnSpPr>
        <p:spPr>
          <a:xfrm>
            <a:off x="2364710" y="4021202"/>
            <a:ext cx="0" cy="106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D1A975-678B-4190-904D-9021C64BA484}"/>
              </a:ext>
            </a:extLst>
          </p:cNvPr>
          <p:cNvCxnSpPr>
            <a:cxnSpLocks/>
          </p:cNvCxnSpPr>
          <p:nvPr/>
        </p:nvCxnSpPr>
        <p:spPr>
          <a:xfrm flipH="1">
            <a:off x="2364710" y="5078119"/>
            <a:ext cx="471976" cy="977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A0A0A7A-DD22-4C7F-B9E1-232CA437060A}"/>
              </a:ext>
            </a:extLst>
          </p:cNvPr>
          <p:cNvSpPr/>
          <p:nvPr/>
        </p:nvSpPr>
        <p:spPr>
          <a:xfrm>
            <a:off x="700105" y="1414250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F86D8-DF33-477C-81F8-3422F19A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873796" y="1050750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相位补偿器设计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D0F3C71-A87A-4A70-97E8-772BBA730DEC}"/>
              </a:ext>
            </a:extLst>
          </p:cNvPr>
          <p:cNvSpPr txBox="1">
            <a:spLocks/>
          </p:cNvSpPr>
          <p:nvPr/>
        </p:nvSpPr>
        <p:spPr>
          <a:xfrm>
            <a:off x="1158714" y="1560304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文献提出的方法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9D350FA-B818-4B08-95BC-4430E52543F9}"/>
              </a:ext>
            </a:extLst>
          </p:cNvPr>
          <p:cNvSpPr txBox="1">
            <a:spLocks/>
          </p:cNvSpPr>
          <p:nvPr/>
        </p:nvSpPr>
        <p:spPr>
          <a:xfrm>
            <a:off x="1578739" y="2977113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重写输出敏感度函数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619DD2-2F77-4A2B-B1F0-5E8387CE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52" y="2533691"/>
            <a:ext cx="5131815" cy="1112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FE7BCE-21E6-4D71-8258-F4A23FD1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66" y="3466925"/>
            <a:ext cx="2176463" cy="615821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3F62E56E-903E-4E72-BF72-605451FBDA84}"/>
              </a:ext>
            </a:extLst>
          </p:cNvPr>
          <p:cNvSpPr txBox="1">
            <a:spLocks/>
          </p:cNvSpPr>
          <p:nvPr/>
        </p:nvSpPr>
        <p:spPr>
          <a:xfrm>
            <a:off x="1578739" y="3626567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分子进行因式分解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63D425-82C1-4C91-81FE-4A0272A3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66" y="3931165"/>
            <a:ext cx="2562962" cy="97377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29B9268-AB4B-4EBC-B6DF-39805068FFEA}"/>
              </a:ext>
            </a:extLst>
          </p:cNvPr>
          <p:cNvSpPr txBox="1">
            <a:spLocks/>
          </p:cNvSpPr>
          <p:nvPr/>
        </p:nvSpPr>
        <p:spPr>
          <a:xfrm>
            <a:off x="1578739" y="4243382"/>
            <a:ext cx="319647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构建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63867D6A-3B78-4FD8-BFF8-6537D51BD605}"/>
              </a:ext>
            </a:extLst>
          </p:cNvPr>
          <p:cNvSpPr txBox="1">
            <a:spLocks/>
          </p:cNvSpPr>
          <p:nvPr/>
        </p:nvSpPr>
        <p:spPr>
          <a:xfrm>
            <a:off x="1578739" y="5769911"/>
            <a:ext cx="5192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319B09F-C04C-4A1D-A35F-D8417B152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448" y="5641724"/>
            <a:ext cx="2450969" cy="640414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2B3CAE9A-9903-403A-90CA-EF53A7788891}"/>
              </a:ext>
            </a:extLst>
          </p:cNvPr>
          <p:cNvSpPr txBox="1">
            <a:spLocks/>
          </p:cNvSpPr>
          <p:nvPr/>
        </p:nvSpPr>
        <p:spPr>
          <a:xfrm>
            <a:off x="4426417" y="5787479"/>
            <a:ext cx="39618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峰值小于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，可以简化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C(z)=1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CF8ED2-039D-4564-8964-D9350D74FD72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612A6EEA-F91B-44C1-90E5-F6A8E372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8685407C-773D-447F-824F-B6EA4B774E42}"/>
              </a:ext>
            </a:extLst>
          </p:cNvPr>
          <p:cNvSpPr txBox="1">
            <a:spLocks/>
          </p:cNvSpPr>
          <p:nvPr/>
        </p:nvSpPr>
        <p:spPr>
          <a:xfrm>
            <a:off x="1158714" y="5132170"/>
            <a:ext cx="17109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简化方法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9C785C-F3AB-41CC-ACC7-F9BB5F6418C6}"/>
              </a:ext>
            </a:extLst>
          </p:cNvPr>
          <p:cNvSpPr/>
          <p:nvPr/>
        </p:nvSpPr>
        <p:spPr>
          <a:xfrm>
            <a:off x="700105" y="1126248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B3894-636F-4ADD-9E70-58184E2D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D7C365-83CE-4488-BB54-28E2F1D18B1E}"/>
              </a:ext>
            </a:extLst>
          </p:cNvPr>
          <p:cNvSpPr/>
          <p:nvPr/>
        </p:nvSpPr>
        <p:spPr>
          <a:xfrm>
            <a:off x="1673215" y="2079821"/>
            <a:ext cx="8342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K. Zhou, K.-S. Low, D. Wang, F.-L. Luo, B. Zhang, and Y. Wang, “Zero-phase odd-harmonic repetitive controller for a single-phase </a:t>
            </a:r>
            <a:r>
              <a:rPr lang="en-US" altLang="zh-CN" sz="1400" dirty="0" err="1">
                <a:latin typeface="+mj-lt"/>
              </a:rPr>
              <a:t>pwm</a:t>
            </a:r>
            <a:r>
              <a:rPr lang="en-US" altLang="zh-CN" sz="1400" dirty="0">
                <a:latin typeface="+mj-lt"/>
              </a:rPr>
              <a:t> inverter,” IEEE Transactions on Power Electronics, vol. 21, no. 1, pp. 193–201, 2006.</a:t>
            </a:r>
            <a:endParaRPr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9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550170" y="1010837"/>
            <a:ext cx="277226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低通滤波器设计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5C766-CAE3-42AC-ABB8-62DC0C93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94" y="1563189"/>
            <a:ext cx="2304065" cy="10896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694E26-B950-4D42-9E91-B9871E51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322" y="2539808"/>
            <a:ext cx="2430397" cy="695310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3AE8D8A3-9F5D-44F7-B6EB-E76AAD8509D3}"/>
              </a:ext>
            </a:extLst>
          </p:cNvPr>
          <p:cNvSpPr txBox="1">
            <a:spLocks/>
          </p:cNvSpPr>
          <p:nvPr/>
        </p:nvSpPr>
        <p:spPr>
          <a:xfrm>
            <a:off x="1796889" y="1851514"/>
            <a:ext cx="211042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一阶低通滤波器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8910AFF-DF6F-4051-9C8E-7C950ADFB4C2}"/>
              </a:ext>
            </a:extLst>
          </p:cNvPr>
          <p:cNvSpPr txBox="1">
            <a:spLocks/>
          </p:cNvSpPr>
          <p:nvPr/>
        </p:nvSpPr>
        <p:spPr>
          <a:xfrm>
            <a:off x="1796889" y="2767647"/>
            <a:ext cx="23040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零相移低通滤波器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DB354C05-4180-41E2-8F28-B006497E3216}"/>
              </a:ext>
            </a:extLst>
          </p:cNvPr>
          <p:cNvSpPr txBox="1">
            <a:spLocks/>
          </p:cNvSpPr>
          <p:nvPr/>
        </p:nvSpPr>
        <p:spPr>
          <a:xfrm>
            <a:off x="7353429" y="1791544"/>
            <a:ext cx="3162172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增益随频率增加而衰减，相位随频率增加而偏移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E439E91-CF24-4523-B350-0A2085675456}"/>
              </a:ext>
            </a:extLst>
          </p:cNvPr>
          <p:cNvSpPr txBox="1">
            <a:spLocks/>
          </p:cNvSpPr>
          <p:nvPr/>
        </p:nvSpPr>
        <p:spPr>
          <a:xfrm>
            <a:off x="7336111" y="2575344"/>
            <a:ext cx="3412953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增益随频率增加而衰减，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相位随频率增加而保持不变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F24DCC-770F-4776-8AF8-C4C9F7F19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31" y="3551278"/>
            <a:ext cx="6373688" cy="329738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5E86FA7-2259-4C60-ABA0-28A38F3D9DD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896DEA6-1D2C-47AF-82CE-B7FED40C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6FDEC73-5660-4641-87FE-37C783C0684E}"/>
              </a:ext>
            </a:extLst>
          </p:cNvPr>
          <p:cNvSpPr/>
          <p:nvPr/>
        </p:nvSpPr>
        <p:spPr>
          <a:xfrm>
            <a:off x="507765" y="1854328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4DA0D55-23FE-4F45-8572-9C228932A22B}"/>
              </a:ext>
            </a:extLst>
          </p:cNvPr>
          <p:cNvSpPr/>
          <p:nvPr/>
        </p:nvSpPr>
        <p:spPr>
          <a:xfrm>
            <a:off x="503810" y="2787526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699CBA-64DD-4744-B6A8-9C8C4DEA282F}"/>
              </a:ext>
            </a:extLst>
          </p:cNvPr>
          <p:cNvSpPr/>
          <p:nvPr/>
        </p:nvSpPr>
        <p:spPr>
          <a:xfrm>
            <a:off x="4227994" y="5863472"/>
            <a:ext cx="1051016" cy="348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9C8CA3D0-7432-4893-9533-C1DAAFF20692}"/>
              </a:ext>
            </a:extLst>
          </p:cNvPr>
          <p:cNvSpPr txBox="1">
            <a:spLocks/>
          </p:cNvSpPr>
          <p:nvPr/>
        </p:nvSpPr>
        <p:spPr>
          <a:xfrm>
            <a:off x="7353430" y="4471240"/>
            <a:ext cx="2931214" cy="87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选取原则：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截止频率前增益接近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，截止频率后下降斜率大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E8403F-6C1E-454B-A527-376E4004ADEB}"/>
              </a:ext>
            </a:extLst>
          </p:cNvPr>
          <p:cNvSpPr/>
          <p:nvPr/>
        </p:nvSpPr>
        <p:spPr>
          <a:xfrm>
            <a:off x="503810" y="1090579"/>
            <a:ext cx="92720" cy="2636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767EF-AEDC-445A-B166-056EB62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4E03E43-3503-4607-ACA9-ED9C7DBC7D1A}"/>
              </a:ext>
            </a:extLst>
          </p:cNvPr>
          <p:cNvSpPr txBox="1">
            <a:spLocks/>
          </p:cNvSpPr>
          <p:nvPr/>
        </p:nvSpPr>
        <p:spPr>
          <a:xfrm>
            <a:off x="293932" y="1871462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仿真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422410-878A-452B-9E43-017A6DF6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6" y="2522426"/>
            <a:ext cx="5756275" cy="3404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93F215-EAFF-4819-BBB8-6066FAD3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81" y="2428155"/>
            <a:ext cx="5897752" cy="37093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EF35E8-D531-49F3-B03C-698BA73D2857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7B44FE4-83DD-4ED6-BBF6-353D43B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6FEF039-1923-4BD4-8CBF-D887B0F49CFE}"/>
              </a:ext>
            </a:extLst>
          </p:cNvPr>
          <p:cNvSpPr txBox="1">
            <a:spLocks/>
          </p:cNvSpPr>
          <p:nvPr/>
        </p:nvSpPr>
        <p:spPr>
          <a:xfrm>
            <a:off x="403206" y="6142909"/>
            <a:ext cx="245175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陷波深度大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613CFD4-FF56-4F99-99A9-8DDFE2DE081F}"/>
              </a:ext>
            </a:extLst>
          </p:cNvPr>
          <p:cNvSpPr txBox="1">
            <a:spLocks/>
          </p:cNvSpPr>
          <p:nvPr/>
        </p:nvSpPr>
        <p:spPr>
          <a:xfrm>
            <a:off x="6343106" y="6142909"/>
            <a:ext cx="43276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抑制后电流幅值更小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329A341-8543-421B-A2D7-7BE09FD0441B}"/>
              </a:ext>
            </a:extLst>
          </p:cNvPr>
          <p:cNvSpPr txBox="1">
            <a:spLocks/>
          </p:cNvSpPr>
          <p:nvPr/>
        </p:nvSpPr>
        <p:spPr>
          <a:xfrm>
            <a:off x="180811" y="948701"/>
            <a:ext cx="1086046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传统重复控制器，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onventional 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epetitive </a:t>
            </a:r>
            <a:r>
              <a:rPr lang="en-US" altLang="zh-CN" sz="2000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ontroller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，以下简称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CRC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EF8E493-12B3-48DB-84CC-34AE60CD49AC}"/>
              </a:ext>
            </a:extLst>
          </p:cNvPr>
          <p:cNvSpPr txBox="1">
            <a:spLocks/>
          </p:cNvSpPr>
          <p:nvPr/>
        </p:nvSpPr>
        <p:spPr>
          <a:xfrm>
            <a:off x="180811" y="1303400"/>
            <a:ext cx="11321182" cy="42672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奇数次零相移重复控制器，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Z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ero-phase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dd-harmonic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epetitive </a:t>
            </a:r>
            <a:r>
              <a:rPr lang="en-US" altLang="zh-CN" b="1" u="sng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ontroller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，以下简称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ZORC 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CF9B34-ED8D-4401-B7B7-7F7516F3DDAF}"/>
              </a:ext>
            </a:extLst>
          </p:cNvPr>
          <p:cNvSpPr/>
          <p:nvPr/>
        </p:nvSpPr>
        <p:spPr>
          <a:xfrm>
            <a:off x="293932" y="2439524"/>
            <a:ext cx="5819830" cy="35936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C930CA-70A7-4177-8C47-A2A7AF272C67}"/>
              </a:ext>
            </a:extLst>
          </p:cNvPr>
          <p:cNvSpPr/>
          <p:nvPr/>
        </p:nvSpPr>
        <p:spPr>
          <a:xfrm>
            <a:off x="293932" y="614290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4DBC3B-1729-45CC-9213-8B01E876AD56}"/>
              </a:ext>
            </a:extLst>
          </p:cNvPr>
          <p:cNvSpPr/>
          <p:nvPr/>
        </p:nvSpPr>
        <p:spPr>
          <a:xfrm>
            <a:off x="6223036" y="2439524"/>
            <a:ext cx="5819830" cy="35936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73E2B79-CF7D-4EAF-8BAB-0001643D0FF5}"/>
              </a:ext>
            </a:extLst>
          </p:cNvPr>
          <p:cNvSpPr/>
          <p:nvPr/>
        </p:nvSpPr>
        <p:spPr>
          <a:xfrm>
            <a:off x="6251668" y="614290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28A6C-2347-48DE-8D5D-B4E232DA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61124-B65A-4252-97DA-F5A490CD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38" y="1150742"/>
            <a:ext cx="3881402" cy="52203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DC4F59-FB39-43BD-AA26-19FBE7E69ED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AEBD116-5B40-45FC-97C8-6D925802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828765-6EB6-4AF4-994F-7E66B527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519" y="3640840"/>
            <a:ext cx="3005515" cy="219937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CAA1933-8A4A-48C2-80E4-769B882E7149}"/>
              </a:ext>
            </a:extLst>
          </p:cNvPr>
          <p:cNvSpPr txBox="1">
            <a:spLocks/>
          </p:cNvSpPr>
          <p:nvPr/>
        </p:nvSpPr>
        <p:spPr>
          <a:xfrm>
            <a:off x="6971887" y="1178637"/>
            <a:ext cx="1856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控制板卡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BA2E16-63AA-48E2-813F-A92936BBF51C}"/>
              </a:ext>
            </a:extLst>
          </p:cNvPr>
          <p:cNvSpPr txBox="1">
            <a:spLocks/>
          </p:cNvSpPr>
          <p:nvPr/>
        </p:nvSpPr>
        <p:spPr>
          <a:xfrm>
            <a:off x="7475774" y="1690748"/>
            <a:ext cx="269101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ARM+FPGA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组合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0554893-D909-40D9-808E-C71EF0C6269D}"/>
              </a:ext>
            </a:extLst>
          </p:cNvPr>
          <p:cNvSpPr txBox="1">
            <a:spLocks/>
          </p:cNvSpPr>
          <p:nvPr/>
        </p:nvSpPr>
        <p:spPr>
          <a:xfrm>
            <a:off x="6971887" y="2202860"/>
            <a:ext cx="1856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96D9142-A188-4063-919F-9062FE6526EF}"/>
              </a:ext>
            </a:extLst>
          </p:cNvPr>
          <p:cNvSpPr txBox="1">
            <a:spLocks/>
          </p:cNvSpPr>
          <p:nvPr/>
        </p:nvSpPr>
        <p:spPr>
          <a:xfrm>
            <a:off x="7475774" y="2714971"/>
            <a:ext cx="269101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全桥拓扑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滞环控制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A50F7F2-D945-4817-B3AA-625A248786CD}"/>
              </a:ext>
            </a:extLst>
          </p:cNvPr>
          <p:cNvSpPr txBox="1">
            <a:spLocks/>
          </p:cNvSpPr>
          <p:nvPr/>
        </p:nvSpPr>
        <p:spPr>
          <a:xfrm>
            <a:off x="6971887" y="3227082"/>
            <a:ext cx="247846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磁悬浮离心机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869D56F-8F17-4769-883F-7551992F4798}"/>
              </a:ext>
            </a:extLst>
          </p:cNvPr>
          <p:cNvSpPr txBox="1">
            <a:spLocks/>
          </p:cNvSpPr>
          <p:nvPr/>
        </p:nvSpPr>
        <p:spPr>
          <a:xfrm>
            <a:off x="108030" y="1150742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94ECC9-A792-4D2C-82BD-C965DB2301D5}"/>
              </a:ext>
            </a:extLst>
          </p:cNvPr>
          <p:cNvSpPr/>
          <p:nvPr/>
        </p:nvSpPr>
        <p:spPr>
          <a:xfrm>
            <a:off x="1771538" y="1150742"/>
            <a:ext cx="3899164" cy="52203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22218-FA95-4A92-938F-94FDE1D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134E1-B91D-407C-AE7A-B96DBCB5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02" y="782413"/>
            <a:ext cx="5460181" cy="2918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610897-D60B-4DB4-8138-D8F367BF7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02" y="3821615"/>
            <a:ext cx="5438874" cy="2918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14EFCD-F76A-4174-9AB9-5FFFEE9D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25" y="3785324"/>
            <a:ext cx="2734312" cy="291853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B8AF2DD-2EC0-40EC-936E-C08762D56F10}"/>
              </a:ext>
            </a:extLst>
          </p:cNvPr>
          <p:cNvSpPr txBox="1">
            <a:spLocks/>
          </p:cNvSpPr>
          <p:nvPr/>
        </p:nvSpPr>
        <p:spPr>
          <a:xfrm>
            <a:off x="10631840" y="4551136"/>
            <a:ext cx="1560160" cy="847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控制参数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整定合格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DEBB0E-A7E0-4029-B8D5-817FF5C9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37" y="1089970"/>
            <a:ext cx="3299888" cy="23034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6D906A-FDBC-46A7-AE24-497875AEF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5851" y="1767012"/>
            <a:ext cx="981075" cy="8477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F6EE036-7A14-4D5A-BDB8-D244CE355462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DDC040-860E-4CC5-A53C-51ACA54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1C026-79A1-4E3C-9544-12D860C3A241}"/>
              </a:ext>
            </a:extLst>
          </p:cNvPr>
          <p:cNvSpPr/>
          <p:nvPr/>
        </p:nvSpPr>
        <p:spPr>
          <a:xfrm>
            <a:off x="10631840" y="4551136"/>
            <a:ext cx="1377908" cy="75615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52DF2F-5377-4594-B2B6-EA7AD90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8DBB1E-4DE6-439E-BDF7-949715CD1FA1}"/>
              </a:ext>
            </a:extLst>
          </p:cNvPr>
          <p:cNvSpPr txBox="1">
            <a:spLocks/>
          </p:cNvSpPr>
          <p:nvPr/>
        </p:nvSpPr>
        <p:spPr>
          <a:xfrm>
            <a:off x="108030" y="87660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 </a:t>
            </a:r>
          </a:p>
        </p:txBody>
      </p:sp>
    </p:spTree>
    <p:extLst>
      <p:ext uri="{BB962C8B-B14F-4D97-AF65-F5344CB8AC3E}">
        <p14:creationId xmlns:p14="http://schemas.microsoft.com/office/powerpoint/2010/main" val="34677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8E1F13-2230-4F83-865F-4D616066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1" y="1574047"/>
            <a:ext cx="5958047" cy="3651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3DBF4D-E6A1-4F6B-9D50-D980D94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44" y="1603504"/>
            <a:ext cx="4895479" cy="3878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BD8FDE-26AE-402B-AF91-DA9D4B1A7CA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BDA766E-03CD-446A-9371-3DA99E13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7DCA576-995D-4BCF-B8A8-57413903CE08}"/>
              </a:ext>
            </a:extLst>
          </p:cNvPr>
          <p:cNvSpPr txBox="1">
            <a:spLocks/>
          </p:cNvSpPr>
          <p:nvPr/>
        </p:nvSpPr>
        <p:spPr>
          <a:xfrm>
            <a:off x="405671" y="5623076"/>
            <a:ext cx="459996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抑制后电流幅值比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抑制更低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1AAD852-4D9F-43F0-A97E-7D95F90DB48C}"/>
              </a:ext>
            </a:extLst>
          </p:cNvPr>
          <p:cNvSpPr txBox="1">
            <a:spLocks/>
          </p:cNvSpPr>
          <p:nvPr/>
        </p:nvSpPr>
        <p:spPr>
          <a:xfrm>
            <a:off x="6550538" y="5560967"/>
            <a:ext cx="5437289" cy="6463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只抑制了电流同频成分，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抑制了电流的同频和倍频成分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E8A13A3-2746-4FF2-9A6A-6067CA155FF3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320FE-FC93-4F0A-8E6B-A9BE59B35A71}"/>
              </a:ext>
            </a:extLst>
          </p:cNvPr>
          <p:cNvSpPr/>
          <p:nvPr/>
        </p:nvSpPr>
        <p:spPr>
          <a:xfrm>
            <a:off x="293932" y="1524278"/>
            <a:ext cx="5980906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5F5335-1A24-4547-A82C-E0737DE7D6A5}"/>
              </a:ext>
            </a:extLst>
          </p:cNvPr>
          <p:cNvSpPr/>
          <p:nvPr/>
        </p:nvSpPr>
        <p:spPr>
          <a:xfrm>
            <a:off x="293932" y="5623076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5F267E-6937-4CC0-AF6A-16799295376B}"/>
              </a:ext>
            </a:extLst>
          </p:cNvPr>
          <p:cNvSpPr/>
          <p:nvPr/>
        </p:nvSpPr>
        <p:spPr>
          <a:xfrm>
            <a:off x="6459062" y="1524278"/>
            <a:ext cx="5324443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955E7-750C-42EC-954C-FEA1FAA5518C}"/>
              </a:ext>
            </a:extLst>
          </p:cNvPr>
          <p:cNvSpPr/>
          <p:nvPr/>
        </p:nvSpPr>
        <p:spPr>
          <a:xfrm>
            <a:off x="6459062" y="5623076"/>
            <a:ext cx="45719" cy="584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EE0C3BE-C164-4B3C-8359-5E7E6C2A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07415"/>
              </p:ext>
            </p:extLst>
          </p:nvPr>
        </p:nvGraphicFramePr>
        <p:xfrm>
          <a:off x="6763733" y="2662560"/>
          <a:ext cx="4788159" cy="168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59">
                  <a:extLst>
                    <a:ext uri="{9D8B030D-6E8A-4147-A177-3AD203B41FA5}">
                      <a16:colId xmlns:a16="http://schemas.microsoft.com/office/drawing/2014/main" val="310325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80619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021636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984653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91261574"/>
                    </a:ext>
                  </a:extLst>
                </a:gridCol>
              </a:tblGrid>
              <a:tr h="380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一次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五次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七次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98279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CRC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16.8%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98315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ZORC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2.0%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39846"/>
                  </a:ext>
                </a:extLst>
              </a:tr>
            </a:tbl>
          </a:graphicData>
        </a:graphic>
      </p:graphicFrame>
      <p:sp>
        <p:nvSpPr>
          <p:cNvPr id="19" name="标题 1">
            <a:extLst>
              <a:ext uri="{FF2B5EF4-FFF2-40B4-BE49-F238E27FC236}">
                <a16:creationId xmlns:a16="http://schemas.microsoft.com/office/drawing/2014/main" id="{9211AE50-16C1-4DB8-804D-F456949A8810}"/>
              </a:ext>
            </a:extLst>
          </p:cNvPr>
          <p:cNvSpPr txBox="1">
            <a:spLocks/>
          </p:cNvSpPr>
          <p:nvPr/>
        </p:nvSpPr>
        <p:spPr>
          <a:xfrm>
            <a:off x="6765022" y="2270874"/>
            <a:ext cx="4788159" cy="401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抑制后幅值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抑制前幅值：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E09094-B97E-4994-9FE3-9710A160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8A20BF-6A26-492A-B35F-CCF15A99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8" y="1509633"/>
            <a:ext cx="5183572" cy="39766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1E9297-9DF8-41BC-BA54-6FF8506A6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37" y="1963777"/>
            <a:ext cx="6007602" cy="336994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4D68D5-8C07-48FA-99D9-71718D1204BC}"/>
              </a:ext>
            </a:extLst>
          </p:cNvPr>
          <p:cNvSpPr txBox="1">
            <a:spLocks/>
          </p:cNvSpPr>
          <p:nvPr/>
        </p:nvSpPr>
        <p:spPr>
          <a:xfrm>
            <a:off x="384632" y="5571727"/>
            <a:ext cx="5365719" cy="805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只抑制了振动力同频成分，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抑制了振动力的同频和倍频成分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483C235-4C2A-4B6D-802F-8E4D9854CC16}"/>
              </a:ext>
            </a:extLst>
          </p:cNvPr>
          <p:cNvSpPr txBox="1">
            <a:spLocks/>
          </p:cNvSpPr>
          <p:nvPr/>
        </p:nvSpPr>
        <p:spPr>
          <a:xfrm>
            <a:off x="6086472" y="5571727"/>
            <a:ext cx="5365719" cy="805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作用后，转子双端的位移振动幅值均有显著减小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323802-68F5-4387-A930-5809AAAC3A2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E739751-F031-4A8B-A7EB-8BA7D160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E56FAF5-727A-4114-A17A-0B097552E316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C180B0-3175-4F2A-BBDA-09F7B79EE808}"/>
              </a:ext>
            </a:extLst>
          </p:cNvPr>
          <p:cNvSpPr/>
          <p:nvPr/>
        </p:nvSpPr>
        <p:spPr>
          <a:xfrm>
            <a:off x="293932" y="1524278"/>
            <a:ext cx="5527974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0EC73B-D016-403D-99D2-79B99933CF6E}"/>
              </a:ext>
            </a:extLst>
          </p:cNvPr>
          <p:cNvSpPr/>
          <p:nvPr/>
        </p:nvSpPr>
        <p:spPr>
          <a:xfrm>
            <a:off x="293932" y="5623076"/>
            <a:ext cx="90700" cy="5034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F5745F-556A-473E-BF26-8C73703D250F}"/>
              </a:ext>
            </a:extLst>
          </p:cNvPr>
          <p:cNvSpPr/>
          <p:nvPr/>
        </p:nvSpPr>
        <p:spPr>
          <a:xfrm>
            <a:off x="6008037" y="1524278"/>
            <a:ext cx="5980906" cy="3957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C88CC7-0A90-4F7E-B6EF-10FA0EA71EA8}"/>
              </a:ext>
            </a:extLst>
          </p:cNvPr>
          <p:cNvSpPr/>
          <p:nvPr/>
        </p:nvSpPr>
        <p:spPr>
          <a:xfrm>
            <a:off x="6014916" y="5623076"/>
            <a:ext cx="81084" cy="5034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EFD64-5AEB-456F-A4F5-473793BF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19AA51-D725-421F-B019-0E782A4A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30" y="2062552"/>
            <a:ext cx="3880429" cy="205696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4D68D5-8C07-48FA-99D9-71718D1204BC}"/>
              </a:ext>
            </a:extLst>
          </p:cNvPr>
          <p:cNvSpPr txBox="1">
            <a:spLocks/>
          </p:cNvSpPr>
          <p:nvPr/>
        </p:nvSpPr>
        <p:spPr>
          <a:xfrm>
            <a:off x="339651" y="4657786"/>
            <a:ext cx="5365719" cy="87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更加降低功率消耗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248323-0E61-42D8-96FD-8B724DF9281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954B1A1-D7A4-403A-B15B-E911E98C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D0DF52F-F605-4864-A590-D6B9A1350DFD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E588CD-723E-4158-8319-1F559ABE49C4}"/>
              </a:ext>
            </a:extLst>
          </p:cNvPr>
          <p:cNvSpPr/>
          <p:nvPr/>
        </p:nvSpPr>
        <p:spPr>
          <a:xfrm>
            <a:off x="293932" y="1524279"/>
            <a:ext cx="5527974" cy="29723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1BB802-7569-4488-82DA-020D83271175}"/>
              </a:ext>
            </a:extLst>
          </p:cNvPr>
          <p:cNvSpPr/>
          <p:nvPr/>
        </p:nvSpPr>
        <p:spPr>
          <a:xfrm>
            <a:off x="293932" y="4679245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C0FA9CA-F16A-4BFF-94C6-DDA2C18E4328}"/>
              </a:ext>
            </a:extLst>
          </p:cNvPr>
          <p:cNvSpPr txBox="1">
            <a:spLocks/>
          </p:cNvSpPr>
          <p:nvPr/>
        </p:nvSpPr>
        <p:spPr>
          <a:xfrm>
            <a:off x="6486631" y="1048680"/>
            <a:ext cx="1966489" cy="334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对比总结：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B71D927-11C8-488B-B92A-B1AC0F1DD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12974"/>
              </p:ext>
            </p:extLst>
          </p:nvPr>
        </p:nvGraphicFramePr>
        <p:xfrm>
          <a:off x="6584819" y="1515096"/>
          <a:ext cx="4387983" cy="298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42">
                  <a:extLst>
                    <a:ext uri="{9D8B030D-6E8A-4147-A177-3AD203B41FA5}">
                      <a16:colId xmlns:a16="http://schemas.microsoft.com/office/drawing/2014/main" val="3987034353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318640528"/>
                    </a:ext>
                  </a:extLst>
                </a:gridCol>
                <a:gridCol w="1330961">
                  <a:extLst>
                    <a:ext uri="{9D8B030D-6E8A-4147-A177-3AD203B41FA5}">
                      <a16:colId xmlns:a16="http://schemas.microsoft.com/office/drawing/2014/main" val="4019391045"/>
                    </a:ext>
                  </a:extLst>
                </a:gridCol>
              </a:tblGrid>
              <a:tr h="380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ZORC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09198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振动电流抑制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72052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机壳振动力抑制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22299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振动位移抑制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46483"/>
                  </a:ext>
                </a:extLst>
              </a:tr>
              <a:tr h="650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功率损耗降低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56074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A47C5-5654-4D38-BB50-6527CEC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546A-6506-4CF8-95BF-2DB48CDC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1310843"/>
            <a:ext cx="4073165" cy="849312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99BD72-3504-426A-94B1-27909AA9D7A3}"/>
              </a:ext>
            </a:extLst>
          </p:cNvPr>
          <p:cNvSpPr txBox="1">
            <a:spLocks/>
          </p:cNvSpPr>
          <p:nvPr/>
        </p:nvSpPr>
        <p:spPr>
          <a:xfrm>
            <a:off x="1254889" y="2423010"/>
            <a:ext cx="10515600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E91418-55CC-41BB-ACDD-A8923F2C8D34}"/>
              </a:ext>
            </a:extLst>
          </p:cNvPr>
          <p:cNvSpPr txBox="1">
            <a:spLocks/>
          </p:cNvSpPr>
          <p:nvPr/>
        </p:nvSpPr>
        <p:spPr>
          <a:xfrm>
            <a:off x="1254889" y="3535177"/>
            <a:ext cx="10257148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F9937E3-C1EC-4806-8D30-36D0BD977E91}"/>
              </a:ext>
            </a:extLst>
          </p:cNvPr>
          <p:cNvSpPr txBox="1">
            <a:spLocks/>
          </p:cNvSpPr>
          <p:nvPr/>
        </p:nvSpPr>
        <p:spPr>
          <a:xfrm>
            <a:off x="1254889" y="4647345"/>
            <a:ext cx="4073165" cy="84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F2545C4-A9AA-4105-A90E-ABBD70E120AB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627849A-BD5F-4660-BA04-07F7BC7FE7A3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7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0229549-38DC-4CA5-A128-CCE9F45DC6DD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FB7D9B2E-AF5C-40AF-95F4-82D79DC8126F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4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9E73E-DCF2-42A6-96DC-DD7551189C07}"/>
              </a:ext>
            </a:extLst>
          </p:cNvPr>
          <p:cNvSpPr/>
          <p:nvPr/>
        </p:nvSpPr>
        <p:spPr>
          <a:xfrm>
            <a:off x="5426349" y="2770096"/>
            <a:ext cx="1378171" cy="4267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1119015" y="1620776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需试重的现场动平衡方法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6D90C9-A5AB-49EE-9966-53B585986902}"/>
              </a:ext>
            </a:extLst>
          </p:cNvPr>
          <p:cNvSpPr txBox="1">
            <a:spLocks/>
          </p:cNvSpPr>
          <p:nvPr/>
        </p:nvSpPr>
        <p:spPr>
          <a:xfrm>
            <a:off x="1119016" y="2789700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无需试重的现场动平衡方法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7104B79-9E42-434A-A88E-F91A3939E497}"/>
              </a:ext>
            </a:extLst>
          </p:cNvPr>
          <p:cNvSpPr txBox="1">
            <a:spLocks/>
          </p:cNvSpPr>
          <p:nvPr/>
        </p:nvSpPr>
        <p:spPr>
          <a:xfrm>
            <a:off x="5081415" y="1620776"/>
            <a:ext cx="42784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影响系数法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相对影响系数法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08587A0-BA49-4382-8220-D0A1C0BA279F}"/>
              </a:ext>
            </a:extLst>
          </p:cNvPr>
          <p:cNvSpPr txBox="1">
            <a:spLocks/>
          </p:cNvSpPr>
          <p:nvPr/>
        </p:nvSpPr>
        <p:spPr>
          <a:xfrm>
            <a:off x="5426349" y="2228792"/>
            <a:ext cx="109743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零力法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73ADD719-E0C5-44F6-8FC2-F7CD7957D23B}"/>
              </a:ext>
            </a:extLst>
          </p:cNvPr>
          <p:cNvSpPr txBox="1">
            <a:spLocks/>
          </p:cNvSpPr>
          <p:nvPr/>
        </p:nvSpPr>
        <p:spPr>
          <a:xfrm>
            <a:off x="5387482" y="2772424"/>
            <a:ext cx="1451971" cy="42672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零电流法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7318081-32EC-44AE-9202-D2E4E2DD891A}"/>
              </a:ext>
            </a:extLst>
          </p:cNvPr>
          <p:cNvSpPr txBox="1">
            <a:spLocks/>
          </p:cNvSpPr>
          <p:nvPr/>
        </p:nvSpPr>
        <p:spPr>
          <a:xfrm>
            <a:off x="5426349" y="3316362"/>
            <a:ext cx="155463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零位移法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7893CDA4-8A88-41A6-A4C9-4353E5FA9337}"/>
              </a:ext>
            </a:extLst>
          </p:cNvPr>
          <p:cNvSpPr txBox="1">
            <a:spLocks/>
          </p:cNvSpPr>
          <p:nvPr/>
        </p:nvSpPr>
        <p:spPr>
          <a:xfrm>
            <a:off x="7495900" y="2770096"/>
            <a:ext cx="388315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陷波器法只抑制了同频振动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0F71620-2548-4328-B3D8-0DF36F909E65}"/>
              </a:ext>
            </a:extLst>
          </p:cNvPr>
          <p:cNvSpPr txBox="1">
            <a:spLocks/>
          </p:cNvSpPr>
          <p:nvPr/>
        </p:nvSpPr>
        <p:spPr>
          <a:xfrm>
            <a:off x="7495900" y="3512775"/>
            <a:ext cx="3883156" cy="1196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用重复控制器可抑制同频与倍频，且参数直接移植，无需另行设计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55A128C-9104-4C91-B155-D19BC81A731C}"/>
              </a:ext>
            </a:extLst>
          </p:cNvPr>
          <p:cNvSpPr txBox="1">
            <a:spLocks/>
          </p:cNvSpPr>
          <p:nvPr/>
        </p:nvSpPr>
        <p:spPr>
          <a:xfrm>
            <a:off x="7495900" y="5142489"/>
            <a:ext cx="44294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找到适用于本实验对象的方法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14C376B-3F4B-45F9-81AA-B9CC0AEF746B}"/>
              </a:ext>
            </a:extLst>
          </p:cNvPr>
          <p:cNvSpPr txBox="1">
            <a:spLocks/>
          </p:cNvSpPr>
          <p:nvPr/>
        </p:nvSpPr>
        <p:spPr>
          <a:xfrm>
            <a:off x="7495900" y="5686274"/>
            <a:ext cx="442949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提升该方法的实用性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01EF42-FC68-4299-964E-743122536B59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BC50F2B8-D65F-43ED-BF98-F8666BDAA50D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067E2AB-2B3A-4BD0-8E25-9FB5D06C80EB}"/>
              </a:ext>
            </a:extLst>
          </p:cNvPr>
          <p:cNvSpPr/>
          <p:nvPr/>
        </p:nvSpPr>
        <p:spPr>
          <a:xfrm>
            <a:off x="812944" y="1746876"/>
            <a:ext cx="306069" cy="1307409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57BC7A37-EABC-4E4A-9799-4901B62C6792}"/>
              </a:ext>
            </a:extLst>
          </p:cNvPr>
          <p:cNvSpPr/>
          <p:nvPr/>
        </p:nvSpPr>
        <p:spPr>
          <a:xfrm>
            <a:off x="5081413" y="2359141"/>
            <a:ext cx="306069" cy="1307409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942422A-E021-4FB8-BAE0-801A8A116B13}"/>
              </a:ext>
            </a:extLst>
          </p:cNvPr>
          <p:cNvSpPr/>
          <p:nvPr/>
        </p:nvSpPr>
        <p:spPr>
          <a:xfrm>
            <a:off x="9440727" y="4615126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EDA2B-0DD0-4211-96AE-C929AA89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20" grpId="0"/>
      <p:bldP spid="21" grpId="0"/>
      <p:bldP spid="22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108030" y="1086056"/>
            <a:ext cx="184005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影响系数法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7804C7-44F4-4568-AA1E-136F3BD30B0C}"/>
              </a:ext>
            </a:extLst>
          </p:cNvPr>
          <p:cNvSpPr/>
          <p:nvPr/>
        </p:nvSpPr>
        <p:spPr>
          <a:xfrm>
            <a:off x="1209040" y="2875280"/>
            <a:ext cx="2956560" cy="426727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3FA71D-0E33-4DFB-AFFF-D793EE2E45F6}"/>
              </a:ext>
            </a:extLst>
          </p:cNvPr>
          <p:cNvCxnSpPr/>
          <p:nvPr/>
        </p:nvCxnSpPr>
        <p:spPr>
          <a:xfrm>
            <a:off x="1747520" y="2712720"/>
            <a:ext cx="0" cy="782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4C7F51-B9C8-4404-96CE-4BDCF6279BAB}"/>
              </a:ext>
            </a:extLst>
          </p:cNvPr>
          <p:cNvCxnSpPr/>
          <p:nvPr/>
        </p:nvCxnSpPr>
        <p:spPr>
          <a:xfrm>
            <a:off x="3647440" y="2712720"/>
            <a:ext cx="0" cy="782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F92C2C21-FA06-4E79-A126-2F4FED6DDA13}"/>
              </a:ext>
            </a:extLst>
          </p:cNvPr>
          <p:cNvSpPr txBox="1">
            <a:spLocks/>
          </p:cNvSpPr>
          <p:nvPr/>
        </p:nvSpPr>
        <p:spPr>
          <a:xfrm>
            <a:off x="83820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CA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3359FE-9595-41EF-9D6E-7368DAA8BE15}"/>
              </a:ext>
            </a:extLst>
          </p:cNvPr>
          <p:cNvSpPr txBox="1">
            <a:spLocks/>
          </p:cNvSpPr>
          <p:nvPr/>
        </p:nvSpPr>
        <p:spPr>
          <a:xfrm>
            <a:off x="148679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SA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EAA8CB6-0A0B-4F3B-BE28-4CD666351654}"/>
              </a:ext>
            </a:extLst>
          </p:cNvPr>
          <p:cNvSpPr txBox="1">
            <a:spLocks/>
          </p:cNvSpPr>
          <p:nvPr/>
        </p:nvSpPr>
        <p:spPr>
          <a:xfrm>
            <a:off x="3352250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SB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18FDD25-4B9C-46CF-874C-9B836FA5CD6B}"/>
              </a:ext>
            </a:extLst>
          </p:cNvPr>
          <p:cNvSpPr txBox="1">
            <a:spLocks/>
          </p:cNvSpPr>
          <p:nvPr/>
        </p:nvSpPr>
        <p:spPr>
          <a:xfrm>
            <a:off x="3903695" y="2153910"/>
            <a:ext cx="8133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CB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9FB989-A7A1-4E08-A491-3D93DBD02045}"/>
              </a:ext>
            </a:extLst>
          </p:cNvPr>
          <p:cNvCxnSpPr/>
          <p:nvPr/>
        </p:nvCxnSpPr>
        <p:spPr>
          <a:xfrm>
            <a:off x="838201" y="5242560"/>
            <a:ext cx="384555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5C34DF4B-EF44-49D7-A564-FDDD6A4331DD}"/>
              </a:ext>
            </a:extLst>
          </p:cNvPr>
          <p:cNvSpPr txBox="1">
            <a:spLocks/>
          </p:cNvSpPr>
          <p:nvPr/>
        </p:nvSpPr>
        <p:spPr>
          <a:xfrm>
            <a:off x="5099084" y="3348608"/>
            <a:ext cx="99691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已知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9A5CDE3-EEA2-46B2-A92B-04A867C024FB}"/>
              </a:ext>
            </a:extLst>
          </p:cNvPr>
          <p:cNvSpPr txBox="1">
            <a:spLocks/>
          </p:cNvSpPr>
          <p:nvPr/>
        </p:nvSpPr>
        <p:spPr>
          <a:xfrm>
            <a:off x="5099084" y="5391643"/>
            <a:ext cx="99691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求解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758781-DA82-442D-A13A-1521E3EE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18" y="2067554"/>
            <a:ext cx="2114550" cy="2867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D7396C-C649-46AC-AF5C-1B5A5EF1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92" y="5061269"/>
            <a:ext cx="3228975" cy="12477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F808AF7-3B96-4784-81D0-B0D8AE82E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327" y="2022794"/>
            <a:ext cx="2609850" cy="428625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6F48C3A-3ED7-495F-9EAB-D11E85EAC91C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C2CA182-321A-4CF5-B09B-7E0895175148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791E988-3B49-4267-9D64-FAA81E77A97A}"/>
              </a:ext>
            </a:extLst>
          </p:cNvPr>
          <p:cNvCxnSpPr/>
          <p:nvPr/>
        </p:nvCxnSpPr>
        <p:spPr>
          <a:xfrm>
            <a:off x="1209040" y="2712720"/>
            <a:ext cx="0" cy="78232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E3ADA7A-9C6D-437C-BBB1-1800324B0E28}"/>
              </a:ext>
            </a:extLst>
          </p:cNvPr>
          <p:cNvCxnSpPr/>
          <p:nvPr/>
        </p:nvCxnSpPr>
        <p:spPr>
          <a:xfrm>
            <a:off x="4165600" y="2712720"/>
            <a:ext cx="0" cy="78232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9124805-9278-4E5A-A55C-1C4FD231F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116" y="3495040"/>
            <a:ext cx="485533" cy="5032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3AC36C-6407-4BEA-9E6D-26872E722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125" y="3500549"/>
            <a:ext cx="485535" cy="5170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B7059A-6216-421A-86C1-259659DFA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96" y="4096545"/>
            <a:ext cx="501486" cy="4494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3982BF-527A-4554-A3FE-6BB9C592B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613" y="4088606"/>
            <a:ext cx="527464" cy="5026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179BF45-4EA4-43CF-9678-3E4C0A9B2D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747" y="4096546"/>
            <a:ext cx="527464" cy="4551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AE4BE0F-08FC-41F1-893A-B189B6AC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7830" y="4595511"/>
            <a:ext cx="527464" cy="4529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73C1CFA-815E-4D3A-9D36-241086306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5853" y="4560986"/>
            <a:ext cx="578999" cy="52204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7572E6B-AF0F-433E-BB55-A0371FE331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17" y="4595511"/>
            <a:ext cx="558856" cy="50445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D12C7BE-64EB-45F1-9CAD-04231CA3E2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656" y="5344119"/>
            <a:ext cx="554746" cy="42672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E017B9B-5FAE-4818-B5F6-2E8CFA4C11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5595" y="5364652"/>
            <a:ext cx="551445" cy="40478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C1C34AA-B497-49BE-A6A7-7138AC6EE142}"/>
              </a:ext>
            </a:extLst>
          </p:cNvPr>
          <p:cNvGrpSpPr/>
          <p:nvPr/>
        </p:nvGrpSpPr>
        <p:grpSpPr>
          <a:xfrm>
            <a:off x="279257" y="3571609"/>
            <a:ext cx="326122" cy="426727"/>
            <a:chOff x="279257" y="3571609"/>
            <a:chExt cx="326122" cy="426727"/>
          </a:xfrm>
        </p:grpSpPr>
        <p:sp>
          <p:nvSpPr>
            <p:cNvPr id="44" name="标题 1">
              <a:extLst>
                <a:ext uri="{FF2B5EF4-FFF2-40B4-BE49-F238E27FC236}">
                  <a16:creationId xmlns:a16="http://schemas.microsoft.com/office/drawing/2014/main" id="{A8B1DB55-16C7-4CCC-9748-C1BF6CFBE803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3571609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9A536CD-21E7-4B84-A447-4AE99CDA6CD6}"/>
                </a:ext>
              </a:extLst>
            </p:cNvPr>
            <p:cNvSpPr/>
            <p:nvPr/>
          </p:nvSpPr>
          <p:spPr>
            <a:xfrm>
              <a:off x="279257" y="3610899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2368AB-E0B5-4509-B3E2-8D05383BF802}"/>
              </a:ext>
            </a:extLst>
          </p:cNvPr>
          <p:cNvGrpSpPr/>
          <p:nvPr/>
        </p:nvGrpSpPr>
        <p:grpSpPr>
          <a:xfrm>
            <a:off x="279257" y="4119757"/>
            <a:ext cx="326122" cy="426727"/>
            <a:chOff x="279257" y="4119757"/>
            <a:chExt cx="326122" cy="426727"/>
          </a:xfrm>
        </p:grpSpPr>
        <p:sp>
          <p:nvSpPr>
            <p:cNvPr id="47" name="标题 1">
              <a:extLst>
                <a:ext uri="{FF2B5EF4-FFF2-40B4-BE49-F238E27FC236}">
                  <a16:creationId xmlns:a16="http://schemas.microsoft.com/office/drawing/2014/main" id="{0CAE67EA-EFD9-4591-B879-39010BDB3568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4119757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B4F17D7-66AB-4995-8549-2E4F6B40EF45}"/>
                </a:ext>
              </a:extLst>
            </p:cNvPr>
            <p:cNvSpPr/>
            <p:nvPr/>
          </p:nvSpPr>
          <p:spPr>
            <a:xfrm>
              <a:off x="279257" y="4159047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825202-F3DD-4668-9E91-7F70481D006B}"/>
              </a:ext>
            </a:extLst>
          </p:cNvPr>
          <p:cNvGrpSpPr/>
          <p:nvPr/>
        </p:nvGrpSpPr>
        <p:grpSpPr>
          <a:xfrm>
            <a:off x="279257" y="4659619"/>
            <a:ext cx="326122" cy="426727"/>
            <a:chOff x="279257" y="4659619"/>
            <a:chExt cx="326122" cy="426727"/>
          </a:xfrm>
        </p:grpSpPr>
        <p:sp>
          <p:nvSpPr>
            <p:cNvPr id="49" name="标题 1">
              <a:extLst>
                <a:ext uri="{FF2B5EF4-FFF2-40B4-BE49-F238E27FC236}">
                  <a16:creationId xmlns:a16="http://schemas.microsoft.com/office/drawing/2014/main" id="{051F6FF3-D033-4297-A058-9B45F4659D21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4659619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45EE66E-2D1D-4E7F-82F8-75D1832447C4}"/>
                </a:ext>
              </a:extLst>
            </p:cNvPr>
            <p:cNvSpPr/>
            <p:nvPr/>
          </p:nvSpPr>
          <p:spPr>
            <a:xfrm>
              <a:off x="279257" y="4698909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45413F-96F9-4BC5-B10F-401542A858A0}"/>
              </a:ext>
            </a:extLst>
          </p:cNvPr>
          <p:cNvGrpSpPr/>
          <p:nvPr/>
        </p:nvGrpSpPr>
        <p:grpSpPr>
          <a:xfrm>
            <a:off x="279257" y="5363846"/>
            <a:ext cx="326122" cy="426727"/>
            <a:chOff x="279257" y="5363846"/>
            <a:chExt cx="326122" cy="426727"/>
          </a:xfrm>
        </p:grpSpPr>
        <p:sp>
          <p:nvSpPr>
            <p:cNvPr id="51" name="标题 1">
              <a:extLst>
                <a:ext uri="{FF2B5EF4-FFF2-40B4-BE49-F238E27FC236}">
                  <a16:creationId xmlns:a16="http://schemas.microsoft.com/office/drawing/2014/main" id="{E5CCC2C4-AEA2-4CB5-9F66-C5BB4F2D7F1A}"/>
                </a:ext>
              </a:extLst>
            </p:cNvPr>
            <p:cNvSpPr txBox="1">
              <a:spLocks/>
            </p:cNvSpPr>
            <p:nvPr/>
          </p:nvSpPr>
          <p:spPr>
            <a:xfrm>
              <a:off x="280607" y="5363846"/>
              <a:ext cx="324772" cy="42672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80FBA30-C184-4E91-B744-019395B72729}"/>
                </a:ext>
              </a:extLst>
            </p:cNvPr>
            <p:cNvSpPr/>
            <p:nvPr/>
          </p:nvSpPr>
          <p:spPr>
            <a:xfrm>
              <a:off x="279257" y="5403136"/>
              <a:ext cx="326121" cy="3261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箭头: 下 52">
            <a:extLst>
              <a:ext uri="{FF2B5EF4-FFF2-40B4-BE49-F238E27FC236}">
                <a16:creationId xmlns:a16="http://schemas.microsoft.com/office/drawing/2014/main" id="{8F9F3B0F-D733-4846-B08F-B21615A246BA}"/>
              </a:ext>
            </a:extLst>
          </p:cNvPr>
          <p:cNvSpPr/>
          <p:nvPr/>
        </p:nvSpPr>
        <p:spPr>
          <a:xfrm rot="16200000">
            <a:off x="9219896" y="3899558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B21FEB2F-27EC-4E24-90BF-90D8DD6A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EF02411B-7405-4B68-8A46-E22C24B3927A}"/>
              </a:ext>
            </a:extLst>
          </p:cNvPr>
          <p:cNvSpPr txBox="1">
            <a:spLocks/>
          </p:cNvSpPr>
          <p:nvPr/>
        </p:nvSpPr>
        <p:spPr>
          <a:xfrm>
            <a:off x="6300416" y="1792522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影响系数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B032E990-E8A2-4B6A-B794-9B3CAD8E269A}"/>
              </a:ext>
            </a:extLst>
          </p:cNvPr>
          <p:cNvSpPr txBox="1">
            <a:spLocks/>
          </p:cNvSpPr>
          <p:nvPr/>
        </p:nvSpPr>
        <p:spPr>
          <a:xfrm>
            <a:off x="9757381" y="1773162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校正质量</a:t>
            </a:r>
          </a:p>
        </p:txBody>
      </p:sp>
    </p:spTree>
    <p:extLst>
      <p:ext uri="{BB962C8B-B14F-4D97-AF65-F5344CB8AC3E}">
        <p14:creationId xmlns:p14="http://schemas.microsoft.com/office/powerpoint/2010/main" val="3043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3" grpId="0" animBg="1"/>
      <p:bldP spid="46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679621" y="1332315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5BBBD7B-84E6-4214-87B3-3018563F1084}"/>
              </a:ext>
            </a:extLst>
          </p:cNvPr>
          <p:cNvSpPr txBox="1">
            <a:spLocks/>
          </p:cNvSpPr>
          <p:nvPr/>
        </p:nvSpPr>
        <p:spPr>
          <a:xfrm>
            <a:off x="811701" y="1118951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D28E20A-47A0-49CA-B080-7914C1957F4B}"/>
              </a:ext>
            </a:extLst>
          </p:cNvPr>
          <p:cNvSpPr txBox="1">
            <a:spLocks/>
          </p:cNvSpPr>
          <p:nvPr/>
        </p:nvSpPr>
        <p:spPr>
          <a:xfrm>
            <a:off x="158690" y="1129471"/>
            <a:ext cx="151446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零位移法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73E57-C26D-4B97-83A7-098571AA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3" y="2124806"/>
            <a:ext cx="5124252" cy="1892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13F1FE-8697-463A-A3BA-E85B1931D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34" y="4230837"/>
            <a:ext cx="2724150" cy="59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8AA93C-1A27-43C4-9068-C0BD54224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39" y="4813850"/>
            <a:ext cx="2676525" cy="600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1CB287-A734-4346-8A05-CD265F516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19" y="5413925"/>
            <a:ext cx="6600825" cy="619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36436A-4F99-4AB7-8480-450E03C4D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014" y="6054088"/>
            <a:ext cx="2571750" cy="571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20CC51-BA4C-4926-9EC1-1D6A9A06A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1430" y="1668554"/>
            <a:ext cx="1257300" cy="485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B16BC6-EF14-4484-8278-8C1BB39B1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7292" y="2316162"/>
            <a:ext cx="3457575" cy="600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6219A4-9FB4-4EB2-8BCD-1220760CA8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759" y="3071139"/>
            <a:ext cx="1895475" cy="628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1E5EAA8-AC3F-4FB9-BF1A-F3A1EEBD44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7292" y="3752773"/>
            <a:ext cx="2305050" cy="6762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CE034D8-4C1A-4A9F-8F06-90F6BF85D7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9234" y="4526112"/>
            <a:ext cx="1905000" cy="1466850"/>
          </a:xfrm>
          <a:prstGeom prst="rect">
            <a:avLst/>
          </a:prstGeom>
        </p:spPr>
      </p:pic>
      <p:sp>
        <p:nvSpPr>
          <p:cNvPr id="39" name="标题 1">
            <a:extLst>
              <a:ext uri="{FF2B5EF4-FFF2-40B4-BE49-F238E27FC236}">
                <a16:creationId xmlns:a16="http://schemas.microsoft.com/office/drawing/2014/main" id="{1B93D3B8-653A-4893-B833-7644FDA7D7A1}"/>
              </a:ext>
            </a:extLst>
          </p:cNvPr>
          <p:cNvSpPr txBox="1">
            <a:spLocks/>
          </p:cNvSpPr>
          <p:nvPr/>
        </p:nvSpPr>
        <p:spPr>
          <a:xfrm>
            <a:off x="11090250" y="1698598"/>
            <a:ext cx="8498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零位移</a:t>
            </a: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0A643E88-CEDE-4E26-BE1A-831B3A5865B1}"/>
              </a:ext>
            </a:extLst>
          </p:cNvPr>
          <p:cNvSpPr txBox="1">
            <a:spLocks/>
          </p:cNvSpPr>
          <p:nvPr/>
        </p:nvSpPr>
        <p:spPr>
          <a:xfrm>
            <a:off x="11090250" y="2402835"/>
            <a:ext cx="84984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磁力</a:t>
            </a: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A7F026F8-331F-4EED-A5B5-BE0CEAE2FC5C}"/>
              </a:ext>
            </a:extLst>
          </p:cNvPr>
          <p:cNvSpPr txBox="1">
            <a:spLocks/>
          </p:cNvSpPr>
          <p:nvPr/>
        </p:nvSpPr>
        <p:spPr>
          <a:xfrm>
            <a:off x="10487216" y="3107072"/>
            <a:ext cx="1452880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牛顿第二定律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4F70900D-2FC3-4E1B-A2D4-F9BD41BC1073}"/>
              </a:ext>
            </a:extLst>
          </p:cNvPr>
          <p:cNvSpPr txBox="1">
            <a:spLocks/>
          </p:cNvSpPr>
          <p:nvPr/>
        </p:nvSpPr>
        <p:spPr>
          <a:xfrm>
            <a:off x="11328400" y="3877546"/>
            <a:ext cx="611696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41A1D6A-66FC-4AA3-BC3A-9EC788BED643}"/>
              </a:ext>
            </a:extLst>
          </p:cNvPr>
          <p:cNvSpPr txBox="1">
            <a:spLocks/>
          </p:cNvSpPr>
          <p:nvPr/>
        </p:nvSpPr>
        <p:spPr>
          <a:xfrm>
            <a:off x="11328400" y="4963311"/>
            <a:ext cx="611696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8005A8-6C58-47C3-9719-1814C84E9F6B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0D90CE0-0DB2-4551-942C-4968415E4609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03A90F65-4C6E-4A28-A437-70171ADE1F8B}"/>
              </a:ext>
            </a:extLst>
          </p:cNvPr>
          <p:cNvSpPr txBox="1">
            <a:spLocks/>
          </p:cNvSpPr>
          <p:nvPr/>
        </p:nvSpPr>
        <p:spPr>
          <a:xfrm>
            <a:off x="127251" y="4388596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质量中心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D957EC40-2CDD-43BF-97AC-34E154CAA26C}"/>
              </a:ext>
            </a:extLst>
          </p:cNvPr>
          <p:cNvSpPr txBox="1">
            <a:spLocks/>
          </p:cNvSpPr>
          <p:nvPr/>
        </p:nvSpPr>
        <p:spPr>
          <a:xfrm>
            <a:off x="127251" y="4971609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几何中心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A8F313B-9524-40AE-9EE5-6CF951D441C9}"/>
              </a:ext>
            </a:extLst>
          </p:cNvPr>
          <p:cNvSpPr txBox="1">
            <a:spLocks/>
          </p:cNvSpPr>
          <p:nvPr/>
        </p:nvSpPr>
        <p:spPr>
          <a:xfrm>
            <a:off x="127251" y="5631767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偏心距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A00DC2-D750-48F5-B547-13F1FEE17F24}"/>
              </a:ext>
            </a:extLst>
          </p:cNvPr>
          <p:cNvSpPr txBox="1">
            <a:spLocks/>
          </p:cNvSpPr>
          <p:nvPr/>
        </p:nvSpPr>
        <p:spPr>
          <a:xfrm>
            <a:off x="127251" y="6200648"/>
            <a:ext cx="996871" cy="275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旋转中心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FE0A4-FDB4-4C1C-B350-9CC54BCC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3" grpId="0" animBg="1"/>
      <p:bldP spid="25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2D9D86-F4CE-4A87-AA68-9D062FA13605}"/>
              </a:ext>
            </a:extLst>
          </p:cNvPr>
          <p:cNvSpPr txBox="1">
            <a:spLocks/>
          </p:cNvSpPr>
          <p:nvPr/>
        </p:nvSpPr>
        <p:spPr>
          <a:xfrm>
            <a:off x="679621" y="1332315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55BBBD7B-84E6-4214-87B3-3018563F1084}"/>
              </a:ext>
            </a:extLst>
          </p:cNvPr>
          <p:cNvSpPr txBox="1">
            <a:spLocks/>
          </p:cNvSpPr>
          <p:nvPr/>
        </p:nvSpPr>
        <p:spPr>
          <a:xfrm>
            <a:off x="811701" y="1118951"/>
            <a:ext cx="184005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D28E20A-47A0-49CA-B080-7914C1957F4B}"/>
              </a:ext>
            </a:extLst>
          </p:cNvPr>
          <p:cNvSpPr txBox="1">
            <a:spLocks/>
          </p:cNvSpPr>
          <p:nvPr/>
        </p:nvSpPr>
        <p:spPr>
          <a:xfrm>
            <a:off x="108030" y="1057106"/>
            <a:ext cx="123438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零力法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1B93D3B8-653A-4893-B833-7644FDA7D7A1}"/>
              </a:ext>
            </a:extLst>
          </p:cNvPr>
          <p:cNvSpPr txBox="1">
            <a:spLocks/>
          </p:cNvSpPr>
          <p:nvPr/>
        </p:nvSpPr>
        <p:spPr>
          <a:xfrm>
            <a:off x="10148518" y="1268744"/>
            <a:ext cx="122425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零力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4F70900D-2FC3-4E1B-A2D4-F9BD41BC1073}"/>
              </a:ext>
            </a:extLst>
          </p:cNvPr>
          <p:cNvSpPr txBox="1">
            <a:spLocks/>
          </p:cNvSpPr>
          <p:nvPr/>
        </p:nvSpPr>
        <p:spPr>
          <a:xfrm>
            <a:off x="10117706" y="1829820"/>
            <a:ext cx="631574" cy="322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41A1D6A-66FC-4AA3-BC3A-9EC788BED643}"/>
              </a:ext>
            </a:extLst>
          </p:cNvPr>
          <p:cNvSpPr txBox="1">
            <a:spLocks/>
          </p:cNvSpPr>
          <p:nvPr/>
        </p:nvSpPr>
        <p:spPr>
          <a:xfrm>
            <a:off x="10148518" y="2874049"/>
            <a:ext cx="631574" cy="345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DCB286-F823-4152-866D-C01B26C3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42" y="1569343"/>
            <a:ext cx="4713923" cy="21284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15FA30-30EC-4CB6-BD10-6E96D4427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80" y="1155725"/>
            <a:ext cx="1369040" cy="535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FFE230-967D-4862-B093-E354FF88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20" y="1745753"/>
            <a:ext cx="2410460" cy="568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D403A-1ED2-4715-9E65-1654B9F2E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620" y="2399708"/>
            <a:ext cx="1607820" cy="1265593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EBE43C7A-CAF2-4E9E-8375-828B6E804B22}"/>
              </a:ext>
            </a:extLst>
          </p:cNvPr>
          <p:cNvSpPr txBox="1">
            <a:spLocks/>
          </p:cNvSpPr>
          <p:nvPr/>
        </p:nvSpPr>
        <p:spPr>
          <a:xfrm>
            <a:off x="203113" y="4041525"/>
            <a:ext cx="146031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零电流法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43E22BF-815C-41B8-908D-EA47912E9BAA}"/>
              </a:ext>
            </a:extLst>
          </p:cNvPr>
          <p:cNvSpPr txBox="1">
            <a:spLocks/>
          </p:cNvSpPr>
          <p:nvPr/>
        </p:nvSpPr>
        <p:spPr>
          <a:xfrm>
            <a:off x="2296160" y="4805048"/>
            <a:ext cx="141224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零电流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F7B859FC-A805-4086-B048-83BCC3ABAB75}"/>
              </a:ext>
            </a:extLst>
          </p:cNvPr>
          <p:cNvSpPr txBox="1">
            <a:spLocks/>
          </p:cNvSpPr>
          <p:nvPr/>
        </p:nvSpPr>
        <p:spPr>
          <a:xfrm>
            <a:off x="10117705" y="4769250"/>
            <a:ext cx="631575" cy="3388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EAABEDD-5FD4-45A5-8AA2-E83C13DB0DA0}"/>
              </a:ext>
            </a:extLst>
          </p:cNvPr>
          <p:cNvSpPr txBox="1">
            <a:spLocks/>
          </p:cNvSpPr>
          <p:nvPr/>
        </p:nvSpPr>
        <p:spPr>
          <a:xfrm>
            <a:off x="10148518" y="5813479"/>
            <a:ext cx="600762" cy="345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B9DFBDC-1B7C-47A9-B586-A8429C112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830" y="4711541"/>
            <a:ext cx="2237740" cy="527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59389A-26CB-48D2-9866-D9F267342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28" y="4754802"/>
            <a:ext cx="1067015" cy="4356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6B8810-1553-4A95-845C-CF74CF234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425" y="5334531"/>
            <a:ext cx="3485095" cy="5400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3EEE1C-8CB9-4881-BAEA-E799002FE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28" y="5886209"/>
            <a:ext cx="1457771" cy="7697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5D0EC0D-B0D7-4F8B-97FD-E6F006610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6" y="5303717"/>
            <a:ext cx="2093530" cy="135219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70F828E-D05A-4723-B864-A22E85F44306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AED36A34-DB76-4281-B762-9B916754E28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4D2E68-94FE-41A6-92E9-7F992A5C66FE}"/>
              </a:ext>
            </a:extLst>
          </p:cNvPr>
          <p:cNvCxnSpPr>
            <a:cxnSpLocks/>
          </p:cNvCxnSpPr>
          <p:nvPr/>
        </p:nvCxnSpPr>
        <p:spPr>
          <a:xfrm>
            <a:off x="220494" y="3925399"/>
            <a:ext cx="117510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84402-D19D-489D-AD43-5012646A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87F172-8395-4571-AA60-9ECDA77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97" y="1983781"/>
            <a:ext cx="6687503" cy="28904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489D94-8C30-48FD-ABF6-80C49498EF0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6EB742-9EAD-41CC-A916-82916D8805B4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1CB1E-1DDA-4329-9343-FCB93B0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24B79A-5050-4F83-BDED-06E9C22C8ADA}"/>
              </a:ext>
            </a:extLst>
          </p:cNvPr>
          <p:cNvSpPr txBox="1">
            <a:spLocks/>
          </p:cNvSpPr>
          <p:nvPr/>
        </p:nvSpPr>
        <p:spPr>
          <a:xfrm>
            <a:off x="108030" y="1047787"/>
            <a:ext cx="1840057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辨识偏心距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24737D-3256-4FCC-9FE6-87ED9D59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2" y="1647964"/>
            <a:ext cx="41529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8987ED-B98B-4E96-862E-C06B20DD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7" y="2903928"/>
            <a:ext cx="2301368" cy="432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BC2DF1-30B3-412B-B335-10EC6CA8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878" y="2134803"/>
            <a:ext cx="2253298" cy="1970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9DCC83-AD18-4387-8F24-E10BDB27D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93" y="4210747"/>
            <a:ext cx="2428392" cy="2168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E225F-DD67-4A2B-A068-03CDD7458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957" y="1274051"/>
            <a:ext cx="3982869" cy="1274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DA5C30-67C2-4E92-A4F1-2ECEBCD95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957" y="2590164"/>
            <a:ext cx="3086089" cy="14252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D714EB-E155-43E4-96F7-E09627EC50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57" y="4056773"/>
            <a:ext cx="2428392" cy="1349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B23FE-ABEE-4F56-8A87-3B2DC0C1DF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605" y="5447964"/>
            <a:ext cx="2428392" cy="1400042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C94D3BD0-D881-4930-91A2-719C81D5506C}"/>
              </a:ext>
            </a:extLst>
          </p:cNvPr>
          <p:cNvSpPr txBox="1">
            <a:spLocks/>
          </p:cNvSpPr>
          <p:nvPr/>
        </p:nvSpPr>
        <p:spPr>
          <a:xfrm>
            <a:off x="4650166" y="1748339"/>
            <a:ext cx="2023085" cy="287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零电流下动力学方程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8698E002-E7DA-411A-A448-5B9ABD6444CC}"/>
              </a:ext>
            </a:extLst>
          </p:cNvPr>
          <p:cNvSpPr txBox="1">
            <a:spLocks/>
          </p:cNvSpPr>
          <p:nvPr/>
        </p:nvSpPr>
        <p:spPr>
          <a:xfrm>
            <a:off x="5204391" y="2958852"/>
            <a:ext cx="986765" cy="287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744357-1E00-4C14-8770-98D9288991A9}"/>
              </a:ext>
            </a:extLst>
          </p:cNvPr>
          <p:cNvSpPr txBox="1">
            <a:spLocks/>
          </p:cNvSpPr>
          <p:nvPr/>
        </p:nvSpPr>
        <p:spPr>
          <a:xfrm>
            <a:off x="2987729" y="5066391"/>
            <a:ext cx="2180598" cy="2872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平动方向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 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65F6E48-3628-4761-B080-5B6EF5A1C15D}"/>
              </a:ext>
            </a:extLst>
          </p:cNvPr>
          <p:cNvSpPr txBox="1">
            <a:spLocks/>
          </p:cNvSpPr>
          <p:nvPr/>
        </p:nvSpPr>
        <p:spPr>
          <a:xfrm>
            <a:off x="2987729" y="5484136"/>
            <a:ext cx="2180598" cy="2872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转动方向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个变量 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F35A7D8-15ED-41D2-98A8-FB35AD8DF5FF}"/>
              </a:ext>
            </a:extLst>
          </p:cNvPr>
          <p:cNvSpPr txBox="1">
            <a:spLocks/>
          </p:cNvSpPr>
          <p:nvPr/>
        </p:nvSpPr>
        <p:spPr>
          <a:xfrm>
            <a:off x="10984879" y="1770304"/>
            <a:ext cx="1085202" cy="2820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拉式变换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ACB215F1-82FC-4463-AB76-1C011DBCF5E4}"/>
              </a:ext>
            </a:extLst>
          </p:cNvPr>
          <p:cNvSpPr txBox="1">
            <a:spLocks/>
          </p:cNvSpPr>
          <p:nvPr/>
        </p:nvSpPr>
        <p:spPr>
          <a:xfrm>
            <a:off x="10984879" y="3161795"/>
            <a:ext cx="1085202" cy="2820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83270A1F-ED74-4125-A5F0-5F0199EF15C3}"/>
              </a:ext>
            </a:extLst>
          </p:cNvPr>
          <p:cNvSpPr txBox="1">
            <a:spLocks/>
          </p:cNvSpPr>
          <p:nvPr/>
        </p:nvSpPr>
        <p:spPr>
          <a:xfrm>
            <a:off x="10984879" y="4587240"/>
            <a:ext cx="709281" cy="28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测量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77D56EA-2151-48C8-BC99-021FF62680F0}"/>
              </a:ext>
            </a:extLst>
          </p:cNvPr>
          <p:cNvSpPr txBox="1">
            <a:spLocks/>
          </p:cNvSpPr>
          <p:nvPr/>
        </p:nvSpPr>
        <p:spPr>
          <a:xfrm>
            <a:off x="10984879" y="5730240"/>
            <a:ext cx="709281" cy="28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C97A-400B-46F4-97C3-761FECE2CE4E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27D154D-74EF-4D10-BDD7-FB70F1C0DF8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524CBF-D19C-4AF3-8516-003A364A365A}"/>
              </a:ext>
            </a:extLst>
          </p:cNvPr>
          <p:cNvCxnSpPr>
            <a:cxnSpLocks/>
          </p:cNvCxnSpPr>
          <p:nvPr/>
        </p:nvCxnSpPr>
        <p:spPr>
          <a:xfrm flipH="1">
            <a:off x="4917440" y="3443811"/>
            <a:ext cx="660400" cy="14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0A4DF8E5-5CCB-4617-AEA9-6B86B17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24B79A-5050-4F83-BDED-06E9C22C8ADA}"/>
              </a:ext>
            </a:extLst>
          </p:cNvPr>
          <p:cNvSpPr txBox="1">
            <a:spLocks/>
          </p:cNvSpPr>
          <p:nvPr/>
        </p:nvSpPr>
        <p:spPr>
          <a:xfrm>
            <a:off x="108031" y="1094534"/>
            <a:ext cx="2119604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计算校正质量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F35A7D8-15ED-41D2-98A8-FB35AD8DF5FF}"/>
              </a:ext>
            </a:extLst>
          </p:cNvPr>
          <p:cNvSpPr txBox="1">
            <a:spLocks/>
          </p:cNvSpPr>
          <p:nvPr/>
        </p:nvSpPr>
        <p:spPr>
          <a:xfrm>
            <a:off x="3473133" y="1905306"/>
            <a:ext cx="1440801" cy="312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合力矩为零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4B162-24A0-4399-B461-4760EA0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" y="1812707"/>
            <a:ext cx="2438553" cy="514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C980C0-2016-46CC-A50C-1BF4B634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32" y="2666238"/>
            <a:ext cx="1883966" cy="16018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D2A376-FB75-4115-A089-A185B696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00" y="2624171"/>
            <a:ext cx="2590466" cy="16724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E41D17-6563-4AA2-94B8-365221A60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227" y="2658356"/>
            <a:ext cx="4859973" cy="1672460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4934D72A-17B9-4E20-BC6B-14DF83D135BA}"/>
              </a:ext>
            </a:extLst>
          </p:cNvPr>
          <p:cNvSpPr txBox="1">
            <a:spLocks/>
          </p:cNvSpPr>
          <p:nvPr/>
        </p:nvSpPr>
        <p:spPr>
          <a:xfrm>
            <a:off x="7027227" y="1839572"/>
            <a:ext cx="1440801" cy="3123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解出校正质量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2D83D75-00CF-4981-85C3-AFB63001D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815" y="4501095"/>
            <a:ext cx="1941406" cy="224118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8A891F-9840-45A3-AD24-AA9FC73AD8E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DC5384E-F914-4965-B6F1-4B2802305F4D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44E89-1B59-4D87-9B26-6796089C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AE5C9-9D3B-4221-B0E0-4AE6483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" y="1699434"/>
            <a:ext cx="7054539" cy="3638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67D631-9A2E-4FB0-9364-CB071B16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27" y="1699434"/>
            <a:ext cx="3552396" cy="388585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27071" y="5726629"/>
            <a:ext cx="722946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陷波器和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均能实现零电流效果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40C9C-23A5-43D9-AEBE-B8D3511EE620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3D30153-3A8F-402B-B751-7A79F34D5611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E511AFC-359D-4386-ACE0-5487B71B8F11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C0351-5DC7-403A-B177-DDD24E2663B1}"/>
              </a:ext>
            </a:extLst>
          </p:cNvPr>
          <p:cNvSpPr/>
          <p:nvPr/>
        </p:nvSpPr>
        <p:spPr>
          <a:xfrm>
            <a:off x="293931" y="1524279"/>
            <a:ext cx="11350077" cy="406101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AA5CA-1817-4684-B1D4-589D5150AD8D}"/>
              </a:ext>
            </a:extLst>
          </p:cNvPr>
          <p:cNvSpPr/>
          <p:nvPr/>
        </p:nvSpPr>
        <p:spPr>
          <a:xfrm>
            <a:off x="293932" y="5735951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BDA686-E1A1-4D3E-BDC7-8FAC50F0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02426" y="5213896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抑制倍频成分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F556ED-0E7B-47F2-A134-5C094A0E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33550"/>
            <a:ext cx="5165238" cy="30343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1ACB07-E882-4708-B817-6C265226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01" y="1741629"/>
            <a:ext cx="5165239" cy="30173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1EE390-019A-4B14-A572-BF420303F7B6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C1FDFEB-0954-4C14-9E25-0B569A25BFD5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78DA19B-B338-4F18-AFDD-C6E08DBBF390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E2F9A-281E-4583-AD12-E991F3C082A3}"/>
              </a:ext>
            </a:extLst>
          </p:cNvPr>
          <p:cNvSpPr/>
          <p:nvPr/>
        </p:nvSpPr>
        <p:spPr>
          <a:xfrm>
            <a:off x="293931" y="1524278"/>
            <a:ext cx="11421089" cy="35288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281F6D-A688-4157-91F4-61A9220BC3A5}"/>
              </a:ext>
            </a:extLst>
          </p:cNvPr>
          <p:cNvSpPr/>
          <p:nvPr/>
        </p:nvSpPr>
        <p:spPr>
          <a:xfrm>
            <a:off x="293932" y="5258184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73D200-118E-4E79-9071-ACE9845E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06407B19-A4E8-43E4-ADA5-E0D1CAB1883C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DD9D437-1CFA-41D7-A5B1-21C848DB5116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39A8513-9F11-4D7A-9372-8E7DB24D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18" y="3004344"/>
            <a:ext cx="4073165" cy="84931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</p:spTree>
    <p:extLst>
      <p:ext uri="{BB962C8B-B14F-4D97-AF65-F5344CB8AC3E}">
        <p14:creationId xmlns:p14="http://schemas.microsoft.com/office/powerpoint/2010/main" val="25491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0D850EB3-AE67-4427-89ED-553F0EBA62BB}"/>
              </a:ext>
            </a:extLst>
          </p:cNvPr>
          <p:cNvSpPr txBox="1">
            <a:spLocks/>
          </p:cNvSpPr>
          <p:nvPr/>
        </p:nvSpPr>
        <p:spPr>
          <a:xfrm>
            <a:off x="421154" y="5120358"/>
            <a:ext cx="636204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和陷波器法辨识的偏心距是基本一致的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9D4E65-9C70-4F8E-B059-233C420E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29355"/>
            <a:ext cx="4669913" cy="3191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E704F3-8A7E-4173-9B37-52F20408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18" y="1132250"/>
            <a:ext cx="4669914" cy="2745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D4DC4D-8C29-4F02-9FB0-96E5417E3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917" y="3907740"/>
            <a:ext cx="4749483" cy="274597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07AA444-1C42-457D-8186-20651ABF7A4B}"/>
              </a:ext>
            </a:extLst>
          </p:cNvPr>
          <p:cNvSpPr txBox="1">
            <a:spLocks/>
          </p:cNvSpPr>
          <p:nvPr/>
        </p:nvSpPr>
        <p:spPr>
          <a:xfrm>
            <a:off x="402345" y="5752106"/>
            <a:ext cx="5307791" cy="7732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现场动平衡实验效果明显：振动位移幅值下降，振动电流幅值下降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D898C2-9C68-4FDD-A277-9501F0832EF7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5977496-346F-4B1D-88A5-E8E2484E5D80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、基于重复控制器的现场动平衡方法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7A07686-DA6B-43B7-9B15-382C293B45CC}"/>
              </a:ext>
            </a:extLst>
          </p:cNvPr>
          <p:cNvSpPr txBox="1">
            <a:spLocks/>
          </p:cNvSpPr>
          <p:nvPr/>
        </p:nvSpPr>
        <p:spPr>
          <a:xfrm>
            <a:off x="293932" y="956216"/>
            <a:ext cx="802166" cy="426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10D064-450E-4654-97F8-4BAE1F9C9984}"/>
              </a:ext>
            </a:extLst>
          </p:cNvPr>
          <p:cNvSpPr/>
          <p:nvPr/>
        </p:nvSpPr>
        <p:spPr>
          <a:xfrm>
            <a:off x="293932" y="1524278"/>
            <a:ext cx="5527974" cy="33961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E31C1-3E95-42AE-B06A-25C90F9637CE}"/>
              </a:ext>
            </a:extLst>
          </p:cNvPr>
          <p:cNvSpPr/>
          <p:nvPr/>
        </p:nvSpPr>
        <p:spPr>
          <a:xfrm>
            <a:off x="293932" y="5148299"/>
            <a:ext cx="45719" cy="295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C16A07-D4F3-483F-B864-72B88DCB947B}"/>
              </a:ext>
            </a:extLst>
          </p:cNvPr>
          <p:cNvSpPr/>
          <p:nvPr/>
        </p:nvSpPr>
        <p:spPr>
          <a:xfrm>
            <a:off x="6149888" y="956216"/>
            <a:ext cx="5527974" cy="569750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63C7F9-C9D0-4B61-8C7D-2D6163F60568}"/>
              </a:ext>
            </a:extLst>
          </p:cNvPr>
          <p:cNvSpPr/>
          <p:nvPr/>
        </p:nvSpPr>
        <p:spPr>
          <a:xfrm>
            <a:off x="293932" y="5778384"/>
            <a:ext cx="45719" cy="54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8E4EEC-E008-45A2-95BC-3203ADC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3F48B66-B9CA-458E-9250-E06895208348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E0D621-C3B3-4620-91B2-015CD9F48EC5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0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4CAC38-E6A8-4B6A-9A4C-52D5DF55575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00E5F8-321D-46B2-95C8-A66A40B81977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27C220D-B0B4-42CA-8906-A2B81DC632EF}"/>
              </a:ext>
            </a:extLst>
          </p:cNvPr>
          <p:cNvSpPr txBox="1">
            <a:spLocks/>
          </p:cNvSpPr>
          <p:nvPr/>
        </p:nvSpPr>
        <p:spPr>
          <a:xfrm>
            <a:off x="604141" y="1049095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本文研究了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775FDD0-DAEC-4C24-BF62-F163E669CBFA}"/>
              </a:ext>
            </a:extLst>
          </p:cNvPr>
          <p:cNvSpPr txBox="1">
            <a:spLocks/>
          </p:cNvSpPr>
          <p:nvPr/>
        </p:nvSpPr>
        <p:spPr>
          <a:xfrm>
            <a:off x="1061339" y="1468118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）考虑转子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质量不平衡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传感器误差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因素，建立了磁轴承转子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四自由度分散</a:t>
            </a:r>
            <a:r>
              <a:rPr lang="en-US" altLang="zh-CN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控制模型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，实验验证了样机控制性能符合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ISO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磁轴承标准。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250DDDF-A1DE-460B-BB58-DDF8D48295A4}"/>
              </a:ext>
            </a:extLst>
          </p:cNvPr>
          <p:cNvSpPr txBox="1">
            <a:spLocks/>
          </p:cNvSpPr>
          <p:nvPr/>
        </p:nvSpPr>
        <p:spPr>
          <a:xfrm>
            <a:off x="1061339" y="2372426"/>
            <a:ext cx="10251929" cy="90227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）针对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存在的控制频率冗余、抑制性能随频率升高而衰减的问题，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提出了</a:t>
            </a:r>
            <a:r>
              <a:rPr lang="en-US" altLang="zh-CN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。实验验证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具有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更优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的振动电流、振动力抑制能力。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1B91F21-40FA-40C5-9B43-0574AA5DBF1D}"/>
              </a:ext>
            </a:extLst>
          </p:cNvPr>
          <p:cNvSpPr txBox="1">
            <a:spLocks/>
          </p:cNvSpPr>
          <p:nvPr/>
        </p:nvSpPr>
        <p:spPr>
          <a:xfrm>
            <a:off x="1061339" y="3259297"/>
            <a:ext cx="10251929" cy="90227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提出基于</a:t>
            </a:r>
            <a:r>
              <a:rPr lang="en-US" altLang="zh-CN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的现场动平衡方案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，分析了偏心距辨识和校正质量计算原理，实验验证了该方法准确、参数设计与实际操作过程均简便。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F14D22F-7C8B-47E4-9D0D-801C91E00D3E}"/>
              </a:ext>
            </a:extLst>
          </p:cNvPr>
          <p:cNvSpPr txBox="1">
            <a:spLocks/>
          </p:cNvSpPr>
          <p:nvPr/>
        </p:nvSpPr>
        <p:spPr>
          <a:xfrm>
            <a:off x="604141" y="4457017"/>
            <a:ext cx="301490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下一步工作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50AE418-68B3-4800-8CA2-1F460D58D4CD}"/>
              </a:ext>
            </a:extLst>
          </p:cNvPr>
          <p:cNvSpPr txBox="1">
            <a:spLocks/>
          </p:cNvSpPr>
          <p:nvPr/>
        </p:nvSpPr>
        <p:spPr>
          <a:xfrm>
            <a:off x="1061339" y="4953128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）本文只做了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定频率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下的重复控制器研究，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变频率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下的延时单元、低通滤波器和相位补偿器的设计有待研究。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FC8F6C2-47D9-4234-B19C-3F3CF7305495}"/>
              </a:ext>
            </a:extLst>
          </p:cNvPr>
          <p:cNvSpPr txBox="1">
            <a:spLocks/>
          </p:cNvSpPr>
          <p:nvPr/>
        </p:nvSpPr>
        <p:spPr>
          <a:xfrm>
            <a:off x="1061339" y="5820125"/>
            <a:ext cx="10251929" cy="902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）当转子的偏心距量级较小（即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不平衡质量较小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）时，本文提出的基于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ZORC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的现场动平衡方案</a:t>
            </a:r>
            <a:r>
              <a:rPr lang="zh-CN" altLang="en-US" sz="1800" u="sng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不准确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。如何提升该方案的准确度有待研究。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EFEAA5-81C8-4593-8175-870AF0EB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FA71C5DB-F5F2-47B4-BD5D-2A64C1629092}"/>
              </a:ext>
            </a:extLst>
          </p:cNvPr>
          <p:cNvSpPr/>
          <p:nvPr/>
        </p:nvSpPr>
        <p:spPr>
          <a:xfrm>
            <a:off x="254524" y="2818614"/>
            <a:ext cx="11651530" cy="12914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B00E5F8-321D-46B2-95C8-A66A40B81977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5736218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、总结与展望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27C220D-B0B4-42CA-8906-A2B81DC632EF}"/>
              </a:ext>
            </a:extLst>
          </p:cNvPr>
          <p:cNvSpPr txBox="1">
            <a:spLocks/>
          </p:cNvSpPr>
          <p:nvPr/>
        </p:nvSpPr>
        <p:spPr>
          <a:xfrm>
            <a:off x="4261743" y="3151457"/>
            <a:ext cx="4429772" cy="76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请各位老师指正</a:t>
            </a:r>
          </a:p>
        </p:txBody>
      </p:sp>
    </p:spTree>
    <p:extLst>
      <p:ext uri="{BB962C8B-B14F-4D97-AF65-F5344CB8AC3E}">
        <p14:creationId xmlns:p14="http://schemas.microsoft.com/office/powerpoint/2010/main" val="29542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495E244-45D6-4001-A14A-7D9D6C0E431C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CA2843-9208-4D93-AB69-B2779D10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205582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A5D2742-7EC7-429C-A8B2-D9BF76EF64DC}"/>
              </a:ext>
            </a:extLst>
          </p:cNvPr>
          <p:cNvSpPr txBox="1">
            <a:spLocks/>
          </p:cNvSpPr>
          <p:nvPr/>
        </p:nvSpPr>
        <p:spPr>
          <a:xfrm>
            <a:off x="959072" y="1414213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传统机械轴承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F065EB2-81A9-456B-B438-2681BB39B9B2}"/>
              </a:ext>
            </a:extLst>
          </p:cNvPr>
          <p:cNvSpPr txBox="1">
            <a:spLocks/>
          </p:cNvSpPr>
          <p:nvPr/>
        </p:nvSpPr>
        <p:spPr>
          <a:xfrm>
            <a:off x="917323" y="1965267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磁悬浮轴承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418CD6A-B2B7-4D01-BC30-C6E5917969FB}"/>
              </a:ext>
            </a:extLst>
          </p:cNvPr>
          <p:cNvSpPr txBox="1">
            <a:spLocks/>
          </p:cNvSpPr>
          <p:nvPr/>
        </p:nvSpPr>
        <p:spPr>
          <a:xfrm>
            <a:off x="4139355" y="2045515"/>
            <a:ext cx="195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无需润滑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749C5F5-ECD1-47E6-A97B-A7A158C03178}"/>
              </a:ext>
            </a:extLst>
          </p:cNvPr>
          <p:cNvSpPr txBox="1">
            <a:spLocks/>
          </p:cNvSpPr>
          <p:nvPr/>
        </p:nvSpPr>
        <p:spPr>
          <a:xfrm>
            <a:off x="4139355" y="1280579"/>
            <a:ext cx="195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无摩擦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F58705E-A8B1-4AFD-A8DF-9EBBEABF1280}"/>
              </a:ext>
            </a:extLst>
          </p:cNvPr>
          <p:cNvSpPr txBox="1">
            <a:spLocks/>
          </p:cNvSpPr>
          <p:nvPr/>
        </p:nvSpPr>
        <p:spPr>
          <a:xfrm>
            <a:off x="4139355" y="2820059"/>
            <a:ext cx="20456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主动电磁控制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1227876-791D-4C7F-8D42-56A4E19EFA22}"/>
              </a:ext>
            </a:extLst>
          </p:cNvPr>
          <p:cNvSpPr txBox="1">
            <a:spLocks/>
          </p:cNvSpPr>
          <p:nvPr/>
        </p:nvSpPr>
        <p:spPr>
          <a:xfrm>
            <a:off x="6649239" y="2021276"/>
            <a:ext cx="205582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环保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8788397-5E13-4214-9522-702DA66598A8}"/>
              </a:ext>
            </a:extLst>
          </p:cNvPr>
          <p:cNvSpPr txBox="1">
            <a:spLocks/>
          </p:cNvSpPr>
          <p:nvPr/>
        </p:nvSpPr>
        <p:spPr>
          <a:xfrm>
            <a:off x="6649239" y="1277953"/>
            <a:ext cx="130067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节能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05096B2-B840-497A-B09C-1A32036F77A6}"/>
              </a:ext>
            </a:extLst>
          </p:cNvPr>
          <p:cNvSpPr txBox="1">
            <a:spLocks/>
          </p:cNvSpPr>
          <p:nvPr/>
        </p:nvSpPr>
        <p:spPr>
          <a:xfrm>
            <a:off x="6649239" y="2821884"/>
            <a:ext cx="17172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特性易调节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9C98903-FE07-4491-B4F7-BCBE10401D9A}"/>
              </a:ext>
            </a:extLst>
          </p:cNvPr>
          <p:cNvSpPr txBox="1">
            <a:spLocks/>
          </p:cNvSpPr>
          <p:nvPr/>
        </p:nvSpPr>
        <p:spPr>
          <a:xfrm>
            <a:off x="845290" y="4625085"/>
            <a:ext cx="180986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振动力来源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43FB579-CF56-4A6B-867C-5B8B9BAD2291}"/>
              </a:ext>
            </a:extLst>
          </p:cNvPr>
          <p:cNvSpPr/>
          <p:nvPr/>
        </p:nvSpPr>
        <p:spPr>
          <a:xfrm>
            <a:off x="2655158" y="4104616"/>
            <a:ext cx="293094" cy="1486517"/>
          </a:xfrm>
          <a:prstGeom prst="leftBrace">
            <a:avLst>
              <a:gd name="adj1" fmla="val 6482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B0AC0A-A319-41D2-8B6E-E1159A9A394A}"/>
              </a:ext>
            </a:extLst>
          </p:cNvPr>
          <p:cNvSpPr txBox="1">
            <a:spLocks/>
          </p:cNvSpPr>
          <p:nvPr/>
        </p:nvSpPr>
        <p:spPr>
          <a:xfrm>
            <a:off x="3145430" y="4050050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转子质量不平衡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0BBA4D9-19EB-4BFC-A039-4A0DD06B7B0B}"/>
              </a:ext>
            </a:extLst>
          </p:cNvPr>
          <p:cNvSpPr txBox="1">
            <a:spLocks/>
          </p:cNvSpPr>
          <p:nvPr/>
        </p:nvSpPr>
        <p:spPr>
          <a:xfrm>
            <a:off x="3145430" y="4634512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磁极不对中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B92EAC2-EAC3-4EBD-8593-B459391E95BE}"/>
              </a:ext>
            </a:extLst>
          </p:cNvPr>
          <p:cNvSpPr txBox="1">
            <a:spLocks/>
          </p:cNvSpPr>
          <p:nvPr/>
        </p:nvSpPr>
        <p:spPr>
          <a:xfrm>
            <a:off x="3145431" y="5218974"/>
            <a:ext cx="248003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位移传感器误差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FD54D0B6-0660-4CB6-81C4-16F1A93150ED}"/>
              </a:ext>
            </a:extLst>
          </p:cNvPr>
          <p:cNvSpPr txBox="1">
            <a:spLocks/>
          </p:cNvSpPr>
          <p:nvPr/>
        </p:nvSpPr>
        <p:spPr>
          <a:xfrm>
            <a:off x="6184974" y="4050050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D42AEE5-4FF9-4ECE-82CE-8D416FB929B2}"/>
              </a:ext>
            </a:extLst>
          </p:cNvPr>
          <p:cNvSpPr txBox="1">
            <a:spLocks/>
          </p:cNvSpPr>
          <p:nvPr/>
        </p:nvSpPr>
        <p:spPr>
          <a:xfrm>
            <a:off x="6184974" y="4634512"/>
            <a:ext cx="261200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2747AC8-5275-4D42-A718-2A0A6F359AC1}"/>
              </a:ext>
            </a:extLst>
          </p:cNvPr>
          <p:cNvSpPr txBox="1">
            <a:spLocks/>
          </p:cNvSpPr>
          <p:nvPr/>
        </p:nvSpPr>
        <p:spPr>
          <a:xfrm>
            <a:off x="6184975" y="5218974"/>
            <a:ext cx="364895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同频振动力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倍频振动力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EDFA2BB-11F9-4B6A-8364-B8E81EA71F83}"/>
              </a:ext>
            </a:extLst>
          </p:cNvPr>
          <p:cNvSpPr txBox="1">
            <a:spLocks/>
          </p:cNvSpPr>
          <p:nvPr/>
        </p:nvSpPr>
        <p:spPr>
          <a:xfrm>
            <a:off x="9767330" y="4050050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旋转精度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C487198-C7FF-48BD-BAF8-0C977138422B}"/>
              </a:ext>
            </a:extLst>
          </p:cNvPr>
          <p:cNvSpPr txBox="1">
            <a:spLocks/>
          </p:cNvSpPr>
          <p:nvPr/>
        </p:nvSpPr>
        <p:spPr>
          <a:xfrm>
            <a:off x="9767330" y="4634512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功率消耗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69080FB1-7D90-41CA-A292-46A2333A0FB3}"/>
              </a:ext>
            </a:extLst>
          </p:cNvPr>
          <p:cNvSpPr txBox="1">
            <a:spLocks/>
          </p:cNvSpPr>
          <p:nvPr/>
        </p:nvSpPr>
        <p:spPr>
          <a:xfrm>
            <a:off x="9767331" y="5218974"/>
            <a:ext cx="157937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稳定性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433F33-8114-4B66-96EB-4FE9410877BA}"/>
              </a:ext>
            </a:extLst>
          </p:cNvPr>
          <p:cNvCxnSpPr>
            <a:cxnSpLocks/>
          </p:cNvCxnSpPr>
          <p:nvPr/>
        </p:nvCxnSpPr>
        <p:spPr>
          <a:xfrm>
            <a:off x="773877" y="1635222"/>
            <a:ext cx="236357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62BEFC6-D63F-4C9D-B7F4-9663BD015489}"/>
              </a:ext>
            </a:extLst>
          </p:cNvPr>
          <p:cNvCxnSpPr>
            <a:cxnSpLocks/>
            <a:stCxn id="71" idx="7"/>
            <a:endCxn id="72" idx="7"/>
          </p:cNvCxnSpPr>
          <p:nvPr/>
        </p:nvCxnSpPr>
        <p:spPr>
          <a:xfrm flipV="1">
            <a:off x="3058502" y="1452615"/>
            <a:ext cx="1076574" cy="69390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AD3484B-DE53-4B3C-9EB9-7AD710428178}"/>
              </a:ext>
            </a:extLst>
          </p:cNvPr>
          <p:cNvCxnSpPr>
            <a:cxnSpLocks/>
            <a:stCxn id="74" idx="5"/>
            <a:endCxn id="71" idx="5"/>
          </p:cNvCxnSpPr>
          <p:nvPr/>
        </p:nvCxnSpPr>
        <p:spPr>
          <a:xfrm flipH="1" flipV="1">
            <a:off x="3058502" y="2274116"/>
            <a:ext cx="1055429" cy="73461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F35F2B7-9C33-4E28-A46B-A92219F59B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3084929" y="2210317"/>
            <a:ext cx="96389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F923D9B-8ADD-4C85-9544-71A1210ADE03}"/>
              </a:ext>
            </a:extLst>
          </p:cNvPr>
          <p:cNvSpPr/>
          <p:nvPr/>
        </p:nvSpPr>
        <p:spPr>
          <a:xfrm>
            <a:off x="8841772" y="1304337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1865415-5D4A-466A-8EB1-747C865F11F3}"/>
              </a:ext>
            </a:extLst>
          </p:cNvPr>
          <p:cNvSpPr/>
          <p:nvPr/>
        </p:nvSpPr>
        <p:spPr>
          <a:xfrm>
            <a:off x="8705067" y="1112817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B982447-B893-4ECE-9945-22FF39A7AE78}"/>
              </a:ext>
            </a:extLst>
          </p:cNvPr>
          <p:cNvSpPr/>
          <p:nvPr/>
        </p:nvSpPr>
        <p:spPr>
          <a:xfrm>
            <a:off x="8841772" y="2045515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D09230-99CC-4026-B453-8631809C9A78}"/>
              </a:ext>
            </a:extLst>
          </p:cNvPr>
          <p:cNvSpPr/>
          <p:nvPr/>
        </p:nvSpPr>
        <p:spPr>
          <a:xfrm>
            <a:off x="8705067" y="1853995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D9333FB-3F10-486B-8B47-D30416CB21B8}"/>
              </a:ext>
            </a:extLst>
          </p:cNvPr>
          <p:cNvSpPr/>
          <p:nvPr/>
        </p:nvSpPr>
        <p:spPr>
          <a:xfrm>
            <a:off x="8841772" y="2842809"/>
            <a:ext cx="343058" cy="343058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989DBE-0785-43BC-886C-D996056079A6}"/>
              </a:ext>
            </a:extLst>
          </p:cNvPr>
          <p:cNvSpPr/>
          <p:nvPr/>
        </p:nvSpPr>
        <p:spPr>
          <a:xfrm>
            <a:off x="8705067" y="2651289"/>
            <a:ext cx="75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✔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B6DDC3B-6061-4901-9D2F-0FB77152CDD6}"/>
              </a:ext>
            </a:extLst>
          </p:cNvPr>
          <p:cNvSpPr/>
          <p:nvPr/>
        </p:nvSpPr>
        <p:spPr>
          <a:xfrm>
            <a:off x="2904476" y="2120090"/>
            <a:ext cx="180453" cy="18045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EDF6972-24CC-46DA-A035-96D85588FE70}"/>
              </a:ext>
            </a:extLst>
          </p:cNvPr>
          <p:cNvSpPr/>
          <p:nvPr/>
        </p:nvSpPr>
        <p:spPr>
          <a:xfrm>
            <a:off x="4044616" y="1437095"/>
            <a:ext cx="105980" cy="10598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BC06FA3-03F1-492A-9696-F73CB9DF677C}"/>
              </a:ext>
            </a:extLst>
          </p:cNvPr>
          <p:cNvSpPr/>
          <p:nvPr/>
        </p:nvSpPr>
        <p:spPr>
          <a:xfrm>
            <a:off x="4048827" y="2157326"/>
            <a:ext cx="105981" cy="10598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697BA1E-7E52-47A3-A76F-BB8B9704431E}"/>
              </a:ext>
            </a:extLst>
          </p:cNvPr>
          <p:cNvSpPr/>
          <p:nvPr/>
        </p:nvSpPr>
        <p:spPr>
          <a:xfrm>
            <a:off x="4028363" y="2923167"/>
            <a:ext cx="100249" cy="10024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半闭框 87">
            <a:extLst>
              <a:ext uri="{FF2B5EF4-FFF2-40B4-BE49-F238E27FC236}">
                <a16:creationId xmlns:a16="http://schemas.microsoft.com/office/drawing/2014/main" id="{679743BC-5CC0-4B35-AD92-8B1A7CDC31BC}"/>
              </a:ext>
            </a:extLst>
          </p:cNvPr>
          <p:cNvSpPr/>
          <p:nvPr/>
        </p:nvSpPr>
        <p:spPr>
          <a:xfrm rot="8290667">
            <a:off x="5752427" y="410228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9" name="半闭框 88">
            <a:extLst>
              <a:ext uri="{FF2B5EF4-FFF2-40B4-BE49-F238E27FC236}">
                <a16:creationId xmlns:a16="http://schemas.microsoft.com/office/drawing/2014/main" id="{7B1CAAD1-08D7-4F6D-868C-A656B97BD0B0}"/>
              </a:ext>
            </a:extLst>
          </p:cNvPr>
          <p:cNvSpPr/>
          <p:nvPr/>
        </p:nvSpPr>
        <p:spPr>
          <a:xfrm rot="8290667">
            <a:off x="5752428" y="4711671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0" name="半闭框 89">
            <a:extLst>
              <a:ext uri="{FF2B5EF4-FFF2-40B4-BE49-F238E27FC236}">
                <a16:creationId xmlns:a16="http://schemas.microsoft.com/office/drawing/2014/main" id="{B1874665-7828-407A-B6A9-30101CD5CFD1}"/>
              </a:ext>
            </a:extLst>
          </p:cNvPr>
          <p:cNvSpPr/>
          <p:nvPr/>
        </p:nvSpPr>
        <p:spPr>
          <a:xfrm rot="8290667">
            <a:off x="5752428" y="527537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54AFA7C2-3F59-42DB-9260-5750D702ED47}"/>
              </a:ext>
            </a:extLst>
          </p:cNvPr>
          <p:cNvSpPr/>
          <p:nvPr/>
        </p:nvSpPr>
        <p:spPr>
          <a:xfrm rot="20698453">
            <a:off x="11105280" y="4072099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D9680BFA-73F2-4BA0-88B7-2F47A2B33C6A}"/>
              </a:ext>
            </a:extLst>
          </p:cNvPr>
          <p:cNvSpPr/>
          <p:nvPr/>
        </p:nvSpPr>
        <p:spPr>
          <a:xfrm rot="20698453">
            <a:off x="11161582" y="5246163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AC509E81-8B2C-44CC-A4D3-0438384D744C}"/>
              </a:ext>
            </a:extLst>
          </p:cNvPr>
          <p:cNvSpPr/>
          <p:nvPr/>
        </p:nvSpPr>
        <p:spPr>
          <a:xfrm rot="13126567">
            <a:off x="11211748" y="4612182"/>
            <a:ext cx="269920" cy="410305"/>
          </a:xfrm>
          <a:prstGeom prst="downArrow">
            <a:avLst>
              <a:gd name="adj1" fmla="val 44565"/>
              <a:gd name="adj2" fmla="val 63585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A1D61990-EB1D-4976-AAB0-9E7F0D51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5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E47E9BA-EB3C-48A1-9404-6EAA13E6A7DA}"/>
              </a:ext>
            </a:extLst>
          </p:cNvPr>
          <p:cNvSpPr txBox="1">
            <a:spLocks/>
          </p:cNvSpPr>
          <p:nvPr/>
        </p:nvSpPr>
        <p:spPr>
          <a:xfrm>
            <a:off x="106251" y="5160953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倍频振动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AF1CE3-D062-49F1-AB77-8BC296B4485D}"/>
              </a:ext>
            </a:extLst>
          </p:cNvPr>
          <p:cNvSpPr txBox="1">
            <a:spLocks/>
          </p:cNvSpPr>
          <p:nvPr/>
        </p:nvSpPr>
        <p:spPr>
          <a:xfrm>
            <a:off x="3453735" y="4544880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级联多个单一频率陷波器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5B97AE5-C8EA-4449-BC16-F0AD033C429B}"/>
              </a:ext>
            </a:extLst>
          </p:cNvPr>
          <p:cNvSpPr txBox="1">
            <a:spLocks/>
          </p:cNvSpPr>
          <p:nvPr/>
        </p:nvSpPr>
        <p:spPr>
          <a:xfrm>
            <a:off x="3453735" y="5225028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传统重复控制器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1FE40E-0603-4718-9C37-054848BA386F}"/>
              </a:ext>
            </a:extLst>
          </p:cNvPr>
          <p:cNvSpPr txBox="1">
            <a:spLocks/>
          </p:cNvSpPr>
          <p:nvPr/>
        </p:nvSpPr>
        <p:spPr>
          <a:xfrm>
            <a:off x="8901224" y="4544880"/>
            <a:ext cx="170664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计算量大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8385E85-7CEE-45D3-9C5E-662A2C24AD73}"/>
              </a:ext>
            </a:extLst>
          </p:cNvPr>
          <p:cNvSpPr txBox="1">
            <a:spLocks/>
          </p:cNvSpPr>
          <p:nvPr/>
        </p:nvSpPr>
        <p:spPr>
          <a:xfrm>
            <a:off x="8901224" y="5225028"/>
            <a:ext cx="388829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抑制性能随频率升高而下降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A664573-7B22-4718-BA8E-9EBCC02893AB}"/>
              </a:ext>
            </a:extLst>
          </p:cNvPr>
          <p:cNvSpPr txBox="1">
            <a:spLocks/>
          </p:cNvSpPr>
          <p:nvPr/>
        </p:nvSpPr>
        <p:spPr>
          <a:xfrm>
            <a:off x="3453735" y="5893733"/>
            <a:ext cx="418628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奇数次零相移重复控制器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70C0DD7-BC15-4F31-9048-E920E86E4AF1}"/>
              </a:ext>
            </a:extLst>
          </p:cNvPr>
          <p:cNvSpPr txBox="1">
            <a:spLocks/>
          </p:cNvSpPr>
          <p:nvPr/>
        </p:nvSpPr>
        <p:spPr>
          <a:xfrm>
            <a:off x="106251" y="2248016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同频振动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29A9D5C-1A1A-41EE-AAA7-CB0734656351}"/>
              </a:ext>
            </a:extLst>
          </p:cNvPr>
          <p:cNvSpPr txBox="1">
            <a:spLocks/>
          </p:cNvSpPr>
          <p:nvPr/>
        </p:nvSpPr>
        <p:spPr>
          <a:xfrm>
            <a:off x="3453735" y="1829575"/>
            <a:ext cx="4664105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需试重现场动平衡方法：影响系数法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98070E6-5C5C-4AC3-9745-F7C84A4228FA}"/>
              </a:ext>
            </a:extLst>
          </p:cNvPr>
          <p:cNvSpPr txBox="1">
            <a:spLocks/>
          </p:cNvSpPr>
          <p:nvPr/>
        </p:nvSpPr>
        <p:spPr>
          <a:xfrm>
            <a:off x="3453735" y="2415806"/>
            <a:ext cx="4842593" cy="6053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无需试重现场动平衡方法：零力法、零电流法、零位移法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8FF5B8E-50E7-4127-9263-20A6063A4BEF}"/>
              </a:ext>
            </a:extLst>
          </p:cNvPr>
          <p:cNvSpPr txBox="1">
            <a:spLocks/>
          </p:cNvSpPr>
          <p:nvPr/>
        </p:nvSpPr>
        <p:spPr>
          <a:xfrm>
            <a:off x="3453735" y="3285773"/>
            <a:ext cx="576959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基于重复控制器的零电流现场动平衡方法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70AD61-74BA-4131-B6C8-287CD586D453}"/>
              </a:ext>
            </a:extLst>
          </p:cNvPr>
          <p:cNvSpPr/>
          <p:nvPr/>
        </p:nvSpPr>
        <p:spPr>
          <a:xfrm>
            <a:off x="2150229" y="4617461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9558A3-19CB-4350-A918-FD0DE6FBAE1F}"/>
              </a:ext>
            </a:extLst>
          </p:cNvPr>
          <p:cNvSpPr/>
          <p:nvPr/>
        </p:nvSpPr>
        <p:spPr>
          <a:xfrm>
            <a:off x="2150229" y="5297609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451D84-9243-45E0-B405-8006D5C08F49}"/>
              </a:ext>
            </a:extLst>
          </p:cNvPr>
          <p:cNvSpPr/>
          <p:nvPr/>
        </p:nvSpPr>
        <p:spPr>
          <a:xfrm>
            <a:off x="2150229" y="5960309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1AA86E-A891-431D-B67F-BD0E0A116058}"/>
              </a:ext>
            </a:extLst>
          </p:cNvPr>
          <p:cNvSpPr/>
          <p:nvPr/>
        </p:nvSpPr>
        <p:spPr>
          <a:xfrm>
            <a:off x="2150229" y="1902156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D79F39C-9829-4069-AF5C-9CD183EDB293}"/>
              </a:ext>
            </a:extLst>
          </p:cNvPr>
          <p:cNvSpPr/>
          <p:nvPr/>
        </p:nvSpPr>
        <p:spPr>
          <a:xfrm>
            <a:off x="2150229" y="2577720"/>
            <a:ext cx="1163501" cy="281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传统方法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C34990-509F-46E3-84FB-ED5324511381}"/>
              </a:ext>
            </a:extLst>
          </p:cNvPr>
          <p:cNvSpPr/>
          <p:nvPr/>
        </p:nvSpPr>
        <p:spPr>
          <a:xfrm>
            <a:off x="2191049" y="3332575"/>
            <a:ext cx="1122681" cy="2636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新方法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30CA578-BB72-48C7-ACE7-1AA4BC170291}"/>
              </a:ext>
            </a:extLst>
          </p:cNvPr>
          <p:cNvSpPr txBox="1">
            <a:spLocks/>
          </p:cNvSpPr>
          <p:nvPr/>
        </p:nvSpPr>
        <p:spPr>
          <a:xfrm>
            <a:off x="106251" y="874955"/>
            <a:ext cx="26025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针对问题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4E7CE18-E71B-4912-9AA1-6E328EE5B334}"/>
              </a:ext>
            </a:extLst>
          </p:cNvPr>
          <p:cNvSpPr txBox="1">
            <a:spLocks/>
          </p:cNvSpPr>
          <p:nvPr/>
        </p:nvSpPr>
        <p:spPr>
          <a:xfrm>
            <a:off x="3793232" y="874955"/>
            <a:ext cx="175364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应对方法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48E12CB0-8DEF-4C4B-ADC0-7B35423FBD87}"/>
              </a:ext>
            </a:extLst>
          </p:cNvPr>
          <p:cNvSpPr txBox="1">
            <a:spLocks/>
          </p:cNvSpPr>
          <p:nvPr/>
        </p:nvSpPr>
        <p:spPr>
          <a:xfrm>
            <a:off x="8901224" y="874955"/>
            <a:ext cx="211029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方法特点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802FCEA-A7B2-4FAF-875C-6A7D1EA25A81}"/>
              </a:ext>
            </a:extLst>
          </p:cNvPr>
          <p:cNvCxnSpPr>
            <a:cxnSpLocks/>
          </p:cNvCxnSpPr>
          <p:nvPr/>
        </p:nvCxnSpPr>
        <p:spPr>
          <a:xfrm>
            <a:off x="184826" y="1415635"/>
            <a:ext cx="1175101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F68A81DF-97EB-47B6-BEFC-46BE63666202}"/>
              </a:ext>
            </a:extLst>
          </p:cNvPr>
          <p:cNvSpPr txBox="1">
            <a:spLocks/>
          </p:cNvSpPr>
          <p:nvPr/>
        </p:nvSpPr>
        <p:spPr>
          <a:xfrm>
            <a:off x="8901224" y="1829575"/>
            <a:ext cx="223714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手工操作繁琐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BED7F481-FC1A-4789-9BDB-6A70E9C41FC2}"/>
              </a:ext>
            </a:extLst>
          </p:cNvPr>
          <p:cNvSpPr txBox="1">
            <a:spLocks/>
          </p:cNvSpPr>
          <p:nvPr/>
        </p:nvSpPr>
        <p:spPr>
          <a:xfrm>
            <a:off x="8901224" y="2505139"/>
            <a:ext cx="3070267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未考虑倍频振动影响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8C06AD-490B-466A-A2B5-87D373BB7A28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AFCA34CC-CA8D-4BC6-A142-6CA59BC20DFF}"/>
              </a:ext>
            </a:extLst>
          </p:cNvPr>
          <p:cNvSpPr txBox="1">
            <a:spLocks/>
          </p:cNvSpPr>
          <p:nvPr/>
        </p:nvSpPr>
        <p:spPr>
          <a:xfrm>
            <a:off x="108030" y="208630"/>
            <a:ext cx="2055828" cy="42672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、研究背景</a:t>
            </a:r>
          </a:p>
        </p:txBody>
      </p:sp>
      <p:pic>
        <p:nvPicPr>
          <p:cNvPr id="1026" name="Picture 2" descr="Image result for 哭脸 简笔画">
            <a:extLst>
              <a:ext uri="{FF2B5EF4-FFF2-40B4-BE49-F238E27FC236}">
                <a16:creationId xmlns:a16="http://schemas.microsoft.com/office/drawing/2014/main" id="{09AA8C54-A489-4DA4-8734-87793D6AB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4570638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哭脸 简笔画">
            <a:extLst>
              <a:ext uri="{FF2B5EF4-FFF2-40B4-BE49-F238E27FC236}">
                <a16:creationId xmlns:a16="http://schemas.microsoft.com/office/drawing/2014/main" id="{7C889BC3-7262-4477-969F-00201FBF6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5232222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哭脸 简笔画">
            <a:extLst>
              <a:ext uri="{FF2B5EF4-FFF2-40B4-BE49-F238E27FC236}">
                <a16:creationId xmlns:a16="http://schemas.microsoft.com/office/drawing/2014/main" id="{7D30780B-35C2-4319-910E-3F97639D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1865236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哭脸 简笔画">
            <a:extLst>
              <a:ext uri="{FF2B5EF4-FFF2-40B4-BE49-F238E27FC236}">
                <a16:creationId xmlns:a16="http://schemas.microsoft.com/office/drawing/2014/main" id="{5BEA1B92-0EA1-4AC6-ACF5-33D93ED01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8587079" y="2545406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B01C4E-ED4C-41B3-B4A1-7639C50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2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E3E5E4-C2C5-4CAE-A548-BE5E4391E6C4}"/>
              </a:ext>
            </a:extLst>
          </p:cNvPr>
          <p:cNvSpPr txBox="1">
            <a:spLocks/>
          </p:cNvSpPr>
          <p:nvPr/>
        </p:nvSpPr>
        <p:spPr>
          <a:xfrm>
            <a:off x="838200" y="25013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F24D8A9D-6A99-4C06-8EC2-333C4303B465}"/>
              </a:ext>
            </a:extLst>
          </p:cNvPr>
          <p:cNvSpPr/>
          <p:nvPr/>
        </p:nvSpPr>
        <p:spPr>
          <a:xfrm rot="5400000">
            <a:off x="137933" y="118651"/>
            <a:ext cx="755109" cy="75510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526D8FAD-81FD-49D8-83C5-476508917B9F}"/>
              </a:ext>
            </a:extLst>
          </p:cNvPr>
          <p:cNvSpPr/>
          <p:nvPr/>
        </p:nvSpPr>
        <p:spPr>
          <a:xfrm rot="16200000">
            <a:off x="11319862" y="5994399"/>
            <a:ext cx="788270" cy="7882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1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2122BB79-DBB4-40F4-A163-DCABA2AAA8A0}"/>
              </a:ext>
            </a:extLst>
          </p:cNvPr>
          <p:cNvSpPr txBox="1">
            <a:spLocks/>
          </p:cNvSpPr>
          <p:nvPr/>
        </p:nvSpPr>
        <p:spPr>
          <a:xfrm>
            <a:off x="2019773" y="5366940"/>
            <a:ext cx="370110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磁悬浮轴承转子机械结构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974A39-EAFB-4BFB-B1AC-328D367B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9" y="1350658"/>
            <a:ext cx="6116785" cy="384913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9F0E09D-48A1-40C3-94E1-3BDE35A9B470}"/>
              </a:ext>
            </a:extLst>
          </p:cNvPr>
          <p:cNvSpPr txBox="1">
            <a:spLocks/>
          </p:cNvSpPr>
          <p:nvPr/>
        </p:nvSpPr>
        <p:spPr>
          <a:xfrm>
            <a:off x="653005" y="117846"/>
            <a:ext cx="5736219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36830-56BD-44D6-A03D-71DBAF9F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99" y="1880277"/>
            <a:ext cx="5842101" cy="331951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126B168-600F-48A2-9275-D3901704732E}"/>
              </a:ext>
            </a:extLst>
          </p:cNvPr>
          <p:cNvSpPr txBox="1">
            <a:spLocks/>
          </p:cNvSpPr>
          <p:nvPr/>
        </p:nvSpPr>
        <p:spPr>
          <a:xfrm>
            <a:off x="7714518" y="5366940"/>
            <a:ext cx="370110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磁悬浮轴承主动控制框图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AB8963-9EBD-4EBE-AD18-44EB07C1D1B8}"/>
              </a:ext>
            </a:extLst>
          </p:cNvPr>
          <p:cNvSpPr/>
          <p:nvPr/>
        </p:nvSpPr>
        <p:spPr>
          <a:xfrm>
            <a:off x="9919504" y="2384385"/>
            <a:ext cx="462987" cy="462987"/>
          </a:xfrm>
          <a:prstGeom prst="ellipse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A14112-52B1-413D-A682-3FC355D8A7DA}"/>
              </a:ext>
            </a:extLst>
          </p:cNvPr>
          <p:cNvSpPr/>
          <p:nvPr/>
        </p:nvSpPr>
        <p:spPr>
          <a:xfrm>
            <a:off x="11331615" y="2384385"/>
            <a:ext cx="462987" cy="462987"/>
          </a:xfrm>
          <a:prstGeom prst="ellipse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D84FAF-4FA4-4219-BB44-040508297109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B5BA1F1-9CF5-4BB0-992F-6CF64721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26119AC-8279-4F74-BFBC-0DBA15C5E5DC}"/>
              </a:ext>
            </a:extLst>
          </p:cNvPr>
          <p:cNvSpPr txBox="1">
            <a:spLocks/>
          </p:cNvSpPr>
          <p:nvPr/>
        </p:nvSpPr>
        <p:spPr>
          <a:xfrm>
            <a:off x="9710508" y="4034705"/>
            <a:ext cx="1343966" cy="273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6C4DCA2-A36B-454B-9280-77D9DA79DB25}"/>
              </a:ext>
            </a:extLst>
          </p:cNvPr>
          <p:cNvSpPr txBox="1">
            <a:spLocks/>
          </p:cNvSpPr>
          <p:nvPr/>
        </p:nvSpPr>
        <p:spPr>
          <a:xfrm>
            <a:off x="8078004" y="4315952"/>
            <a:ext cx="1347940" cy="3199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A54586CF-E208-4B9F-A00E-E30417E82752}"/>
              </a:ext>
            </a:extLst>
          </p:cNvPr>
          <p:cNvSpPr txBox="1">
            <a:spLocks/>
          </p:cNvSpPr>
          <p:nvPr/>
        </p:nvSpPr>
        <p:spPr>
          <a:xfrm>
            <a:off x="9425945" y="4315952"/>
            <a:ext cx="1262376" cy="2435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D945C-BE8D-451E-8FA4-8BEE344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01B6396-FDFD-4F0C-BFC7-97D46D280C1A}"/>
              </a:ext>
            </a:extLst>
          </p:cNvPr>
          <p:cNvSpPr txBox="1">
            <a:spLocks/>
          </p:cNvSpPr>
          <p:nvPr/>
        </p:nvSpPr>
        <p:spPr>
          <a:xfrm>
            <a:off x="490255" y="1900321"/>
            <a:ext cx="19277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质量不平衡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E8BDB4-844F-4CEE-AB8E-9878E9EE649C}"/>
              </a:ext>
            </a:extLst>
          </p:cNvPr>
          <p:cNvSpPr txBox="1">
            <a:spLocks/>
          </p:cNvSpPr>
          <p:nvPr/>
        </p:nvSpPr>
        <p:spPr>
          <a:xfrm>
            <a:off x="490255" y="4975818"/>
            <a:ext cx="19277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传感器误差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959870-94D8-4C89-9A45-CA4C6CD0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38" y="738528"/>
            <a:ext cx="2928909" cy="2856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FDB15-D060-4390-BEA3-626E55F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91" y="863843"/>
            <a:ext cx="2180687" cy="18904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8458B9-D3D7-4657-8611-A5C8B0B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98" y="2829548"/>
            <a:ext cx="1626518" cy="6604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FD9F0F-D7C5-4B4B-93B0-8B7312F5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936" y="3878667"/>
            <a:ext cx="3896805" cy="25622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13C1B7-3CAC-4DC8-8CD2-C03AB5B4D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268" y="4329893"/>
            <a:ext cx="2841095" cy="8421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720F02-2561-4237-B48E-F608745D7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502" y="5311118"/>
            <a:ext cx="1792689" cy="6604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9246B7-D0F2-4CF0-BAF3-54E722EAD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829533"/>
            <a:ext cx="2671885" cy="6604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4ABEBF-A06D-4BF8-81A5-37D8CE152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299231"/>
            <a:ext cx="2615557" cy="530302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A81F22-1793-4CEE-A367-4D3D30AE1ADA}"/>
              </a:ext>
            </a:extLst>
          </p:cNvPr>
          <p:cNvCxnSpPr>
            <a:cxnSpLocks/>
          </p:cNvCxnSpPr>
          <p:nvPr/>
        </p:nvCxnSpPr>
        <p:spPr>
          <a:xfrm>
            <a:off x="220494" y="3610439"/>
            <a:ext cx="117510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EAE82255-6682-4A4A-8CF1-14BB93752D27}"/>
              </a:ext>
            </a:extLst>
          </p:cNvPr>
          <p:cNvSpPr txBox="1">
            <a:spLocks/>
          </p:cNvSpPr>
          <p:nvPr/>
        </p:nvSpPr>
        <p:spPr>
          <a:xfrm>
            <a:off x="4905593" y="1430585"/>
            <a:ext cx="1370835" cy="32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几何轴坐标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07BAA2A-EF7A-405D-BB42-15D813B6B61D}"/>
              </a:ext>
            </a:extLst>
          </p:cNvPr>
          <p:cNvSpPr txBox="1">
            <a:spLocks/>
          </p:cNvSpPr>
          <p:nvPr/>
        </p:nvSpPr>
        <p:spPr>
          <a:xfrm>
            <a:off x="4951058" y="2050245"/>
            <a:ext cx="1370835" cy="32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惯性轴坐标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8BD01993-FB8D-46CC-821C-0E73BFE9D3CB}"/>
              </a:ext>
            </a:extLst>
          </p:cNvPr>
          <p:cNvSpPr txBox="1">
            <a:spLocks/>
          </p:cNvSpPr>
          <p:nvPr/>
        </p:nvSpPr>
        <p:spPr>
          <a:xfrm>
            <a:off x="9213913" y="1668179"/>
            <a:ext cx="873153" cy="2817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偏心距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B52EA012-B2E1-499D-AB4B-8AACCE06C913}"/>
              </a:ext>
            </a:extLst>
          </p:cNvPr>
          <p:cNvSpPr txBox="1">
            <a:spLocks/>
          </p:cNvSpPr>
          <p:nvPr/>
        </p:nvSpPr>
        <p:spPr>
          <a:xfrm>
            <a:off x="6919453" y="3002327"/>
            <a:ext cx="1024977" cy="3398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轴不重合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FD635445-9AA7-4590-B088-62213DDD755F}"/>
              </a:ext>
            </a:extLst>
          </p:cNvPr>
          <p:cNvSpPr txBox="1">
            <a:spLocks/>
          </p:cNvSpPr>
          <p:nvPr/>
        </p:nvSpPr>
        <p:spPr>
          <a:xfrm>
            <a:off x="6666162" y="4607968"/>
            <a:ext cx="1262841" cy="367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传感器谐波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463D074-BBA3-444F-9756-E593695FE486}"/>
              </a:ext>
            </a:extLst>
          </p:cNvPr>
          <p:cNvSpPr txBox="1">
            <a:spLocks/>
          </p:cNvSpPr>
          <p:nvPr/>
        </p:nvSpPr>
        <p:spPr>
          <a:xfrm>
            <a:off x="6678639" y="5374844"/>
            <a:ext cx="1262841" cy="367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传感器谐波引起的误差</a:t>
            </a:r>
          </a:p>
        </p:txBody>
      </p:sp>
      <p:sp>
        <p:nvSpPr>
          <p:cNvPr id="26" name="半闭框 25">
            <a:extLst>
              <a:ext uri="{FF2B5EF4-FFF2-40B4-BE49-F238E27FC236}">
                <a16:creationId xmlns:a16="http://schemas.microsoft.com/office/drawing/2014/main" id="{1C43811F-5D39-4B4E-AA56-6CDDA28724D3}"/>
              </a:ext>
            </a:extLst>
          </p:cNvPr>
          <p:cNvSpPr/>
          <p:nvPr/>
        </p:nvSpPr>
        <p:spPr>
          <a:xfrm rot="8290667">
            <a:off x="2112249" y="1976360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半闭框 26">
            <a:extLst>
              <a:ext uri="{FF2B5EF4-FFF2-40B4-BE49-F238E27FC236}">
                <a16:creationId xmlns:a16="http://schemas.microsoft.com/office/drawing/2014/main" id="{554F12EF-1C36-4CA9-8E18-5D1D68D213BF}"/>
              </a:ext>
            </a:extLst>
          </p:cNvPr>
          <p:cNvSpPr/>
          <p:nvPr/>
        </p:nvSpPr>
        <p:spPr>
          <a:xfrm rot="8290667">
            <a:off x="2112249" y="5045237"/>
            <a:ext cx="253552" cy="253552"/>
          </a:xfrm>
          <a:prstGeom prst="halfFrame">
            <a:avLst>
              <a:gd name="adj1" fmla="val 21739"/>
              <a:gd name="adj2" fmla="val 202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EF42F6-DD43-443E-A4C2-EB3B245E8A9F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3F953F7-6103-42F2-BB8D-48D1FE45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AEF877BB-572C-43A0-9494-B04F2E190731}"/>
              </a:ext>
            </a:extLst>
          </p:cNvPr>
          <p:cNvSpPr txBox="1">
            <a:spLocks/>
          </p:cNvSpPr>
          <p:nvPr/>
        </p:nvSpPr>
        <p:spPr>
          <a:xfrm>
            <a:off x="5899776" y="208630"/>
            <a:ext cx="2352973" cy="426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振动模型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73A1-9467-447A-8047-F398C8BD1450}"/>
              </a:ext>
            </a:extLst>
          </p:cNvPr>
          <p:cNvSpPr/>
          <p:nvPr/>
        </p:nvSpPr>
        <p:spPr>
          <a:xfrm>
            <a:off x="6919453" y="3002327"/>
            <a:ext cx="2422510" cy="33988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0013AF-54CC-4CEB-8C9B-0AE0DC295B6D}"/>
              </a:ext>
            </a:extLst>
          </p:cNvPr>
          <p:cNvSpPr/>
          <p:nvPr/>
        </p:nvSpPr>
        <p:spPr>
          <a:xfrm>
            <a:off x="6730225" y="5337183"/>
            <a:ext cx="3243334" cy="60833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100CE-5CDE-4B1C-AF97-ABD8E648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5452A-914E-44E0-991C-51AC61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6" y="2581150"/>
            <a:ext cx="5782657" cy="327389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7F4C61F-1940-4C9F-BEEB-CA2F4EDBC967}"/>
              </a:ext>
            </a:extLst>
          </p:cNvPr>
          <p:cNvSpPr txBox="1">
            <a:spLocks/>
          </p:cNvSpPr>
          <p:nvPr/>
        </p:nvSpPr>
        <p:spPr>
          <a:xfrm>
            <a:off x="130973" y="5930531"/>
            <a:ext cx="1662141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位移传感器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7536BA7-2635-46A5-96F6-17E47A5C5A0C}"/>
              </a:ext>
            </a:extLst>
          </p:cNvPr>
          <p:cNvSpPr txBox="1">
            <a:spLocks/>
          </p:cNvSpPr>
          <p:nvPr/>
        </p:nvSpPr>
        <p:spPr>
          <a:xfrm>
            <a:off x="2183181" y="5930531"/>
            <a:ext cx="90976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本体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C84565-AB26-46D4-81C7-D945B965D6C7}"/>
              </a:ext>
            </a:extLst>
          </p:cNvPr>
          <p:cNvSpPr txBox="1">
            <a:spLocks/>
          </p:cNvSpPr>
          <p:nvPr/>
        </p:nvSpPr>
        <p:spPr>
          <a:xfrm>
            <a:off x="3603591" y="5930531"/>
            <a:ext cx="1600682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功率放大器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E15B54-0E9B-4D15-BD75-DB0887F14331}"/>
              </a:ext>
            </a:extLst>
          </p:cNvPr>
          <p:cNvSpPr txBox="1">
            <a:spLocks/>
          </p:cNvSpPr>
          <p:nvPr/>
        </p:nvSpPr>
        <p:spPr>
          <a:xfrm>
            <a:off x="5171907" y="5930531"/>
            <a:ext cx="1600683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控制器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281E0B8-7EA2-4336-AF52-EF8474438826}"/>
              </a:ext>
            </a:extLst>
          </p:cNvPr>
          <p:cNvSpPr txBox="1">
            <a:spLocks/>
          </p:cNvSpPr>
          <p:nvPr/>
        </p:nvSpPr>
        <p:spPr>
          <a:xfrm>
            <a:off x="5857798" y="1945720"/>
            <a:ext cx="1261478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控制增益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54D75D9-8757-40F8-8A44-FC7BA7FF0310}"/>
              </a:ext>
            </a:extLst>
          </p:cNvPr>
          <p:cNvSpPr txBox="1">
            <a:spLocks/>
          </p:cNvSpPr>
          <p:nvPr/>
        </p:nvSpPr>
        <p:spPr>
          <a:xfrm>
            <a:off x="4041170" y="1945722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延时环节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465206-B785-45EB-A0A2-62F21B69E0FF}"/>
              </a:ext>
            </a:extLst>
          </p:cNvPr>
          <p:cNvSpPr txBox="1">
            <a:spLocks/>
          </p:cNvSpPr>
          <p:nvPr/>
        </p:nvSpPr>
        <p:spPr>
          <a:xfrm>
            <a:off x="2211585" y="1945721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低通滤波器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C5355AF-7C41-4D4D-A991-56FA7D9C02C9}"/>
              </a:ext>
            </a:extLst>
          </p:cNvPr>
          <p:cNvSpPr txBox="1">
            <a:spLocks/>
          </p:cNvSpPr>
          <p:nvPr/>
        </p:nvSpPr>
        <p:spPr>
          <a:xfrm>
            <a:off x="130974" y="1945719"/>
            <a:ext cx="1502874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u="sng" dirty="0">
                <a:latin typeface="+mn-lt"/>
                <a:ea typeface="+mn-ea"/>
                <a:cs typeface="+mn-ea"/>
                <a:sym typeface="+mn-lt"/>
              </a:rPr>
              <a:t>相位调节器</a:t>
            </a:r>
            <a:endParaRPr lang="en-US" altLang="zh-CN" sz="2000" b="1" u="sng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DA20D72-D98A-4C2D-8F0E-388068028949}"/>
              </a:ext>
            </a:extLst>
          </p:cNvPr>
          <p:cNvSpPr txBox="1">
            <a:spLocks/>
          </p:cNvSpPr>
          <p:nvPr/>
        </p:nvSpPr>
        <p:spPr>
          <a:xfrm>
            <a:off x="7463635" y="2679803"/>
            <a:ext cx="2519019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传统方案不足之处：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6C11E08-7C57-458D-94AF-95E9CEB76EF6}"/>
              </a:ext>
            </a:extLst>
          </p:cNvPr>
          <p:cNvSpPr txBox="1">
            <a:spLocks/>
          </p:cNvSpPr>
          <p:nvPr/>
        </p:nvSpPr>
        <p:spPr>
          <a:xfrm>
            <a:off x="7779901" y="3221404"/>
            <a:ext cx="4206319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抑制频率冗余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磁轴承中只需要抑制奇数次倍频振动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5FC67DB-F25C-4E8C-9F29-B60BAF8F0A21}"/>
              </a:ext>
            </a:extLst>
          </p:cNvPr>
          <p:cNvSpPr txBox="1">
            <a:spLocks/>
          </p:cNvSpPr>
          <p:nvPr/>
        </p:nvSpPr>
        <p:spPr>
          <a:xfrm>
            <a:off x="7779901" y="4180789"/>
            <a:ext cx="4206319" cy="768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低通滤波器使得抑制性能随频率的升高而下降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52E25EC-5932-4ECD-A18C-586C4FE37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15" y="5221378"/>
            <a:ext cx="4475278" cy="109103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301D1DE-3106-47D4-B748-FF3E0B5D3804}"/>
              </a:ext>
            </a:extLst>
          </p:cNvPr>
          <p:cNvSpPr/>
          <p:nvPr/>
        </p:nvSpPr>
        <p:spPr>
          <a:xfrm>
            <a:off x="88974" y="115723"/>
            <a:ext cx="11994996" cy="646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2E06335-A026-4602-A814-5F4FA9B8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" y="208630"/>
            <a:ext cx="5736218" cy="426728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、基于重复控制器的主动振动抑制方法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F51E43-15DC-4C06-9E80-F8B22170E581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82411" y="2372446"/>
            <a:ext cx="751437" cy="91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FA2811-088A-4C80-87FF-069FCE68787A}"/>
              </a:ext>
            </a:extLst>
          </p:cNvPr>
          <p:cNvCxnSpPr>
            <a:cxnSpLocks/>
          </p:cNvCxnSpPr>
          <p:nvPr/>
        </p:nvCxnSpPr>
        <p:spPr>
          <a:xfrm flipH="1" flipV="1">
            <a:off x="2587303" y="2372446"/>
            <a:ext cx="751437" cy="915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A6F23-8CE7-4233-BEBA-8D14A6D2E25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03932" y="2372449"/>
            <a:ext cx="388675" cy="91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A6497D4-8D02-4BEF-8C68-2E35563899A5}"/>
              </a:ext>
            </a:extLst>
          </p:cNvPr>
          <p:cNvCxnSpPr>
            <a:cxnSpLocks/>
          </p:cNvCxnSpPr>
          <p:nvPr/>
        </p:nvCxnSpPr>
        <p:spPr>
          <a:xfrm flipV="1">
            <a:off x="5870755" y="2372449"/>
            <a:ext cx="528820" cy="124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F2EF1D-22F0-4F36-9460-4BDBC28222DB}"/>
              </a:ext>
            </a:extLst>
          </p:cNvPr>
          <p:cNvCxnSpPr>
            <a:cxnSpLocks/>
          </p:cNvCxnSpPr>
          <p:nvPr/>
        </p:nvCxnSpPr>
        <p:spPr>
          <a:xfrm flipH="1" flipV="1">
            <a:off x="5119319" y="5116537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BE42A5-59F5-4981-8067-9B9BAF438CEE}"/>
              </a:ext>
            </a:extLst>
          </p:cNvPr>
          <p:cNvCxnSpPr>
            <a:cxnSpLocks/>
          </p:cNvCxnSpPr>
          <p:nvPr/>
        </p:nvCxnSpPr>
        <p:spPr>
          <a:xfrm flipH="1" flipV="1">
            <a:off x="3856333" y="5116537"/>
            <a:ext cx="606400" cy="73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341D898-6BB4-474D-8E03-A939B7EBC63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38064" y="5116539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AC6F4-86A0-4FB9-89F0-D310744CC74F}"/>
              </a:ext>
            </a:extLst>
          </p:cNvPr>
          <p:cNvCxnSpPr>
            <a:cxnSpLocks/>
          </p:cNvCxnSpPr>
          <p:nvPr/>
        </p:nvCxnSpPr>
        <p:spPr>
          <a:xfrm flipV="1">
            <a:off x="1412798" y="5116539"/>
            <a:ext cx="287221" cy="81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Image result for 哭脸 简笔画">
            <a:extLst>
              <a:ext uri="{FF2B5EF4-FFF2-40B4-BE49-F238E27FC236}">
                <a16:creationId xmlns:a16="http://schemas.microsoft.com/office/drawing/2014/main" id="{D2435DCC-C201-40F3-A659-832613596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7538896" y="3253257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哭脸 简笔画">
            <a:extLst>
              <a:ext uri="{FF2B5EF4-FFF2-40B4-BE49-F238E27FC236}">
                <a16:creationId xmlns:a16="http://schemas.microsoft.com/office/drawing/2014/main" id="{AE196EF2-FD8B-42C3-9B6F-CBD505718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62" y1="26538" x2="33462" y2="26538"/>
                        <a14:foregroundMark x1="35000" y1="25000" x2="35000" y2="25000"/>
                        <a14:foregroundMark x1="41154" y1="44231" x2="41154" y2="44231"/>
                        <a14:foregroundMark x1="61154" y1="45385" x2="61154" y2="45385"/>
                        <a14:foregroundMark x1="47692" y1="58077" x2="47692" y2="5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889" r="16552" b="16091"/>
          <a:stretch/>
        </p:blipFill>
        <p:spPr bwMode="auto">
          <a:xfrm>
            <a:off x="7538896" y="4180988"/>
            <a:ext cx="314145" cy="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C84896DE-DBB7-480A-92A0-ED87C222C411}"/>
              </a:ext>
            </a:extLst>
          </p:cNvPr>
          <p:cNvSpPr txBox="1">
            <a:spLocks/>
          </p:cNvSpPr>
          <p:nvPr/>
        </p:nvSpPr>
        <p:spPr>
          <a:xfrm>
            <a:off x="79666" y="1140520"/>
            <a:ext cx="5410986" cy="426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传统重复控制器控制框图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3DEEF-0995-4CBF-BECC-7CD90A19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8C2A-528A-44D5-AAC6-4EDA772804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02d3bbd">
      <a:majorFont>
        <a:latin typeface="Times New Roman" panose="020F0302020204030204"/>
        <a:ea typeface="楷体"/>
        <a:cs typeface=""/>
      </a:majorFont>
      <a:minorFont>
        <a:latin typeface="Times New Roman" panose="020F0502020204030204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1402</Words>
  <Application>Microsoft Office PowerPoint</Application>
  <PresentationFormat>宽屏</PresentationFormat>
  <Paragraphs>322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Arial</vt:lpstr>
      <vt:lpstr>Times New Roman</vt:lpstr>
      <vt:lpstr>Office 主题​​</vt:lpstr>
      <vt:lpstr>基于重复控制器的 磁悬浮轴承转子振动抑制研究</vt:lpstr>
      <vt:lpstr>1、研究背景</vt:lpstr>
      <vt:lpstr>1、研究背景</vt:lpstr>
      <vt:lpstr>1、研究背景</vt:lpstr>
      <vt:lpstr>PowerPoint 演示文稿</vt:lpstr>
      <vt:lpstr>PowerPoint 演示文稿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2、基于重复控制器的主动振动抑制方法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基于重复控制器的磁悬浮轴承转子振动抑制研究</dc:title>
  <dc:creator>qwq</dc:creator>
  <cp:lastModifiedBy>qwq</cp:lastModifiedBy>
  <cp:revision>334</cp:revision>
  <dcterms:created xsi:type="dcterms:W3CDTF">2020-02-29T07:26:14Z</dcterms:created>
  <dcterms:modified xsi:type="dcterms:W3CDTF">2020-03-17T09:04:17Z</dcterms:modified>
</cp:coreProperties>
</file>