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handoutMasterIdLst>
    <p:handoutMasterId r:id="rId30"/>
  </p:handoutMasterIdLst>
  <p:sldIdLst>
    <p:sldId id="256" r:id="rId2"/>
    <p:sldId id="257" r:id="rId3"/>
    <p:sldId id="262" r:id="rId4"/>
    <p:sldId id="263" r:id="rId5"/>
    <p:sldId id="264" r:id="rId6"/>
    <p:sldId id="265" r:id="rId7"/>
    <p:sldId id="266" r:id="rId8"/>
    <p:sldId id="279" r:id="rId9"/>
    <p:sldId id="278" r:id="rId10"/>
    <p:sldId id="280" r:id="rId11"/>
    <p:sldId id="281" r:id="rId12"/>
    <p:sldId id="267" r:id="rId13"/>
    <p:sldId id="268" r:id="rId14"/>
    <p:sldId id="270" r:id="rId15"/>
    <p:sldId id="285" r:id="rId16"/>
    <p:sldId id="269" r:id="rId17"/>
    <p:sldId id="271" r:id="rId18"/>
    <p:sldId id="260" r:id="rId19"/>
    <p:sldId id="274" r:id="rId20"/>
    <p:sldId id="259" r:id="rId21"/>
    <p:sldId id="286" r:id="rId22"/>
    <p:sldId id="273" r:id="rId23"/>
    <p:sldId id="282" r:id="rId24"/>
    <p:sldId id="275" r:id="rId25"/>
    <p:sldId id="276" r:id="rId26"/>
    <p:sldId id="261" r:id="rId27"/>
    <p:sldId id="287" r:id="rId28"/>
    <p:sldId id="284"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4983"/>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5262" autoAdjust="0"/>
  </p:normalViewPr>
  <p:slideViewPr>
    <p:cSldViewPr snapToGrid="0">
      <p:cViewPr varScale="1">
        <p:scale>
          <a:sx n="84" d="100"/>
          <a:sy n="84" d="100"/>
        </p:scale>
        <p:origin x="1090" y="48"/>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98C3C1E-D07A-463C-828C-6EF5AA1FD2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53B4A6C-6939-43CA-A566-9BB99BB1C4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5CBEAD-85A9-46DA-AC10-014A62824B62}" type="datetimeFigureOut">
              <a:rPr lang="zh-CN" altLang="en-US" smtClean="0"/>
              <a:t>2018/9/7</a:t>
            </a:fld>
            <a:endParaRPr lang="zh-CN" altLang="en-US"/>
          </a:p>
        </p:txBody>
      </p:sp>
      <p:sp>
        <p:nvSpPr>
          <p:cNvPr id="4" name="页脚占位符 3">
            <a:extLst>
              <a:ext uri="{FF2B5EF4-FFF2-40B4-BE49-F238E27FC236}">
                <a16:creationId xmlns:a16="http://schemas.microsoft.com/office/drawing/2014/main" id="{8C0C06AF-D2F9-431D-AFC3-96A81AA9E1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50D4286-F5CB-40C2-B9B9-7530FCE81A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A3F364-F6EE-48CA-9627-BD43AFFB807D}" type="slidenum">
              <a:rPr lang="zh-CN" altLang="en-US" smtClean="0"/>
              <a:t>‹#›</a:t>
            </a:fld>
            <a:endParaRPr lang="zh-CN" altLang="en-US"/>
          </a:p>
        </p:txBody>
      </p:sp>
    </p:spTree>
    <p:extLst>
      <p:ext uri="{BB962C8B-B14F-4D97-AF65-F5344CB8AC3E}">
        <p14:creationId xmlns:p14="http://schemas.microsoft.com/office/powerpoint/2010/main" val="131876392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8844ECD8-2AF0-4CDB-BE36-5C49D409903B}"/>
              </a:ext>
            </a:extLst>
          </p:cNvPr>
          <p:cNvSpPr>
            <a:spLocks noGrp="1"/>
          </p:cNvSpPr>
          <p:nvPr>
            <p:ph type="subTitle" idx="1"/>
          </p:nvPr>
        </p:nvSpPr>
        <p:spPr>
          <a:xfrm>
            <a:off x="1143000" y="1447922"/>
            <a:ext cx="6858000" cy="442424"/>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E2F5E71-1202-450D-8109-FD62FE89144E}"/>
              </a:ext>
            </a:extLst>
          </p:cNvPr>
          <p:cNvSpPr>
            <a:spLocks noGrp="1"/>
          </p:cNvSpPr>
          <p:nvPr>
            <p:ph type="dt" sz="half" idx="10"/>
          </p:nvPr>
        </p:nvSpPr>
        <p:spPr/>
        <p:txBody>
          <a:bodyPr/>
          <a:lstStyle/>
          <a:p>
            <a:fld id="{B055DCD9-F90D-486B-8019-7F859611A81C}" type="datetimeFigureOut">
              <a:rPr lang="zh-CN" altLang="en-US" smtClean="0"/>
              <a:t>2018/9/7</a:t>
            </a:fld>
            <a:endParaRPr lang="zh-CN" altLang="en-US"/>
          </a:p>
        </p:txBody>
      </p:sp>
      <p:sp>
        <p:nvSpPr>
          <p:cNvPr id="5" name="页脚占位符 4">
            <a:extLst>
              <a:ext uri="{FF2B5EF4-FFF2-40B4-BE49-F238E27FC236}">
                <a16:creationId xmlns:a16="http://schemas.microsoft.com/office/drawing/2014/main" id="{E9AC8E88-1A98-478F-BAB6-5665F7609D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3201CC-933C-4FB3-847D-24497FDC78B6}"/>
              </a:ext>
            </a:extLst>
          </p:cNvPr>
          <p:cNvSpPr>
            <a:spLocks noGrp="1"/>
          </p:cNvSpPr>
          <p:nvPr>
            <p:ph type="sldNum" sz="quarter" idx="12"/>
          </p:nvPr>
        </p:nvSpPr>
        <p:spPr/>
        <p:txBody>
          <a:bodyPr/>
          <a:lstStyle/>
          <a:p>
            <a:fld id="{6D65A29B-BB8E-4054-84F9-1C6A3FBE9DE7}" type="slidenum">
              <a:rPr lang="zh-CN" altLang="en-US" smtClean="0"/>
              <a:t>‹#›</a:t>
            </a:fld>
            <a:endParaRPr lang="zh-CN" altLang="en-US"/>
          </a:p>
        </p:txBody>
      </p:sp>
    </p:spTree>
    <p:extLst>
      <p:ext uri="{BB962C8B-B14F-4D97-AF65-F5344CB8AC3E}">
        <p14:creationId xmlns:p14="http://schemas.microsoft.com/office/powerpoint/2010/main" val="130479920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5DCD9-F90D-486B-8019-7F859611A81C}" type="datetimeFigureOut">
              <a:rPr lang="zh-CN" altLang="en-US" smtClean="0"/>
              <a:t>2018/9/7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5A29B-BB8E-4054-84F9-1C6A3FBE9DE7}" type="slidenum">
              <a:rPr lang="zh-CN" altLang="en-US" smtClean="0"/>
              <a:t>‹#›</a:t>
            </a:fld>
            <a:endParaRPr lang="zh-CN" altLang="en-US"/>
          </a:p>
        </p:txBody>
      </p:sp>
    </p:spTree>
    <p:extLst>
      <p:ext uri="{BB962C8B-B14F-4D97-AF65-F5344CB8AC3E}">
        <p14:creationId xmlns:p14="http://schemas.microsoft.com/office/powerpoint/2010/main" val="2441872008"/>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emf"/><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DF01E-DB76-4ABA-BCAE-C00EAF9E62A0}"/>
              </a:ext>
            </a:extLst>
          </p:cNvPr>
          <p:cNvSpPr>
            <a:spLocks noGrp="1"/>
          </p:cNvSpPr>
          <p:nvPr>
            <p:ph type="ctrTitle" idx="4294967295"/>
          </p:nvPr>
        </p:nvSpPr>
        <p:spPr>
          <a:xfrm>
            <a:off x="571725" y="1814577"/>
            <a:ext cx="8572275" cy="1356851"/>
          </a:xfrm>
        </p:spPr>
        <p:txBody>
          <a:bodyPr>
            <a:noAutofit/>
          </a:bodyPr>
          <a:lstStyle/>
          <a:p>
            <a:r>
              <a:rPr lang="zh-CN" altLang="en-US" sz="3200" dirty="0">
                <a:solidFill>
                  <a:srgbClr val="294983"/>
                </a:solidFill>
                <a:latin typeface="楷体" panose="02010609060101010101" pitchFamily="49" charset="-122"/>
                <a:ea typeface="楷体" panose="02010609060101010101" pitchFamily="49" charset="-122"/>
              </a:rPr>
              <a:t>基于重复控制器的</a:t>
            </a:r>
            <a:br>
              <a:rPr lang="en-US" altLang="zh-CN" sz="3200" dirty="0">
                <a:solidFill>
                  <a:srgbClr val="294983"/>
                </a:solidFill>
                <a:latin typeface="楷体" panose="02010609060101010101" pitchFamily="49" charset="-122"/>
                <a:ea typeface="楷体" panose="02010609060101010101" pitchFamily="49" charset="-122"/>
              </a:rPr>
            </a:br>
            <a:r>
              <a:rPr lang="zh-CN" altLang="en-US" sz="3200" dirty="0">
                <a:solidFill>
                  <a:srgbClr val="294983"/>
                </a:solidFill>
                <a:latin typeface="楷体" panose="02010609060101010101" pitchFamily="49" charset="-122"/>
                <a:ea typeface="楷体" panose="02010609060101010101" pitchFamily="49" charset="-122"/>
              </a:rPr>
              <a:t>磁悬浮轴承支承转子不平衡控制的研究与实现</a:t>
            </a:r>
          </a:p>
        </p:txBody>
      </p:sp>
      <p:sp>
        <p:nvSpPr>
          <p:cNvPr id="5" name="矩形 4">
            <a:extLst>
              <a:ext uri="{FF2B5EF4-FFF2-40B4-BE49-F238E27FC236}">
                <a16:creationId xmlns:a16="http://schemas.microsoft.com/office/drawing/2014/main" id="{182B28F3-0258-4CE2-944B-78691DCC1BE6}"/>
              </a:ext>
            </a:extLst>
          </p:cNvPr>
          <p:cNvSpPr/>
          <p:nvPr/>
        </p:nvSpPr>
        <p:spPr>
          <a:xfrm>
            <a:off x="0" y="2035281"/>
            <a:ext cx="353961" cy="864937"/>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副标题 1">
            <a:extLst>
              <a:ext uri="{FF2B5EF4-FFF2-40B4-BE49-F238E27FC236}">
                <a16:creationId xmlns:a16="http://schemas.microsoft.com/office/drawing/2014/main" id="{F9B27A39-F040-4699-8115-276A7D8D3310}"/>
              </a:ext>
            </a:extLst>
          </p:cNvPr>
          <p:cNvSpPr>
            <a:spLocks noGrp="1"/>
          </p:cNvSpPr>
          <p:nvPr>
            <p:ph type="subTitle" idx="1"/>
          </p:nvPr>
        </p:nvSpPr>
        <p:spPr>
          <a:xfrm>
            <a:off x="677771" y="4781557"/>
            <a:ext cx="2817269" cy="328923"/>
          </a:xfrm>
        </p:spPr>
        <p:txBody>
          <a:bodyPr>
            <a:noAutofit/>
          </a:bodyPr>
          <a:lstStyle/>
          <a:p>
            <a:pPr algn="l"/>
            <a:r>
              <a:rPr lang="zh-CN" altLang="en-US"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指导老师：邓智泉 教授</a:t>
            </a:r>
            <a:endParaRPr lang="en-US" altLang="zh-CN"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副标题 1">
            <a:extLst>
              <a:ext uri="{FF2B5EF4-FFF2-40B4-BE49-F238E27FC236}">
                <a16:creationId xmlns:a16="http://schemas.microsoft.com/office/drawing/2014/main" id="{0FEE7887-CE98-47F0-8418-6B17B2DCC339}"/>
              </a:ext>
            </a:extLst>
          </p:cNvPr>
          <p:cNvSpPr txBox="1">
            <a:spLocks/>
          </p:cNvSpPr>
          <p:nvPr/>
        </p:nvSpPr>
        <p:spPr>
          <a:xfrm>
            <a:off x="677771" y="5126997"/>
            <a:ext cx="2817269" cy="328923"/>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学        生：蔡凯文</a:t>
            </a:r>
            <a:endParaRPr lang="en-US" altLang="zh-CN"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8532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1F97537D-E1D8-497E-B528-578CD2DBF922}"/>
                  </a:ext>
                </a:extLst>
              </p:cNvPr>
              <p:cNvGraphicFramePr>
                <a:graphicFrameLocks noGrp="1"/>
              </p:cNvGraphicFramePr>
              <p:nvPr>
                <p:extLst>
                  <p:ext uri="{D42A27DB-BD31-4B8C-83A1-F6EECF244321}">
                    <p14:modId xmlns:p14="http://schemas.microsoft.com/office/powerpoint/2010/main" val="1321446037"/>
                  </p:ext>
                </p:extLst>
              </p:nvPr>
            </p:nvGraphicFramePr>
            <p:xfrm>
              <a:off x="254001" y="3787335"/>
              <a:ext cx="8474363" cy="1832485"/>
            </p:xfrm>
            <a:graphic>
              <a:graphicData uri="http://schemas.openxmlformats.org/drawingml/2006/table">
                <a:tbl>
                  <a:tblPr firstRow="1" bandRow="1">
                    <a:tableStyleId>{5C22544A-7EE6-4342-B048-85BDC9FD1C3A}</a:tableStyleId>
                  </a:tblPr>
                  <a:tblGrid>
                    <a:gridCol w="1491673">
                      <a:extLst>
                        <a:ext uri="{9D8B030D-6E8A-4147-A177-3AD203B41FA5}">
                          <a16:colId xmlns:a16="http://schemas.microsoft.com/office/drawing/2014/main" val="3490816385"/>
                        </a:ext>
                      </a:extLst>
                    </a:gridCol>
                    <a:gridCol w="6982690">
                      <a:extLst>
                        <a:ext uri="{9D8B030D-6E8A-4147-A177-3AD203B41FA5}">
                          <a16:colId xmlns:a16="http://schemas.microsoft.com/office/drawing/2014/main" val="522360272"/>
                        </a:ext>
                      </a:extLst>
                    </a:gridCol>
                  </a:tblGrid>
                  <a:tr h="1065659">
                    <a:tc>
                      <a:txBody>
                        <a:bodyPr/>
                        <a:lstStyle/>
                        <a:p>
                          <a:pPr algn="ctr"/>
                          <a:r>
                            <a:rPr lang="zh-CN" altLang="en-US" sz="1600" b="0" dirty="0">
                              <a:solidFill>
                                <a:schemeClr val="tx1"/>
                              </a:solidFill>
                              <a:latin typeface="楷体" panose="02010609060101010101" pitchFamily="49" charset="-122"/>
                              <a:ea typeface="楷体" panose="02010609060101010101" pitchFamily="49" charset="-122"/>
                            </a:rPr>
                            <a:t>电流刚度</a:t>
                          </a:r>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600" b="0" dirty="0">
                              <a:solidFill>
                                <a:schemeClr val="tx1"/>
                              </a:solidFill>
                              <a:latin typeface="楷体" panose="02010609060101010101" pitchFamily="49" charset="-122"/>
                              <a:ea typeface="楷体" panose="02010609060101010101" pitchFamily="49" charset="-122"/>
                            </a:rPr>
                            <a:t>在转子上施加变化的静载荷并观察轴承电流，一定范围内，电流与载荷成比例变化，</a:t>
                          </a:r>
                          <a14:m>
                            <m:oMath xmlns:m="http://schemas.openxmlformats.org/officeDocument/2006/math">
                              <m:sSub>
                                <m:sSubPr>
                                  <m:ctrlPr>
                                    <a:rPr lang="en-US" sz="1800" b="1" i="1" kern="1200" smtClean="0">
                                      <a:solidFill>
                                        <a:schemeClr val="tx1"/>
                                      </a:solidFill>
                                      <a:latin typeface="Cambria Math" panose="02040503050406030204" pitchFamily="18" charset="0"/>
                                      <a:ea typeface="+mn-ea"/>
                                      <a:cs typeface="+mn-cs"/>
                                    </a:rPr>
                                  </m:ctrlPr>
                                </m:sSubPr>
                                <m:e>
                                  <m:r>
                                    <a:rPr lang="en-US" sz="1800" b="1" i="1" kern="1200">
                                      <a:solidFill>
                                        <a:schemeClr val="tx1"/>
                                      </a:solidFill>
                                      <a:latin typeface="Cambria Math" panose="02040503050406030204" pitchFamily="18" charset="0"/>
                                      <a:ea typeface="+mn-ea"/>
                                      <a:cs typeface="+mn-cs"/>
                                    </a:rPr>
                                    <m:t>𝑓</m:t>
                                  </m:r>
                                </m:e>
                                <m:sub>
                                  <m:r>
                                    <a:rPr lang="en-US" sz="1800" b="1" i="1" kern="1200">
                                      <a:solidFill>
                                        <a:schemeClr val="tx1"/>
                                      </a:solidFill>
                                      <a:latin typeface="Cambria Math" panose="02040503050406030204" pitchFamily="18" charset="0"/>
                                      <a:ea typeface="+mn-ea"/>
                                      <a:cs typeface="+mn-cs"/>
                                    </a:rPr>
                                    <m:t>𝑒𝑥𝑡𝑒𝑟𝑛𝑎𝑙</m:t>
                                  </m:r>
                                </m:sub>
                              </m:sSub>
                              <m:r>
                                <a:rPr lang="en-US" sz="1800" b="1" i="0" kern="1200">
                                  <a:solidFill>
                                    <a:schemeClr val="tx1"/>
                                  </a:solidFill>
                                  <a:latin typeface="Cambria Math" panose="02040503050406030204" pitchFamily="18" charset="0"/>
                                  <a:ea typeface="+mn-ea"/>
                                  <a:cs typeface="+mn-cs"/>
                                </a:rPr>
                                <m:t>=</m:t>
                              </m:r>
                              <m:sSub>
                                <m:sSubPr>
                                  <m:ctrlPr>
                                    <a:rPr lang="en-US" sz="1800" b="1" i="1" kern="1200">
                                      <a:solidFill>
                                        <a:schemeClr val="tx1"/>
                                      </a:solidFill>
                                      <a:latin typeface="Cambria Math" panose="02040503050406030204" pitchFamily="18" charset="0"/>
                                      <a:ea typeface="+mn-ea"/>
                                      <a:cs typeface="+mn-cs"/>
                                    </a:rPr>
                                  </m:ctrlPr>
                                </m:sSubPr>
                                <m:e>
                                  <m:r>
                                    <a:rPr lang="en-US" sz="1800" b="1" i="1" kern="1200">
                                      <a:solidFill>
                                        <a:schemeClr val="tx1"/>
                                      </a:solidFill>
                                      <a:latin typeface="Cambria Math" panose="02040503050406030204" pitchFamily="18" charset="0"/>
                                      <a:ea typeface="+mn-ea"/>
                                      <a:cs typeface="+mn-cs"/>
                                    </a:rPr>
                                    <m:t>𝑘</m:t>
                                  </m:r>
                                </m:e>
                                <m:sub>
                                  <m:r>
                                    <a:rPr lang="en-US" sz="1800" b="1" i="1" kern="1200">
                                      <a:solidFill>
                                        <a:schemeClr val="tx1"/>
                                      </a:solidFill>
                                      <a:latin typeface="Cambria Math" panose="02040503050406030204" pitchFamily="18" charset="0"/>
                                      <a:ea typeface="+mn-ea"/>
                                      <a:cs typeface="+mn-cs"/>
                                    </a:rPr>
                                    <m:t>𝑖</m:t>
                                  </m:r>
                                </m:sub>
                              </m:sSub>
                              <m:r>
                                <a:rPr lang="en-US" sz="1800" b="1" i="1" kern="1200">
                                  <a:solidFill>
                                    <a:schemeClr val="tx1"/>
                                  </a:solidFill>
                                  <a:latin typeface="Cambria Math" panose="02040503050406030204" pitchFamily="18" charset="0"/>
                                  <a:ea typeface="+mn-ea"/>
                                  <a:cs typeface="+mn-cs"/>
                                </a:rPr>
                                <m:t>𝑖</m:t>
                              </m:r>
                              <m:r>
                                <a:rPr lang="en-US" sz="1800" b="1" i="0" kern="1200">
                                  <a:solidFill>
                                    <a:schemeClr val="tx1"/>
                                  </a:solidFill>
                                  <a:latin typeface="Cambria Math" panose="02040503050406030204" pitchFamily="18" charset="0"/>
                                  <a:ea typeface="+mn-ea"/>
                                  <a:cs typeface="+mn-cs"/>
                                </a:rPr>
                                <m:t>⇔</m:t>
                              </m:r>
                              <m:sSub>
                                <m:sSubPr>
                                  <m:ctrlPr>
                                    <a:rPr lang="en-US" sz="1800" b="1" i="1" kern="1200">
                                      <a:solidFill>
                                        <a:schemeClr val="tx1"/>
                                      </a:solidFill>
                                      <a:latin typeface="Cambria Math" panose="02040503050406030204" pitchFamily="18" charset="0"/>
                                      <a:ea typeface="+mn-ea"/>
                                      <a:cs typeface="+mn-cs"/>
                                    </a:rPr>
                                  </m:ctrlPr>
                                </m:sSubPr>
                                <m:e>
                                  <m:r>
                                    <a:rPr lang="en-US" sz="1800" b="1" i="1" kern="1200">
                                      <a:solidFill>
                                        <a:schemeClr val="tx1"/>
                                      </a:solidFill>
                                      <a:latin typeface="Cambria Math" panose="02040503050406030204" pitchFamily="18" charset="0"/>
                                      <a:ea typeface="+mn-ea"/>
                                      <a:cs typeface="+mn-cs"/>
                                    </a:rPr>
                                    <m:t>𝑘</m:t>
                                  </m:r>
                                </m:e>
                                <m:sub>
                                  <m:r>
                                    <a:rPr lang="en-US" sz="1800" b="1" i="1" kern="1200">
                                      <a:solidFill>
                                        <a:schemeClr val="tx1"/>
                                      </a:solidFill>
                                      <a:latin typeface="Cambria Math" panose="02040503050406030204" pitchFamily="18" charset="0"/>
                                      <a:ea typeface="+mn-ea"/>
                                      <a:cs typeface="+mn-cs"/>
                                    </a:rPr>
                                    <m:t>𝑖</m:t>
                                  </m:r>
                                </m:sub>
                              </m:sSub>
                              <m:r>
                                <a:rPr lang="en-US" sz="1800" b="1" i="0" kern="1200">
                                  <a:solidFill>
                                    <a:schemeClr val="tx1"/>
                                  </a:solidFill>
                                  <a:latin typeface="Cambria Math" panose="02040503050406030204" pitchFamily="18" charset="0"/>
                                  <a:ea typeface="+mn-ea"/>
                                  <a:cs typeface="+mn-cs"/>
                                </a:rPr>
                                <m:t>=</m:t>
                              </m:r>
                              <m:f>
                                <m:fPr>
                                  <m:ctrlPr>
                                    <a:rPr lang="en-US" sz="1800" b="1" i="1" kern="1200">
                                      <a:solidFill>
                                        <a:schemeClr val="tx1"/>
                                      </a:solidFill>
                                      <a:latin typeface="Cambria Math" panose="02040503050406030204" pitchFamily="18" charset="0"/>
                                      <a:ea typeface="+mn-ea"/>
                                      <a:cs typeface="+mn-cs"/>
                                    </a:rPr>
                                  </m:ctrlPr>
                                </m:fPr>
                                <m:num>
                                  <m:r>
                                    <a:rPr lang="en-US" sz="1800" b="1" i="1" kern="1200">
                                      <a:solidFill>
                                        <a:schemeClr val="tx1"/>
                                      </a:solidFill>
                                      <a:latin typeface="Cambria Math" panose="02040503050406030204" pitchFamily="18" charset="0"/>
                                      <a:ea typeface="+mn-ea"/>
                                      <a:cs typeface="+mn-cs"/>
                                    </a:rPr>
                                    <m:t>𝑑𝑓</m:t>
                                  </m:r>
                                </m:num>
                                <m:den>
                                  <m:r>
                                    <a:rPr lang="en-US" sz="1800" b="1" i="1" kern="1200">
                                      <a:solidFill>
                                        <a:schemeClr val="tx1"/>
                                      </a:solidFill>
                                      <a:latin typeface="Cambria Math" panose="02040503050406030204" pitchFamily="18" charset="0"/>
                                      <a:ea typeface="+mn-ea"/>
                                      <a:cs typeface="+mn-cs"/>
                                    </a:rPr>
                                    <m:t>𝑑𝑖</m:t>
                                  </m:r>
                                </m:den>
                              </m:f>
                            </m:oMath>
                          </a14:m>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163704"/>
                      </a:ext>
                    </a:extLst>
                  </a:tr>
                  <a:tr h="578501">
                    <a:tc>
                      <a:txBody>
                        <a:bodyPr/>
                        <a:lstStyle/>
                        <a:p>
                          <a:pPr algn="ctr"/>
                          <a:r>
                            <a:rPr lang="zh-CN" altLang="en-US" sz="1600" b="0" dirty="0">
                              <a:solidFill>
                                <a:schemeClr val="tx1"/>
                              </a:solidFill>
                              <a:latin typeface="楷体" panose="02010609060101010101" pitchFamily="49" charset="-122"/>
                              <a:ea typeface="楷体" panose="02010609060101010101" pitchFamily="49" charset="-122"/>
                            </a:rPr>
                            <a:t>位移刚度</a:t>
                          </a:r>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600" b="0" dirty="0">
                              <a:solidFill>
                                <a:schemeClr val="tx1"/>
                              </a:solidFill>
                              <a:latin typeface="楷体" panose="02010609060101010101" pitchFamily="49" charset="-122"/>
                              <a:ea typeface="楷体" panose="02010609060101010101" pitchFamily="49" charset="-122"/>
                            </a:rPr>
                            <a:t>改变转子参考位置使转子位置移动一定的距离，则电流一定会发生相应变化，对于两个不同的位置</a:t>
                          </a:r>
                          <a14:m>
                            <m:oMath xmlns:m="http://schemas.openxmlformats.org/officeDocument/2006/math">
                              <m:sSub>
                                <m:sSubPr>
                                  <m:ctrlPr>
                                    <a:rPr lang="en-US" sz="1800" i="1" kern="1200" smtClean="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𝑥</m:t>
                                  </m:r>
                                </m:e>
                                <m:sub>
                                  <m:r>
                                    <a:rPr lang="en-US" sz="1800" i="0" kern="1200">
                                      <a:solidFill>
                                        <a:schemeClr val="tx1"/>
                                      </a:solidFill>
                                      <a:latin typeface="Cambria Math" panose="02040503050406030204" pitchFamily="18" charset="0"/>
                                      <a:ea typeface="+mn-ea"/>
                                      <a:cs typeface="+mn-cs"/>
                                    </a:rPr>
                                    <m:t>1</m:t>
                                  </m:r>
                                </m:sub>
                              </m:sSub>
                            </m:oMath>
                          </a14:m>
                          <a:r>
                            <a:rPr lang="zh-CN" altLang="en-US" sz="1600" b="0" dirty="0">
                              <a:solidFill>
                                <a:schemeClr val="tx1"/>
                              </a:solidFill>
                              <a:latin typeface="楷体" panose="02010609060101010101" pitchFamily="49" charset="-122"/>
                              <a:ea typeface="楷体" panose="02010609060101010101" pitchFamily="49" charset="-122"/>
                            </a:rPr>
                            <a:t>和</a:t>
                          </a:r>
                          <a14:m>
                            <m:oMath xmlns:m="http://schemas.openxmlformats.org/officeDocument/2006/math">
                              <m:sSub>
                                <m:sSubPr>
                                  <m:ctrlPr>
                                    <a:rPr lang="en-US" sz="1800" i="1" kern="1200" smtClean="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𝑥</m:t>
                                  </m:r>
                                </m:e>
                                <m:sub>
                                  <m:r>
                                    <a:rPr lang="en-US" sz="1800" i="0" kern="1200">
                                      <a:solidFill>
                                        <a:schemeClr val="tx1"/>
                                      </a:solidFill>
                                      <a:latin typeface="Cambria Math" panose="02040503050406030204" pitchFamily="18" charset="0"/>
                                      <a:ea typeface="+mn-ea"/>
                                      <a:cs typeface="+mn-cs"/>
                                    </a:rPr>
                                    <m:t>2</m:t>
                                  </m:r>
                                </m:sub>
                              </m:sSub>
                            </m:oMath>
                          </a14:m>
                          <a:r>
                            <a:rPr lang="zh-CN" altLang="en-US" sz="1600" b="0" dirty="0">
                              <a:solidFill>
                                <a:schemeClr val="tx1"/>
                              </a:solidFill>
                              <a:latin typeface="楷体" panose="02010609060101010101" pitchFamily="49" charset="-122"/>
                              <a:ea typeface="楷体" panose="02010609060101010101" pitchFamily="49" charset="-122"/>
                            </a:rPr>
                            <a:t>，</a:t>
                          </a:r>
                          <a14:m>
                            <m:oMath xmlns:m="http://schemas.openxmlformats.org/officeDocument/2006/math">
                              <m:sSub>
                                <m:sSubPr>
                                  <m:ctrlPr>
                                    <a:rPr lang="en-US" sz="1800" i="1" kern="1200" smtClean="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𝑘</m:t>
                                  </m:r>
                                </m:e>
                                <m:sub>
                                  <m:r>
                                    <a:rPr lang="en-US" sz="1800" i="1" kern="1200">
                                      <a:solidFill>
                                        <a:schemeClr val="tx1"/>
                                      </a:solidFill>
                                      <a:latin typeface="Cambria Math" panose="02040503050406030204" pitchFamily="18" charset="0"/>
                                      <a:ea typeface="+mn-ea"/>
                                      <a:cs typeface="+mn-cs"/>
                                    </a:rPr>
                                    <m:t>𝑖</m:t>
                                  </m:r>
                                </m:sub>
                              </m:sSub>
                              <m:sSub>
                                <m:sSubPr>
                                  <m:ctrlPr>
                                    <a:rPr lang="en-US" sz="1800" i="1" kern="120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𝑖</m:t>
                                  </m:r>
                                </m:e>
                                <m:sub>
                                  <m:r>
                                    <a:rPr lang="en-US" sz="1800" i="0" kern="1200">
                                      <a:solidFill>
                                        <a:schemeClr val="tx1"/>
                                      </a:solidFill>
                                      <a:latin typeface="Cambria Math" panose="02040503050406030204" pitchFamily="18" charset="0"/>
                                      <a:ea typeface="+mn-ea"/>
                                      <a:cs typeface="+mn-cs"/>
                                    </a:rPr>
                                    <m:t>1</m:t>
                                  </m:r>
                                </m:sub>
                              </m:sSub>
                              <m:r>
                                <a:rPr lang="en-US" sz="1800" i="0" kern="1200">
                                  <a:solidFill>
                                    <a:schemeClr val="tx1"/>
                                  </a:solidFill>
                                  <a:latin typeface="Cambria Math" panose="02040503050406030204" pitchFamily="18" charset="0"/>
                                  <a:ea typeface="+mn-ea"/>
                                  <a:cs typeface="+mn-cs"/>
                                </a:rPr>
                                <m:t>−</m:t>
                              </m:r>
                              <m:sSub>
                                <m:sSubPr>
                                  <m:ctrlPr>
                                    <a:rPr lang="en-US" sz="1800" i="1" kern="120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𝑘</m:t>
                                  </m:r>
                                </m:e>
                                <m:sub>
                                  <m:r>
                                    <a:rPr lang="en-US" sz="1800" i="1" kern="1200">
                                      <a:solidFill>
                                        <a:schemeClr val="tx1"/>
                                      </a:solidFill>
                                      <a:latin typeface="Cambria Math" panose="02040503050406030204" pitchFamily="18" charset="0"/>
                                      <a:ea typeface="+mn-ea"/>
                                      <a:cs typeface="+mn-cs"/>
                                    </a:rPr>
                                    <m:t>𝑠</m:t>
                                  </m:r>
                                </m:sub>
                              </m:sSub>
                              <m:sSub>
                                <m:sSubPr>
                                  <m:ctrlPr>
                                    <a:rPr lang="en-US" sz="1800" i="1" kern="120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𝑥</m:t>
                                  </m:r>
                                </m:e>
                                <m:sub>
                                  <m:r>
                                    <a:rPr lang="en-US" sz="1800" i="0" kern="1200">
                                      <a:solidFill>
                                        <a:schemeClr val="tx1"/>
                                      </a:solidFill>
                                      <a:latin typeface="Cambria Math" panose="02040503050406030204" pitchFamily="18" charset="0"/>
                                      <a:ea typeface="+mn-ea"/>
                                      <a:cs typeface="+mn-cs"/>
                                    </a:rPr>
                                    <m:t>1</m:t>
                                  </m:r>
                                </m:sub>
                              </m:sSub>
                              <m:r>
                                <a:rPr lang="en-US" sz="1800" i="0" kern="1200">
                                  <a:solidFill>
                                    <a:schemeClr val="tx1"/>
                                  </a:solidFill>
                                  <a:latin typeface="Cambria Math" panose="02040503050406030204" pitchFamily="18" charset="0"/>
                                  <a:ea typeface="+mn-ea"/>
                                  <a:cs typeface="+mn-cs"/>
                                </a:rPr>
                                <m:t>=</m:t>
                              </m:r>
                              <m:sSub>
                                <m:sSubPr>
                                  <m:ctrlPr>
                                    <a:rPr lang="en-US" sz="1800" i="1" kern="120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𝑘</m:t>
                                  </m:r>
                                </m:e>
                                <m:sub>
                                  <m:r>
                                    <a:rPr lang="en-US" sz="1800" i="1" kern="1200">
                                      <a:solidFill>
                                        <a:schemeClr val="tx1"/>
                                      </a:solidFill>
                                      <a:latin typeface="Cambria Math" panose="02040503050406030204" pitchFamily="18" charset="0"/>
                                      <a:ea typeface="+mn-ea"/>
                                      <a:cs typeface="+mn-cs"/>
                                    </a:rPr>
                                    <m:t>𝑖</m:t>
                                  </m:r>
                                </m:sub>
                              </m:sSub>
                              <m:sSub>
                                <m:sSubPr>
                                  <m:ctrlPr>
                                    <a:rPr lang="en-US" sz="1800" i="1" kern="120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𝑖</m:t>
                                  </m:r>
                                </m:e>
                                <m:sub>
                                  <m:r>
                                    <a:rPr lang="en-US" sz="1800" i="0" kern="1200">
                                      <a:solidFill>
                                        <a:schemeClr val="tx1"/>
                                      </a:solidFill>
                                      <a:latin typeface="Cambria Math" panose="02040503050406030204" pitchFamily="18" charset="0"/>
                                      <a:ea typeface="+mn-ea"/>
                                      <a:cs typeface="+mn-cs"/>
                                    </a:rPr>
                                    <m:t>2</m:t>
                                  </m:r>
                                </m:sub>
                              </m:sSub>
                              <m:r>
                                <a:rPr lang="en-US" sz="1800" i="0" kern="1200">
                                  <a:solidFill>
                                    <a:schemeClr val="tx1"/>
                                  </a:solidFill>
                                  <a:latin typeface="Cambria Math" panose="02040503050406030204" pitchFamily="18" charset="0"/>
                                  <a:ea typeface="+mn-ea"/>
                                  <a:cs typeface="+mn-cs"/>
                                </a:rPr>
                                <m:t>−</m:t>
                              </m:r>
                              <m:sSub>
                                <m:sSubPr>
                                  <m:ctrlPr>
                                    <a:rPr lang="en-US" sz="1800" i="1" kern="120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𝑘</m:t>
                                  </m:r>
                                </m:e>
                                <m:sub>
                                  <m:r>
                                    <a:rPr lang="en-US" sz="1800" i="1" kern="1200">
                                      <a:solidFill>
                                        <a:schemeClr val="tx1"/>
                                      </a:solidFill>
                                      <a:latin typeface="Cambria Math" panose="02040503050406030204" pitchFamily="18" charset="0"/>
                                      <a:ea typeface="+mn-ea"/>
                                      <a:cs typeface="+mn-cs"/>
                                    </a:rPr>
                                    <m:t>𝑠</m:t>
                                  </m:r>
                                </m:sub>
                              </m:sSub>
                              <m:sSub>
                                <m:sSubPr>
                                  <m:ctrlPr>
                                    <a:rPr lang="en-US" sz="1800" i="1" kern="120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𝑥</m:t>
                                  </m:r>
                                </m:e>
                                <m:sub>
                                  <m:r>
                                    <a:rPr lang="en-US" sz="1800" i="0" kern="1200">
                                      <a:solidFill>
                                        <a:schemeClr val="tx1"/>
                                      </a:solidFill>
                                      <a:latin typeface="Cambria Math" panose="02040503050406030204" pitchFamily="18" charset="0"/>
                                      <a:ea typeface="+mn-ea"/>
                                      <a:cs typeface="+mn-cs"/>
                                    </a:rPr>
                                    <m:t>2</m:t>
                                  </m:r>
                                </m:sub>
                              </m:sSub>
                              <m:r>
                                <a:rPr lang="en-US" sz="1800" i="0" kern="1200">
                                  <a:solidFill>
                                    <a:schemeClr val="tx1"/>
                                  </a:solidFill>
                                  <a:latin typeface="Cambria Math" panose="02040503050406030204" pitchFamily="18" charset="0"/>
                                  <a:ea typeface="+mn-ea"/>
                                  <a:cs typeface="+mn-cs"/>
                                </a:rPr>
                                <m:t>⇔</m:t>
                              </m:r>
                              <m:sSub>
                                <m:sSubPr>
                                  <m:ctrlPr>
                                    <a:rPr lang="en-US" sz="1800" i="1" kern="120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𝑘</m:t>
                                  </m:r>
                                </m:e>
                                <m:sub>
                                  <m:r>
                                    <a:rPr lang="en-US" sz="1800" i="1" kern="1200">
                                      <a:solidFill>
                                        <a:schemeClr val="tx1"/>
                                      </a:solidFill>
                                      <a:latin typeface="Cambria Math" panose="02040503050406030204" pitchFamily="18" charset="0"/>
                                      <a:ea typeface="+mn-ea"/>
                                      <a:cs typeface="+mn-cs"/>
                                    </a:rPr>
                                    <m:t>𝑠</m:t>
                                  </m:r>
                                </m:sub>
                              </m:sSub>
                              <m:r>
                                <a:rPr lang="en-US" sz="1800" i="0" kern="1200">
                                  <a:solidFill>
                                    <a:schemeClr val="tx1"/>
                                  </a:solidFill>
                                  <a:latin typeface="Cambria Math" panose="02040503050406030204" pitchFamily="18" charset="0"/>
                                  <a:ea typeface="+mn-ea"/>
                                  <a:cs typeface="+mn-cs"/>
                                </a:rPr>
                                <m:t>=</m:t>
                              </m:r>
                              <m:sSub>
                                <m:sSubPr>
                                  <m:ctrlPr>
                                    <a:rPr lang="en-US" sz="1800" i="1" kern="120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𝑘</m:t>
                                  </m:r>
                                </m:e>
                                <m:sub>
                                  <m:r>
                                    <a:rPr lang="en-US" sz="1800" i="1" kern="1200">
                                      <a:solidFill>
                                        <a:schemeClr val="tx1"/>
                                      </a:solidFill>
                                      <a:latin typeface="Cambria Math" panose="02040503050406030204" pitchFamily="18" charset="0"/>
                                      <a:ea typeface="+mn-ea"/>
                                      <a:cs typeface="+mn-cs"/>
                                    </a:rPr>
                                    <m:t>𝑖</m:t>
                                  </m:r>
                                </m:sub>
                              </m:sSub>
                              <m:f>
                                <m:fPr>
                                  <m:ctrlPr>
                                    <a:rPr lang="en-US" sz="1800" i="1" kern="1200">
                                      <a:solidFill>
                                        <a:schemeClr val="tx1"/>
                                      </a:solidFill>
                                      <a:latin typeface="Cambria Math" panose="02040503050406030204" pitchFamily="18" charset="0"/>
                                      <a:ea typeface="+mn-ea"/>
                                      <a:cs typeface="+mn-cs"/>
                                    </a:rPr>
                                  </m:ctrlPr>
                                </m:fPr>
                                <m:num>
                                  <m:sSub>
                                    <m:sSubPr>
                                      <m:ctrlPr>
                                        <a:rPr lang="en-US" sz="1800" i="1" kern="120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𝑖</m:t>
                                      </m:r>
                                    </m:e>
                                    <m:sub>
                                      <m:r>
                                        <a:rPr lang="en-US" sz="1800" i="0" kern="1200">
                                          <a:solidFill>
                                            <a:schemeClr val="tx1"/>
                                          </a:solidFill>
                                          <a:latin typeface="Cambria Math" panose="02040503050406030204" pitchFamily="18" charset="0"/>
                                          <a:ea typeface="+mn-ea"/>
                                          <a:cs typeface="+mn-cs"/>
                                        </a:rPr>
                                        <m:t>1</m:t>
                                      </m:r>
                                    </m:sub>
                                  </m:sSub>
                                  <m:r>
                                    <a:rPr lang="en-US" sz="1800" i="0" kern="1200">
                                      <a:solidFill>
                                        <a:schemeClr val="tx1"/>
                                      </a:solidFill>
                                      <a:latin typeface="Cambria Math" panose="02040503050406030204" pitchFamily="18" charset="0"/>
                                      <a:ea typeface="+mn-ea"/>
                                      <a:cs typeface="+mn-cs"/>
                                    </a:rPr>
                                    <m:t>−</m:t>
                                  </m:r>
                                  <m:sSub>
                                    <m:sSubPr>
                                      <m:ctrlPr>
                                        <a:rPr lang="en-US" sz="1800" i="1" kern="120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𝑖</m:t>
                                      </m:r>
                                    </m:e>
                                    <m:sub>
                                      <m:r>
                                        <a:rPr lang="en-US" sz="1800" i="0" kern="1200">
                                          <a:solidFill>
                                            <a:schemeClr val="tx1"/>
                                          </a:solidFill>
                                          <a:latin typeface="Cambria Math" panose="02040503050406030204" pitchFamily="18" charset="0"/>
                                          <a:ea typeface="+mn-ea"/>
                                          <a:cs typeface="+mn-cs"/>
                                        </a:rPr>
                                        <m:t>2</m:t>
                                      </m:r>
                                    </m:sub>
                                  </m:sSub>
                                </m:num>
                                <m:den>
                                  <m:sSub>
                                    <m:sSubPr>
                                      <m:ctrlPr>
                                        <a:rPr lang="en-US" sz="1800" i="1" kern="120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𝑥</m:t>
                                      </m:r>
                                    </m:e>
                                    <m:sub>
                                      <m:r>
                                        <a:rPr lang="en-US" sz="1800" i="0" kern="1200">
                                          <a:solidFill>
                                            <a:schemeClr val="tx1"/>
                                          </a:solidFill>
                                          <a:latin typeface="Cambria Math" panose="02040503050406030204" pitchFamily="18" charset="0"/>
                                          <a:ea typeface="+mn-ea"/>
                                          <a:cs typeface="+mn-cs"/>
                                        </a:rPr>
                                        <m:t>1</m:t>
                                      </m:r>
                                    </m:sub>
                                  </m:sSub>
                                  <m:r>
                                    <a:rPr lang="en-US" sz="1800" i="0" kern="1200">
                                      <a:solidFill>
                                        <a:schemeClr val="tx1"/>
                                      </a:solidFill>
                                      <a:latin typeface="Cambria Math" panose="02040503050406030204" pitchFamily="18" charset="0"/>
                                      <a:ea typeface="+mn-ea"/>
                                      <a:cs typeface="+mn-cs"/>
                                    </a:rPr>
                                    <m:t>−</m:t>
                                  </m:r>
                                  <m:sSub>
                                    <m:sSubPr>
                                      <m:ctrlPr>
                                        <a:rPr lang="en-US" sz="1800" i="1" kern="1200">
                                          <a:solidFill>
                                            <a:schemeClr val="tx1"/>
                                          </a:solidFill>
                                          <a:latin typeface="Cambria Math" panose="02040503050406030204" pitchFamily="18" charset="0"/>
                                          <a:ea typeface="+mn-ea"/>
                                          <a:cs typeface="+mn-cs"/>
                                        </a:rPr>
                                      </m:ctrlPr>
                                    </m:sSubPr>
                                    <m:e>
                                      <m:r>
                                        <a:rPr lang="en-US" sz="1800" i="1" kern="1200">
                                          <a:solidFill>
                                            <a:schemeClr val="tx1"/>
                                          </a:solidFill>
                                          <a:latin typeface="Cambria Math" panose="02040503050406030204" pitchFamily="18" charset="0"/>
                                          <a:ea typeface="+mn-ea"/>
                                          <a:cs typeface="+mn-cs"/>
                                        </a:rPr>
                                        <m:t>𝑥</m:t>
                                      </m:r>
                                    </m:e>
                                    <m:sub>
                                      <m:r>
                                        <a:rPr lang="en-US" sz="1800" i="0" kern="1200">
                                          <a:solidFill>
                                            <a:schemeClr val="tx1"/>
                                          </a:solidFill>
                                          <a:latin typeface="Cambria Math" panose="02040503050406030204" pitchFamily="18" charset="0"/>
                                          <a:ea typeface="+mn-ea"/>
                                          <a:cs typeface="+mn-cs"/>
                                        </a:rPr>
                                        <m:t>2</m:t>
                                      </m:r>
                                    </m:sub>
                                  </m:sSub>
                                </m:den>
                              </m:f>
                            </m:oMath>
                          </a14:m>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9906660"/>
                      </a:ext>
                    </a:extLst>
                  </a:tr>
                </a:tbl>
              </a:graphicData>
            </a:graphic>
          </p:graphicFrame>
        </mc:Choice>
        <mc:Fallback xmlns="">
          <p:graphicFrame>
            <p:nvGraphicFramePr>
              <p:cNvPr id="4" name="表格 3">
                <a:extLst>
                  <a:ext uri="{FF2B5EF4-FFF2-40B4-BE49-F238E27FC236}">
                    <a16:creationId xmlns:a16="http://schemas.microsoft.com/office/drawing/2014/main" id="{1F97537D-E1D8-497E-B528-578CD2DBF922}"/>
                  </a:ext>
                </a:extLst>
              </p:cNvPr>
              <p:cNvGraphicFramePr>
                <a:graphicFrameLocks noGrp="1"/>
              </p:cNvGraphicFramePr>
              <p:nvPr>
                <p:extLst>
                  <p:ext uri="{D42A27DB-BD31-4B8C-83A1-F6EECF244321}">
                    <p14:modId xmlns:p14="http://schemas.microsoft.com/office/powerpoint/2010/main" val="1321446037"/>
                  </p:ext>
                </p:extLst>
              </p:nvPr>
            </p:nvGraphicFramePr>
            <p:xfrm>
              <a:off x="254001" y="3787335"/>
              <a:ext cx="8474363" cy="1832485"/>
            </p:xfrm>
            <a:graphic>
              <a:graphicData uri="http://schemas.openxmlformats.org/drawingml/2006/table">
                <a:tbl>
                  <a:tblPr firstRow="1" bandRow="1">
                    <a:tableStyleId>{5C22544A-7EE6-4342-B048-85BDC9FD1C3A}</a:tableStyleId>
                  </a:tblPr>
                  <a:tblGrid>
                    <a:gridCol w="1491673">
                      <a:extLst>
                        <a:ext uri="{9D8B030D-6E8A-4147-A177-3AD203B41FA5}">
                          <a16:colId xmlns:a16="http://schemas.microsoft.com/office/drawing/2014/main" val="3490816385"/>
                        </a:ext>
                      </a:extLst>
                    </a:gridCol>
                    <a:gridCol w="6982690">
                      <a:extLst>
                        <a:ext uri="{9D8B030D-6E8A-4147-A177-3AD203B41FA5}">
                          <a16:colId xmlns:a16="http://schemas.microsoft.com/office/drawing/2014/main" val="522360272"/>
                        </a:ext>
                      </a:extLst>
                    </a:gridCol>
                  </a:tblGrid>
                  <a:tr h="1065659">
                    <a:tc>
                      <a:txBody>
                        <a:bodyPr/>
                        <a:lstStyle/>
                        <a:p>
                          <a:pPr algn="ctr"/>
                          <a:r>
                            <a:rPr lang="zh-CN" altLang="en-US" sz="1600" b="0" dirty="0">
                              <a:solidFill>
                                <a:schemeClr val="tx1"/>
                              </a:solidFill>
                              <a:latin typeface="楷体" panose="02010609060101010101" pitchFamily="49" charset="-122"/>
                              <a:ea typeface="楷体" panose="02010609060101010101" pitchFamily="49" charset="-122"/>
                            </a:rPr>
                            <a:t>电流刚度</a:t>
                          </a:r>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1466" t="-571" r="-175" b="-73143"/>
                          </a:stretch>
                        </a:blipFill>
                      </a:tcPr>
                    </a:tc>
                    <a:extLst>
                      <a:ext uri="{0D108BD9-81ED-4DB2-BD59-A6C34878D82A}">
                        <a16:rowId xmlns:a16="http://schemas.microsoft.com/office/drawing/2014/main" val="2411163704"/>
                      </a:ext>
                    </a:extLst>
                  </a:tr>
                  <a:tr h="766826">
                    <a:tc>
                      <a:txBody>
                        <a:bodyPr/>
                        <a:lstStyle/>
                        <a:p>
                          <a:pPr algn="ctr"/>
                          <a:r>
                            <a:rPr lang="zh-CN" altLang="en-US" sz="1600" b="0" dirty="0">
                              <a:solidFill>
                                <a:schemeClr val="tx1"/>
                              </a:solidFill>
                              <a:latin typeface="楷体" panose="02010609060101010101" pitchFamily="49" charset="-122"/>
                              <a:ea typeface="楷体" panose="02010609060101010101" pitchFamily="49" charset="-122"/>
                            </a:rPr>
                            <a:t>位移刚度</a:t>
                          </a:r>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1466" t="-139683" r="-175" b="-1587"/>
                          </a:stretch>
                        </a:blipFill>
                      </a:tcPr>
                    </a:tc>
                    <a:extLst>
                      <a:ext uri="{0D108BD9-81ED-4DB2-BD59-A6C34878D82A}">
                        <a16:rowId xmlns:a16="http://schemas.microsoft.com/office/drawing/2014/main" val="1539906660"/>
                      </a:ext>
                    </a:extLst>
                  </a:tr>
                </a:tbl>
              </a:graphicData>
            </a:graphic>
          </p:graphicFrame>
        </mc:Fallback>
      </mc:AlternateContent>
      <p:sp>
        <p:nvSpPr>
          <p:cNvPr id="5" name="副标题 1">
            <a:extLst>
              <a:ext uri="{FF2B5EF4-FFF2-40B4-BE49-F238E27FC236}">
                <a16:creationId xmlns:a16="http://schemas.microsoft.com/office/drawing/2014/main" id="{268878CE-12B7-41AA-83FF-0EEBBF7D6DF7}"/>
              </a:ext>
            </a:extLst>
          </p:cNvPr>
          <p:cNvSpPr txBox="1">
            <a:spLocks/>
          </p:cNvSpPr>
          <p:nvPr/>
        </p:nvSpPr>
        <p:spPr>
          <a:xfrm>
            <a:off x="4297681" y="346770"/>
            <a:ext cx="1920239" cy="384915"/>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辨识方法</a:t>
            </a:r>
            <a:endParaRPr lang="en-US" altLang="zh-CN"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圆柱形 8">
            <a:extLst>
              <a:ext uri="{FF2B5EF4-FFF2-40B4-BE49-F238E27FC236}">
                <a16:creationId xmlns:a16="http://schemas.microsoft.com/office/drawing/2014/main" id="{618DA6C8-CACE-44B4-9099-604024891FDC}"/>
              </a:ext>
            </a:extLst>
          </p:cNvPr>
          <p:cNvSpPr/>
          <p:nvPr/>
        </p:nvSpPr>
        <p:spPr>
          <a:xfrm rot="5400000">
            <a:off x="4097163" y="1661489"/>
            <a:ext cx="650875" cy="1666240"/>
          </a:xfrm>
          <a:prstGeom prst="can">
            <a:avLst>
              <a:gd name="adj" fmla="val 52807"/>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直接连接符 9">
            <a:extLst>
              <a:ext uri="{FF2B5EF4-FFF2-40B4-BE49-F238E27FC236}">
                <a16:creationId xmlns:a16="http://schemas.microsoft.com/office/drawing/2014/main" id="{3BAE9CC3-7D38-411C-A070-CA8A86712DB1}"/>
              </a:ext>
            </a:extLst>
          </p:cNvPr>
          <p:cNvCxnSpPr>
            <a:cxnSpLocks/>
          </p:cNvCxnSpPr>
          <p:nvPr/>
        </p:nvCxnSpPr>
        <p:spPr>
          <a:xfrm>
            <a:off x="2222878" y="2494609"/>
            <a:ext cx="1375003" cy="0"/>
          </a:xfrm>
          <a:prstGeom prst="line">
            <a:avLst/>
          </a:prstGeom>
          <a:ln w="19050">
            <a:solidFill>
              <a:schemeClr val="tx1">
                <a:lumMod val="95000"/>
                <a:lumOff val="5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11" name="箭头: 右 10">
            <a:extLst>
              <a:ext uri="{FF2B5EF4-FFF2-40B4-BE49-F238E27FC236}">
                <a16:creationId xmlns:a16="http://schemas.microsoft.com/office/drawing/2014/main" id="{CF3C603A-BF6D-4F44-86A5-166AF9D9A2D8}"/>
              </a:ext>
            </a:extLst>
          </p:cNvPr>
          <p:cNvSpPr/>
          <p:nvPr/>
        </p:nvSpPr>
        <p:spPr>
          <a:xfrm rot="5400000">
            <a:off x="4148915" y="1445965"/>
            <a:ext cx="547372" cy="365567"/>
          </a:xfrm>
          <a:prstGeom prst="rightArrow">
            <a:avLst>
              <a:gd name="adj1" fmla="val 50000"/>
              <a:gd name="adj2" fmla="val 69252"/>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5D24343-453B-4878-95B6-3E1440BE68EE}"/>
                  </a:ext>
                </a:extLst>
              </p:cNvPr>
              <p:cNvSpPr/>
              <p:nvPr/>
            </p:nvSpPr>
            <p:spPr>
              <a:xfrm>
                <a:off x="4821926" y="1355062"/>
                <a:ext cx="1395994" cy="461665"/>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rPr>
                  <a:t>外力</a:t>
                </a:r>
                <a14:m>
                  <m:oMath xmlns:m="http://schemas.openxmlformats.org/officeDocument/2006/math">
                    <m:r>
                      <a:rPr lang="en-US" sz="2400" i="1">
                        <a:latin typeface="Cambria Math" panose="02040503050406030204" pitchFamily="18" charset="0"/>
                      </a:rPr>
                      <m:t>𝑓</m:t>
                    </m:r>
                  </m:oMath>
                </a14:m>
                <a:endParaRPr lang="en-US" sz="2400" dirty="0">
                  <a:latin typeface="楷体" panose="02010609060101010101" pitchFamily="49" charset="-122"/>
                  <a:ea typeface="楷体" panose="02010609060101010101" pitchFamily="49" charset="-122"/>
                </a:endParaRPr>
              </a:p>
            </p:txBody>
          </p:sp>
        </mc:Choice>
        <mc:Fallback xmlns="">
          <p:sp>
            <p:nvSpPr>
              <p:cNvPr id="12" name="矩形 11">
                <a:extLst>
                  <a:ext uri="{FF2B5EF4-FFF2-40B4-BE49-F238E27FC236}">
                    <a16:creationId xmlns:a16="http://schemas.microsoft.com/office/drawing/2014/main" id="{75D24343-453B-4878-95B6-3E1440BE68EE}"/>
                  </a:ext>
                </a:extLst>
              </p:cNvPr>
              <p:cNvSpPr>
                <a:spLocks noRot="1" noChangeAspect="1" noMove="1" noResize="1" noEditPoints="1" noAdjustHandles="1" noChangeArrowheads="1" noChangeShapeType="1" noTextEdit="1"/>
              </p:cNvSpPr>
              <p:nvPr/>
            </p:nvSpPr>
            <p:spPr>
              <a:xfrm>
                <a:off x="4821926" y="1355062"/>
                <a:ext cx="1395994" cy="461665"/>
              </a:xfrm>
              <a:prstGeom prst="rect">
                <a:avLst/>
              </a:prstGeom>
              <a:blipFill>
                <a:blip r:embed="rId3"/>
                <a:stretch>
                  <a:fillRect l="-6987" t="-14474" b="-25000"/>
                </a:stretch>
              </a:blipFill>
            </p:spPr>
            <p:txBody>
              <a:bodyPr/>
              <a:lstStyle/>
              <a:p>
                <a:r>
                  <a:rPr lang="en-US">
                    <a:noFill/>
                  </a:rPr>
                  <a:t> </a:t>
                </a:r>
              </a:p>
            </p:txBody>
          </p:sp>
        </mc:Fallback>
      </mc:AlternateContent>
      <p:cxnSp>
        <p:nvCxnSpPr>
          <p:cNvPr id="13" name="直接连接符 12">
            <a:extLst>
              <a:ext uri="{FF2B5EF4-FFF2-40B4-BE49-F238E27FC236}">
                <a16:creationId xmlns:a16="http://schemas.microsoft.com/office/drawing/2014/main" id="{3E2B1CB4-AE1B-42B5-824E-30BD22752A23}"/>
              </a:ext>
            </a:extLst>
          </p:cNvPr>
          <p:cNvCxnSpPr>
            <a:cxnSpLocks/>
          </p:cNvCxnSpPr>
          <p:nvPr/>
        </p:nvCxnSpPr>
        <p:spPr>
          <a:xfrm>
            <a:off x="5113523" y="2494609"/>
            <a:ext cx="1541277" cy="0"/>
          </a:xfrm>
          <a:prstGeom prst="line">
            <a:avLst/>
          </a:prstGeom>
          <a:ln w="19050">
            <a:solidFill>
              <a:schemeClr val="tx1">
                <a:lumMod val="95000"/>
                <a:lumOff val="5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B888C0A-F581-4D92-8178-32FB3F926F21}"/>
              </a:ext>
            </a:extLst>
          </p:cNvPr>
          <p:cNvSpPr/>
          <p:nvPr/>
        </p:nvSpPr>
        <p:spPr>
          <a:xfrm>
            <a:off x="1692492" y="263843"/>
            <a:ext cx="2244802" cy="467842"/>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a:extLst>
              <a:ext uri="{FF2B5EF4-FFF2-40B4-BE49-F238E27FC236}">
                <a16:creationId xmlns:a16="http://schemas.microsoft.com/office/drawing/2014/main" id="{40DACB8E-35BE-4D4A-A171-BC40924CB93C}"/>
              </a:ext>
            </a:extLst>
          </p:cNvPr>
          <p:cNvSpPr/>
          <p:nvPr/>
        </p:nvSpPr>
        <p:spPr>
          <a:xfrm>
            <a:off x="235528" y="263843"/>
            <a:ext cx="1483152" cy="467842"/>
          </a:xfrm>
          <a:prstGeom prst="rect">
            <a:avLst/>
          </a:prstGeom>
          <a:solidFill>
            <a:srgbClr val="294983"/>
          </a:solidFill>
          <a:ln>
            <a:noFill/>
          </a:ln>
          <a:effectLst>
            <a:outerShdw blurRad="114300" sx="106000" sy="106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19" name="矩形 18">
            <a:extLst>
              <a:ext uri="{FF2B5EF4-FFF2-40B4-BE49-F238E27FC236}">
                <a16:creationId xmlns:a16="http://schemas.microsoft.com/office/drawing/2014/main" id="{C3BC5B97-CA09-4C03-99E7-381F809757DB}"/>
              </a:ext>
            </a:extLst>
          </p:cNvPr>
          <p:cNvSpPr/>
          <p:nvPr/>
        </p:nvSpPr>
        <p:spPr>
          <a:xfrm>
            <a:off x="1667640" y="257190"/>
            <a:ext cx="2294506" cy="46118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磁悬浮轴承参数辨识</a:t>
            </a:r>
          </a:p>
        </p:txBody>
      </p:sp>
      <p:sp>
        <p:nvSpPr>
          <p:cNvPr id="20" name="矩形 19">
            <a:extLst>
              <a:ext uri="{FF2B5EF4-FFF2-40B4-BE49-F238E27FC236}">
                <a16:creationId xmlns:a16="http://schemas.microsoft.com/office/drawing/2014/main" id="{8F780316-F7E5-4EC7-B559-02D4D728515A}"/>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文本框 20">
            <a:extLst>
              <a:ext uri="{FF2B5EF4-FFF2-40B4-BE49-F238E27FC236}">
                <a16:creationId xmlns:a16="http://schemas.microsoft.com/office/drawing/2014/main" id="{C75A150A-7D3C-4095-B35E-E99D3A9182AC}"/>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113798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1">
            <a:extLst>
              <a:ext uri="{FF2B5EF4-FFF2-40B4-BE49-F238E27FC236}">
                <a16:creationId xmlns:a16="http://schemas.microsoft.com/office/drawing/2014/main" id="{268878CE-12B7-41AA-83FF-0EEBBF7D6DF7}"/>
              </a:ext>
            </a:extLst>
          </p:cNvPr>
          <p:cNvSpPr txBox="1">
            <a:spLocks/>
          </p:cNvSpPr>
          <p:nvPr/>
        </p:nvSpPr>
        <p:spPr>
          <a:xfrm>
            <a:off x="4246881" y="303590"/>
            <a:ext cx="1404889" cy="384915"/>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辨识方法</a:t>
            </a:r>
            <a:endParaRPr lang="en-US" altLang="zh-CN"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AFCF1E8A-915E-4838-8C66-5BD5F45F83F5}"/>
              </a:ext>
            </a:extLst>
          </p:cNvPr>
          <p:cNvSpPr/>
          <p:nvPr/>
        </p:nvSpPr>
        <p:spPr>
          <a:xfrm>
            <a:off x="3139439" y="1000340"/>
            <a:ext cx="5750560" cy="2933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a:extLst>
              <a:ext uri="{FF2B5EF4-FFF2-40B4-BE49-F238E27FC236}">
                <a16:creationId xmlns:a16="http://schemas.microsoft.com/office/drawing/2014/main" id="{40F9E3F0-9BD4-4E0B-9BD0-9D055BB28C98}"/>
              </a:ext>
            </a:extLst>
          </p:cNvPr>
          <p:cNvPicPr>
            <a:picLocks noChangeAspect="1"/>
          </p:cNvPicPr>
          <p:nvPr/>
        </p:nvPicPr>
        <p:blipFill>
          <a:blip r:embed="rId2"/>
          <a:stretch>
            <a:fillRect/>
          </a:stretch>
        </p:blipFill>
        <p:spPr>
          <a:xfrm>
            <a:off x="3149138" y="1235998"/>
            <a:ext cx="5722047" cy="2486112"/>
          </a:xfrm>
          <a:prstGeom prst="rect">
            <a:avLst/>
          </a:prstGeom>
        </p:spPr>
      </p:pic>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FCBA458-B1FE-4827-8D54-260890BF30BC}"/>
                  </a:ext>
                </a:extLst>
              </p:cNvPr>
              <p:cNvSpPr/>
              <p:nvPr/>
            </p:nvSpPr>
            <p:spPr>
              <a:xfrm>
                <a:off x="-248435" y="4106253"/>
                <a:ext cx="6927273"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𝑒𝑥𝑡</m:t>
                              </m:r>
                            </m:sub>
                          </m:sSub>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𝑠</m:t>
                              </m:r>
                            </m:e>
                          </m:d>
                        </m:den>
                      </m:f>
                      <m:r>
                        <a:rPr lang="en-US" i="0">
                          <a:latin typeface="Cambria Math" panose="02040503050406030204" pitchFamily="18" charset="0"/>
                        </a:rPr>
                        <m:t>=</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0">
                              <a:latin typeface="Cambria Math" panose="02040503050406030204" pitchFamily="18" charset="0"/>
                            </a:rPr>
                            <m:t>2</m:t>
                          </m:r>
                        </m:sup>
                      </m:s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𝑠</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𝑠</m:t>
                          </m:r>
                        </m:e>
                      </m:d>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𝜔</m:t>
                              </m:r>
                            </m:e>
                          </m:d>
                        </m:num>
                        <m:den>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𝜔</m:t>
                              </m:r>
                            </m:e>
                          </m:d>
                        </m:den>
                      </m:f>
                      <m:r>
                        <a:rPr lang="en-US" i="0">
                          <a:latin typeface="Cambria Math" panose="02040503050406030204" pitchFamily="18" charset="0"/>
                        </a:rPr>
                        <m:t>=−</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0">
                              <a:latin typeface="Cambria Math" panose="02040503050406030204" pitchFamily="18" charset="0"/>
                            </a:rPr>
                            <m:t>2</m:t>
                          </m:r>
                        </m:sup>
                      </m:s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𝑠</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𝜔</m:t>
                          </m:r>
                        </m:e>
                      </m:d>
                    </m:oMath>
                  </m:oMathPara>
                </a14:m>
                <a:endParaRPr lang="en-US" dirty="0"/>
              </a:p>
            </p:txBody>
          </p:sp>
        </mc:Choice>
        <mc:Fallback xmlns="">
          <p:sp>
            <p:nvSpPr>
              <p:cNvPr id="11" name="矩形 10">
                <a:extLst>
                  <a:ext uri="{FF2B5EF4-FFF2-40B4-BE49-F238E27FC236}">
                    <a16:creationId xmlns:a16="http://schemas.microsoft.com/office/drawing/2014/main" id="{7FCBA458-B1FE-4827-8D54-260890BF30BC}"/>
                  </a:ext>
                </a:extLst>
              </p:cNvPr>
              <p:cNvSpPr>
                <a:spLocks noRot="1" noChangeAspect="1" noMove="1" noResize="1" noEditPoints="1" noAdjustHandles="1" noChangeArrowheads="1" noChangeShapeType="1" noTextEdit="1"/>
              </p:cNvSpPr>
              <p:nvPr/>
            </p:nvSpPr>
            <p:spPr>
              <a:xfrm>
                <a:off x="-248435" y="4106253"/>
                <a:ext cx="6927273" cy="6690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4A88C65-F870-4264-99BD-6D487E5F3163}"/>
                  </a:ext>
                </a:extLst>
              </p:cNvPr>
              <p:cNvSpPr/>
              <p:nvPr/>
            </p:nvSpPr>
            <p:spPr>
              <a:xfrm>
                <a:off x="3215201" y="4916470"/>
                <a:ext cx="2761910"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𝜔</m:t>
                              </m:r>
                            </m:e>
                          </m:d>
                        </m:num>
                        <m:den>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𝜔</m:t>
                              </m:r>
                            </m:e>
                          </m:d>
                        </m:den>
                      </m:f>
                      <m:r>
                        <a:rPr lang="en-US" i="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𝑘</m:t>
                          </m:r>
                          <m:r>
                            <a:rPr lang="en-US" i="0">
                              <a:latin typeface="Cambria Math" panose="02040503050406030204" pitchFamily="18" charset="0"/>
                            </a:rPr>
                            <m:t>−</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0">
                                  <a:latin typeface="Cambria Math" panose="02040503050406030204" pitchFamily="18" charset="0"/>
                                </a:rPr>
                                <m:t>2</m:t>
                              </m:r>
                            </m:sup>
                          </m:sSup>
                        </m:e>
                      </m:d>
                      <m:r>
                        <a:rPr lang="en-US" i="0">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𝑐</m:t>
                      </m:r>
                    </m:oMath>
                  </m:oMathPara>
                </a14:m>
                <a:endParaRPr lang="en-US" dirty="0"/>
              </a:p>
            </p:txBody>
          </p:sp>
        </mc:Choice>
        <mc:Fallback xmlns="">
          <p:sp>
            <p:nvSpPr>
              <p:cNvPr id="2" name="矩形 1">
                <a:extLst>
                  <a:ext uri="{FF2B5EF4-FFF2-40B4-BE49-F238E27FC236}">
                    <a16:creationId xmlns:a16="http://schemas.microsoft.com/office/drawing/2014/main" id="{04A88C65-F870-4264-99BD-6D487E5F3163}"/>
                  </a:ext>
                </a:extLst>
              </p:cNvPr>
              <p:cNvSpPr>
                <a:spLocks noRot="1" noChangeAspect="1" noMove="1" noResize="1" noEditPoints="1" noAdjustHandles="1" noChangeArrowheads="1" noChangeShapeType="1" noTextEdit="1"/>
              </p:cNvSpPr>
              <p:nvPr/>
            </p:nvSpPr>
            <p:spPr>
              <a:xfrm>
                <a:off x="3215201" y="4916470"/>
                <a:ext cx="2761910" cy="66909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C08E49-6A7D-4191-8358-E460A2235A79}"/>
                  </a:ext>
                </a:extLst>
              </p:cNvPr>
              <p:cNvSpPr/>
              <p:nvPr/>
            </p:nvSpPr>
            <p:spPr>
              <a:xfrm>
                <a:off x="3701958" y="5540140"/>
                <a:ext cx="2465162" cy="1117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𝑘</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𝑠</m:t>
                                    </m:r>
                                  </m:sub>
                                </m:sSub>
                                <m:r>
                                  <a:rPr lang="en-US" i="0">
                                    <a:latin typeface="Cambria Math" panose="02040503050406030204" pitchFamily="18" charset="0"/>
                                  </a:rPr>
                                  <m:t>+</m:t>
                                </m:r>
                                <m:r>
                                  <m:rPr>
                                    <m:sty m:val="p"/>
                                  </m:rPr>
                                  <a:rPr lang="en-US" i="0">
                                    <a:latin typeface="Cambria Math" panose="02040503050406030204" pitchFamily="18" charset="0"/>
                                  </a:rPr>
                                  <m:t>Re</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𝜔</m:t>
                                        </m:r>
                                      </m:e>
                                    </m:d>
                                  </m:e>
                                </m:d>
                              </m:e>
                            </m:mr>
                            <m:mr>
                              <m:e>
                                <m:r>
                                  <a:rPr lang="en-US" i="1">
                                    <a:latin typeface="Cambria Math" panose="02040503050406030204" pitchFamily="18" charset="0"/>
                                  </a:rPr>
                                  <m:t>𝑐</m:t>
                                </m:r>
                                <m:r>
                                  <a:rPr lang="en-US" i="0">
                                    <a:latin typeface="Cambria Math" panose="02040503050406030204" pitchFamily="18" charset="0"/>
                                  </a:rPr>
                                  <m:t>=−</m:t>
                                </m:r>
                                <m:f>
                                  <m:fPr>
                                    <m:ctrlPr>
                                      <a:rPr lang="en-US" i="1">
                                        <a:latin typeface="Cambria Math" panose="02040503050406030204" pitchFamily="18" charset="0"/>
                                      </a:rPr>
                                    </m:ctrlPr>
                                  </m:fPr>
                                  <m:num>
                                    <m:r>
                                      <m:rPr>
                                        <m:sty m:val="p"/>
                                      </m:rPr>
                                      <a:rPr lang="en-US" i="0">
                                        <a:latin typeface="Cambria Math" panose="02040503050406030204" pitchFamily="18" charset="0"/>
                                      </a:rPr>
                                      <m:t>Im</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𝜔</m:t>
                                            </m:r>
                                          </m:e>
                                        </m:d>
                                      </m:e>
                                    </m:d>
                                  </m:num>
                                  <m:den>
                                    <m:r>
                                      <a:rPr lang="en-US" i="1">
                                        <a:latin typeface="Cambria Math" panose="02040503050406030204" pitchFamily="18" charset="0"/>
                                      </a:rPr>
                                      <m:t>𝜔</m:t>
                                    </m:r>
                                  </m:den>
                                </m:f>
                              </m:e>
                            </m:mr>
                          </m:m>
                        </m:e>
                      </m:d>
                    </m:oMath>
                  </m:oMathPara>
                </a14:m>
                <a:endParaRPr lang="en-US" dirty="0"/>
              </a:p>
            </p:txBody>
          </p:sp>
        </mc:Choice>
        <mc:Fallback xmlns="">
          <p:sp>
            <p:nvSpPr>
              <p:cNvPr id="12" name="矩形 11">
                <a:extLst>
                  <a:ext uri="{FF2B5EF4-FFF2-40B4-BE49-F238E27FC236}">
                    <a16:creationId xmlns:a16="http://schemas.microsoft.com/office/drawing/2014/main" id="{E6C08E49-6A7D-4191-8358-E460A2235A79}"/>
                  </a:ext>
                </a:extLst>
              </p:cNvPr>
              <p:cNvSpPr>
                <a:spLocks noRot="1" noChangeAspect="1" noMove="1" noResize="1" noEditPoints="1" noAdjustHandles="1" noChangeArrowheads="1" noChangeShapeType="1" noTextEdit="1"/>
              </p:cNvSpPr>
              <p:nvPr/>
            </p:nvSpPr>
            <p:spPr>
              <a:xfrm>
                <a:off x="3701958" y="5540140"/>
                <a:ext cx="2465162" cy="1117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F91AB0FD-CB84-4EC5-8749-C75A824F11F3}"/>
                  </a:ext>
                </a:extLst>
              </p:cNvPr>
              <p:cNvSpPr/>
              <p:nvPr/>
            </p:nvSpPr>
            <p:spPr>
              <a:xfrm>
                <a:off x="0" y="2157105"/>
                <a:ext cx="3236334"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𝑠</m:t>
                          </m:r>
                        </m:e>
                      </m:d>
                      <m:r>
                        <m:rPr>
                          <m:nor/>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𝑠𝑒𝑛𝑠𝑜𝑟</m:t>
                          </m:r>
                        </m:sub>
                      </m:sSub>
                      <m:d>
                        <m:dPr>
                          <m:ctrlPr>
                            <a:rPr lang="en-US" i="1">
                              <a:latin typeface="Cambria Math" panose="02040503050406030204" pitchFamily="18" charset="0"/>
                            </a:rPr>
                          </m:ctrlPr>
                        </m:dPr>
                        <m:e>
                          <m:r>
                            <a:rPr lang="en-US" i="1">
                              <a:latin typeface="Cambria Math" panose="02040503050406030204" pitchFamily="18" charset="0"/>
                            </a:rPr>
                            <m:t>𝑠</m:t>
                          </m:r>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𝑠</m:t>
                          </m:r>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𝑎𝑚𝑝</m:t>
                          </m:r>
                        </m:sub>
                      </m:sSub>
                      <m:d>
                        <m:dPr>
                          <m:ctrlPr>
                            <a:rPr lang="en-US" i="1">
                              <a:latin typeface="Cambria Math" panose="02040503050406030204" pitchFamily="18" charset="0"/>
                            </a:rPr>
                          </m:ctrlPr>
                        </m:dPr>
                        <m:e>
                          <m:r>
                            <a:rPr lang="en-US" i="1">
                              <a:latin typeface="Cambria Math" panose="02040503050406030204" pitchFamily="18" charset="0"/>
                            </a:rPr>
                            <m:t>𝑠</m:t>
                          </m:r>
                        </m:e>
                      </m:d>
                    </m:oMath>
                  </m:oMathPara>
                </a14:m>
                <a:endParaRPr lang="en-US" dirty="0"/>
              </a:p>
            </p:txBody>
          </p:sp>
        </mc:Choice>
        <mc:Fallback xmlns="">
          <p:sp>
            <p:nvSpPr>
              <p:cNvPr id="13" name="矩形 12">
                <a:extLst>
                  <a:ext uri="{FF2B5EF4-FFF2-40B4-BE49-F238E27FC236}">
                    <a16:creationId xmlns:a16="http://schemas.microsoft.com/office/drawing/2014/main" id="{F91AB0FD-CB84-4EC5-8749-C75A824F11F3}"/>
                  </a:ext>
                </a:extLst>
              </p:cNvPr>
              <p:cNvSpPr>
                <a:spLocks noRot="1" noChangeAspect="1" noMove="1" noResize="1" noEditPoints="1" noAdjustHandles="1" noChangeArrowheads="1" noChangeShapeType="1" noTextEdit="1"/>
              </p:cNvSpPr>
              <p:nvPr/>
            </p:nvSpPr>
            <p:spPr>
              <a:xfrm>
                <a:off x="0" y="2157105"/>
                <a:ext cx="3236334" cy="390748"/>
              </a:xfrm>
              <a:prstGeom prst="rect">
                <a:avLst/>
              </a:prstGeom>
              <a:blipFill>
                <a:blip r:embed="rId6"/>
                <a:stretch>
                  <a:fillRect b="-3125"/>
                </a:stretch>
              </a:blipFill>
            </p:spPr>
            <p:txBody>
              <a:bodyPr/>
              <a:lstStyle/>
              <a:p>
                <a:r>
                  <a:rPr lang="en-US">
                    <a:noFill/>
                  </a:rPr>
                  <a:t> </a:t>
                </a:r>
              </a:p>
            </p:txBody>
          </p:sp>
        </mc:Fallback>
      </mc:AlternateContent>
      <p:sp>
        <p:nvSpPr>
          <p:cNvPr id="14" name="箭头: 右 13">
            <a:extLst>
              <a:ext uri="{FF2B5EF4-FFF2-40B4-BE49-F238E27FC236}">
                <a16:creationId xmlns:a16="http://schemas.microsoft.com/office/drawing/2014/main" id="{5382FD09-E4B8-4F0C-AB5E-03C26CDBC36F}"/>
              </a:ext>
            </a:extLst>
          </p:cNvPr>
          <p:cNvSpPr/>
          <p:nvPr/>
        </p:nvSpPr>
        <p:spPr>
          <a:xfrm>
            <a:off x="3215201" y="5970279"/>
            <a:ext cx="438535" cy="292879"/>
          </a:xfrm>
          <a:prstGeom prst="rightArrow">
            <a:avLst>
              <a:gd name="adj1" fmla="val 50000"/>
              <a:gd name="adj2" fmla="val 69252"/>
            </a:avLst>
          </a:prstGeom>
          <a:solidFill>
            <a:schemeClr val="tx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副标题 1">
            <a:extLst>
              <a:ext uri="{FF2B5EF4-FFF2-40B4-BE49-F238E27FC236}">
                <a16:creationId xmlns:a16="http://schemas.microsoft.com/office/drawing/2014/main" id="{306D55FF-6122-4FC7-AE92-74FAD2E48406}"/>
              </a:ext>
            </a:extLst>
          </p:cNvPr>
          <p:cNvSpPr txBox="1">
            <a:spLocks/>
          </p:cNvSpPr>
          <p:nvPr/>
        </p:nvSpPr>
        <p:spPr>
          <a:xfrm>
            <a:off x="6106339" y="5682012"/>
            <a:ext cx="1315726"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solidFill>
                  <a:srgbClr val="294983"/>
                </a:solidFill>
                <a:latin typeface="楷体" panose="02010609060101010101" pitchFamily="49" charset="-122"/>
                <a:ea typeface="楷体" panose="02010609060101010101" pitchFamily="49" charset="-122"/>
              </a:rPr>
              <a:t>轴承刚度</a:t>
            </a:r>
          </a:p>
        </p:txBody>
      </p:sp>
      <p:sp>
        <p:nvSpPr>
          <p:cNvPr id="16" name="副标题 1">
            <a:extLst>
              <a:ext uri="{FF2B5EF4-FFF2-40B4-BE49-F238E27FC236}">
                <a16:creationId xmlns:a16="http://schemas.microsoft.com/office/drawing/2014/main" id="{7C759006-3043-48AA-B033-17B03F5B3EBF}"/>
              </a:ext>
            </a:extLst>
          </p:cNvPr>
          <p:cNvSpPr txBox="1">
            <a:spLocks/>
          </p:cNvSpPr>
          <p:nvPr/>
        </p:nvSpPr>
        <p:spPr>
          <a:xfrm>
            <a:off x="6106339" y="6138277"/>
            <a:ext cx="1315726"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solidFill>
                  <a:srgbClr val="294983"/>
                </a:solidFill>
                <a:latin typeface="楷体" panose="02010609060101010101" pitchFamily="49" charset="-122"/>
                <a:ea typeface="楷体" panose="02010609060101010101" pitchFamily="49" charset="-122"/>
              </a:rPr>
              <a:t>轴承阻尼</a:t>
            </a:r>
          </a:p>
        </p:txBody>
      </p:sp>
      <p:sp>
        <p:nvSpPr>
          <p:cNvPr id="6" name="椭圆 5">
            <a:extLst>
              <a:ext uri="{FF2B5EF4-FFF2-40B4-BE49-F238E27FC236}">
                <a16:creationId xmlns:a16="http://schemas.microsoft.com/office/drawing/2014/main" id="{D8DA12FB-8AAB-4230-8FAA-68A1941EB553}"/>
              </a:ext>
            </a:extLst>
          </p:cNvPr>
          <p:cNvSpPr/>
          <p:nvPr/>
        </p:nvSpPr>
        <p:spPr>
          <a:xfrm>
            <a:off x="5527040" y="1056640"/>
            <a:ext cx="640080" cy="6400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椭圆 17">
            <a:extLst>
              <a:ext uri="{FF2B5EF4-FFF2-40B4-BE49-F238E27FC236}">
                <a16:creationId xmlns:a16="http://schemas.microsoft.com/office/drawing/2014/main" id="{1CB2F247-9FC0-4966-A078-BCE0040B9691}"/>
              </a:ext>
            </a:extLst>
          </p:cNvPr>
          <p:cNvSpPr/>
          <p:nvPr/>
        </p:nvSpPr>
        <p:spPr>
          <a:xfrm>
            <a:off x="7031084" y="1056640"/>
            <a:ext cx="640080" cy="6400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FF827C4C-E64C-486A-B399-8C59A2042FBA}"/>
              </a:ext>
            </a:extLst>
          </p:cNvPr>
          <p:cNvSpPr/>
          <p:nvPr/>
        </p:nvSpPr>
        <p:spPr>
          <a:xfrm>
            <a:off x="1692492" y="263843"/>
            <a:ext cx="2244802" cy="467842"/>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25C763B5-E7A8-45E1-8636-F781F1B32F22}"/>
              </a:ext>
            </a:extLst>
          </p:cNvPr>
          <p:cNvSpPr/>
          <p:nvPr/>
        </p:nvSpPr>
        <p:spPr>
          <a:xfrm>
            <a:off x="235528" y="263843"/>
            <a:ext cx="1483152" cy="467842"/>
          </a:xfrm>
          <a:prstGeom prst="rect">
            <a:avLst/>
          </a:prstGeom>
          <a:solidFill>
            <a:srgbClr val="294983"/>
          </a:solidFill>
          <a:ln>
            <a:noFill/>
          </a:ln>
          <a:effectLst>
            <a:outerShdw blurRad="114300" sx="106000" sy="106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20" name="矩形 19">
            <a:extLst>
              <a:ext uri="{FF2B5EF4-FFF2-40B4-BE49-F238E27FC236}">
                <a16:creationId xmlns:a16="http://schemas.microsoft.com/office/drawing/2014/main" id="{66063D43-34D1-4AF5-8AF3-B7957E312B71}"/>
              </a:ext>
            </a:extLst>
          </p:cNvPr>
          <p:cNvSpPr/>
          <p:nvPr/>
        </p:nvSpPr>
        <p:spPr>
          <a:xfrm>
            <a:off x="1667640" y="257190"/>
            <a:ext cx="2294506" cy="46118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磁悬浮轴承参数辨识</a:t>
            </a:r>
          </a:p>
        </p:txBody>
      </p:sp>
      <p:sp>
        <p:nvSpPr>
          <p:cNvPr id="21" name="矩形 20">
            <a:extLst>
              <a:ext uri="{FF2B5EF4-FFF2-40B4-BE49-F238E27FC236}">
                <a16:creationId xmlns:a16="http://schemas.microsoft.com/office/drawing/2014/main" id="{802E6507-9AC6-4C65-B168-2145353D3EC5}"/>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本框 21">
            <a:extLst>
              <a:ext uri="{FF2B5EF4-FFF2-40B4-BE49-F238E27FC236}">
                <a16:creationId xmlns:a16="http://schemas.microsoft.com/office/drawing/2014/main" id="{AB124389-50D8-45D8-B0D3-2F4E2EFA18B1}"/>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1</a:t>
            </a: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1</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04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4" grpId="0" animBg="1"/>
      <p:bldP spid="15" grpId="0"/>
      <p:bldP spid="16" grpId="0"/>
      <p:bldP spid="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21F8C96-2588-4C7A-BD90-5B2FA0B238E8}"/>
              </a:ext>
            </a:extLst>
          </p:cNvPr>
          <p:cNvSpPr/>
          <p:nvPr/>
        </p:nvSpPr>
        <p:spPr>
          <a:xfrm>
            <a:off x="541101" y="1320578"/>
            <a:ext cx="8209935" cy="3088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副标题 1">
            <a:extLst>
              <a:ext uri="{FF2B5EF4-FFF2-40B4-BE49-F238E27FC236}">
                <a16:creationId xmlns:a16="http://schemas.microsoft.com/office/drawing/2014/main" id="{D8099CE9-AA0C-49C4-81BA-45EC83E6AB25}"/>
              </a:ext>
            </a:extLst>
          </p:cNvPr>
          <p:cNvSpPr txBox="1">
            <a:spLocks/>
          </p:cNvSpPr>
          <p:nvPr/>
        </p:nvSpPr>
        <p:spPr>
          <a:xfrm>
            <a:off x="1649286" y="5049993"/>
            <a:ext cx="1196364"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latin typeface="楷体" panose="02010609060101010101" pitchFamily="49" charset="-122"/>
                <a:ea typeface="楷体" panose="02010609060101010101" pitchFamily="49" charset="-122"/>
              </a:rPr>
              <a:t>扰动位移</a:t>
            </a:r>
          </a:p>
        </p:txBody>
      </p:sp>
      <p:cxnSp>
        <p:nvCxnSpPr>
          <p:cNvPr id="14" name="直接箭头连接符 13">
            <a:extLst>
              <a:ext uri="{FF2B5EF4-FFF2-40B4-BE49-F238E27FC236}">
                <a16:creationId xmlns:a16="http://schemas.microsoft.com/office/drawing/2014/main" id="{DDA27C80-3C44-4C18-A187-933174137A2C}"/>
              </a:ext>
            </a:extLst>
          </p:cNvPr>
          <p:cNvCxnSpPr>
            <a:cxnSpLocks/>
          </p:cNvCxnSpPr>
          <p:nvPr/>
        </p:nvCxnSpPr>
        <p:spPr>
          <a:xfrm>
            <a:off x="2982809" y="5215902"/>
            <a:ext cx="10744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副标题 1">
            <a:extLst>
              <a:ext uri="{FF2B5EF4-FFF2-40B4-BE49-F238E27FC236}">
                <a16:creationId xmlns:a16="http://schemas.microsoft.com/office/drawing/2014/main" id="{30CA9176-7BA4-4BD3-A028-4EB74A856A24}"/>
              </a:ext>
            </a:extLst>
          </p:cNvPr>
          <p:cNvSpPr txBox="1">
            <a:spLocks/>
          </p:cNvSpPr>
          <p:nvPr/>
        </p:nvSpPr>
        <p:spPr>
          <a:xfrm>
            <a:off x="4341703" y="5049993"/>
            <a:ext cx="1315726"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latin typeface="楷体" panose="02010609060101010101" pitchFamily="49" charset="-122"/>
                <a:ea typeface="楷体" panose="02010609060101010101" pitchFamily="49" charset="-122"/>
              </a:rPr>
              <a:t>扰动电流</a:t>
            </a:r>
          </a:p>
        </p:txBody>
      </p:sp>
      <p:cxnSp>
        <p:nvCxnSpPr>
          <p:cNvPr id="18" name="直接箭头连接符 17">
            <a:extLst>
              <a:ext uri="{FF2B5EF4-FFF2-40B4-BE49-F238E27FC236}">
                <a16:creationId xmlns:a16="http://schemas.microsoft.com/office/drawing/2014/main" id="{90EE79C3-229A-495F-BF94-DCB0B958E566}"/>
              </a:ext>
            </a:extLst>
          </p:cNvPr>
          <p:cNvCxnSpPr>
            <a:cxnSpLocks/>
          </p:cNvCxnSpPr>
          <p:nvPr/>
        </p:nvCxnSpPr>
        <p:spPr>
          <a:xfrm>
            <a:off x="5817449" y="5215902"/>
            <a:ext cx="10744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副标题 1">
            <a:extLst>
              <a:ext uri="{FF2B5EF4-FFF2-40B4-BE49-F238E27FC236}">
                <a16:creationId xmlns:a16="http://schemas.microsoft.com/office/drawing/2014/main" id="{F23FE4A2-B020-4226-9B83-BF32F72A6C3E}"/>
              </a:ext>
            </a:extLst>
          </p:cNvPr>
          <p:cNvSpPr txBox="1">
            <a:spLocks/>
          </p:cNvSpPr>
          <p:nvPr/>
        </p:nvSpPr>
        <p:spPr>
          <a:xfrm>
            <a:off x="7051889" y="5049993"/>
            <a:ext cx="1539263"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latin typeface="楷体" panose="02010609060101010101" pitchFamily="49" charset="-122"/>
                <a:ea typeface="楷体" panose="02010609060101010101" pitchFamily="49" charset="-122"/>
              </a:rPr>
              <a:t>扰动磁场力</a:t>
            </a:r>
          </a:p>
        </p:txBody>
      </p:sp>
      <p:sp>
        <p:nvSpPr>
          <p:cNvPr id="20" name="副标题 1">
            <a:extLst>
              <a:ext uri="{FF2B5EF4-FFF2-40B4-BE49-F238E27FC236}">
                <a16:creationId xmlns:a16="http://schemas.microsoft.com/office/drawing/2014/main" id="{6D11FDD4-6670-4C8F-BC3D-F085E4196E15}"/>
              </a:ext>
            </a:extLst>
          </p:cNvPr>
          <p:cNvSpPr txBox="1">
            <a:spLocks/>
          </p:cNvSpPr>
          <p:nvPr/>
        </p:nvSpPr>
        <p:spPr>
          <a:xfrm>
            <a:off x="541101" y="5632002"/>
            <a:ext cx="8209935" cy="439059"/>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dirty="0">
                <a:latin typeface="楷体" panose="02010609060101010101" pitchFamily="49" charset="-122"/>
                <a:ea typeface="楷体" panose="02010609060101010101" pitchFamily="49" charset="-122"/>
              </a:rPr>
              <a:t>解决思路：扰动位移无法消除的情况下，通过消除扰动电流来消除扰动磁场力</a:t>
            </a:r>
          </a:p>
        </p:txBody>
      </p:sp>
      <p:sp>
        <p:nvSpPr>
          <p:cNvPr id="21" name="副标题 1">
            <a:extLst>
              <a:ext uri="{FF2B5EF4-FFF2-40B4-BE49-F238E27FC236}">
                <a16:creationId xmlns:a16="http://schemas.microsoft.com/office/drawing/2014/main" id="{AF836671-FDAE-4EA0-AF8C-8AFF23C208C4}"/>
              </a:ext>
            </a:extLst>
          </p:cNvPr>
          <p:cNvSpPr txBox="1">
            <a:spLocks/>
          </p:cNvSpPr>
          <p:nvPr/>
        </p:nvSpPr>
        <p:spPr>
          <a:xfrm>
            <a:off x="3043746" y="4918141"/>
            <a:ext cx="952546" cy="26370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sz="1200" dirty="0">
                <a:latin typeface="楷体" panose="02010609060101010101" pitchFamily="49" charset="-122"/>
                <a:ea typeface="楷体" panose="02010609060101010101" pitchFamily="49" charset="-122"/>
              </a:rPr>
              <a:t>位移控制器</a:t>
            </a:r>
          </a:p>
        </p:txBody>
      </p:sp>
      <p:sp>
        <p:nvSpPr>
          <p:cNvPr id="22" name="副标题 1">
            <a:extLst>
              <a:ext uri="{FF2B5EF4-FFF2-40B4-BE49-F238E27FC236}">
                <a16:creationId xmlns:a16="http://schemas.microsoft.com/office/drawing/2014/main" id="{5EC856CC-95F6-4AF0-B89E-DE177C3EB164}"/>
              </a:ext>
            </a:extLst>
          </p:cNvPr>
          <p:cNvSpPr txBox="1">
            <a:spLocks/>
          </p:cNvSpPr>
          <p:nvPr/>
        </p:nvSpPr>
        <p:spPr>
          <a:xfrm>
            <a:off x="5817449" y="4918141"/>
            <a:ext cx="952546" cy="26370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sz="1200" dirty="0">
                <a:latin typeface="楷体" panose="02010609060101010101" pitchFamily="49" charset="-122"/>
                <a:ea typeface="楷体" panose="02010609060101010101" pitchFamily="49" charset="-122"/>
              </a:rPr>
              <a:t>功率放大器</a:t>
            </a:r>
          </a:p>
        </p:txBody>
      </p:sp>
      <p:sp>
        <p:nvSpPr>
          <p:cNvPr id="23" name="矩形 22">
            <a:extLst>
              <a:ext uri="{FF2B5EF4-FFF2-40B4-BE49-F238E27FC236}">
                <a16:creationId xmlns:a16="http://schemas.microsoft.com/office/drawing/2014/main" id="{6F94A56E-8FE1-4870-9703-E0C2831C95C5}"/>
              </a:ext>
            </a:extLst>
          </p:cNvPr>
          <p:cNvSpPr/>
          <p:nvPr/>
        </p:nvSpPr>
        <p:spPr>
          <a:xfrm>
            <a:off x="541101" y="4997178"/>
            <a:ext cx="877163"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问题：</a:t>
            </a:r>
            <a:endParaRPr lang="en-US" dirty="0"/>
          </a:p>
        </p:txBody>
      </p:sp>
      <p:pic>
        <p:nvPicPr>
          <p:cNvPr id="26" name="图片 25">
            <a:extLst>
              <a:ext uri="{FF2B5EF4-FFF2-40B4-BE49-F238E27FC236}">
                <a16:creationId xmlns:a16="http://schemas.microsoft.com/office/drawing/2014/main" id="{6694D7E8-570A-4D21-83BF-BE8AFFDFCFB0}"/>
              </a:ext>
            </a:extLst>
          </p:cNvPr>
          <p:cNvPicPr>
            <a:picLocks noChangeAspect="1"/>
          </p:cNvPicPr>
          <p:nvPr/>
        </p:nvPicPr>
        <p:blipFill>
          <a:blip r:embed="rId2"/>
          <a:stretch>
            <a:fillRect/>
          </a:stretch>
        </p:blipFill>
        <p:spPr>
          <a:xfrm>
            <a:off x="777080" y="1446842"/>
            <a:ext cx="7737976" cy="3055200"/>
          </a:xfrm>
          <a:prstGeom prst="rect">
            <a:avLst/>
          </a:prstGeom>
        </p:spPr>
      </p:pic>
      <p:sp>
        <p:nvSpPr>
          <p:cNvPr id="16" name="矩形 15">
            <a:extLst>
              <a:ext uri="{FF2B5EF4-FFF2-40B4-BE49-F238E27FC236}">
                <a16:creationId xmlns:a16="http://schemas.microsoft.com/office/drawing/2014/main" id="{25A374C5-97ED-4B61-A03D-0F358CC33790}"/>
              </a:ext>
            </a:extLst>
          </p:cNvPr>
          <p:cNvSpPr/>
          <p:nvPr/>
        </p:nvSpPr>
        <p:spPr>
          <a:xfrm>
            <a:off x="1692492" y="263843"/>
            <a:ext cx="1893988" cy="467842"/>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转子不平衡控制</a:t>
            </a:r>
          </a:p>
        </p:txBody>
      </p:sp>
      <p:sp>
        <p:nvSpPr>
          <p:cNvPr id="17" name="矩形 16">
            <a:extLst>
              <a:ext uri="{FF2B5EF4-FFF2-40B4-BE49-F238E27FC236}">
                <a16:creationId xmlns:a16="http://schemas.microsoft.com/office/drawing/2014/main" id="{0225A593-6F57-4AF3-AB2D-E6A97058451A}"/>
              </a:ext>
            </a:extLst>
          </p:cNvPr>
          <p:cNvSpPr/>
          <p:nvPr/>
        </p:nvSpPr>
        <p:spPr>
          <a:xfrm>
            <a:off x="235528" y="263843"/>
            <a:ext cx="1483152" cy="467842"/>
          </a:xfrm>
          <a:prstGeom prst="rect">
            <a:avLst/>
          </a:prstGeom>
          <a:solidFill>
            <a:srgbClr val="294983"/>
          </a:solidFill>
          <a:ln>
            <a:noFill/>
          </a:ln>
          <a:effectLst>
            <a:outerShdw blurRad="114300" sx="106000" sy="106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25" name="矩形 24">
            <a:extLst>
              <a:ext uri="{FF2B5EF4-FFF2-40B4-BE49-F238E27FC236}">
                <a16:creationId xmlns:a16="http://schemas.microsoft.com/office/drawing/2014/main" id="{39428CCC-C8A1-4045-AA88-2DC592C641BF}"/>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文本框 26">
            <a:extLst>
              <a:ext uri="{FF2B5EF4-FFF2-40B4-BE49-F238E27FC236}">
                <a16:creationId xmlns:a16="http://schemas.microsoft.com/office/drawing/2014/main" id="{21BAD573-8809-4B45-8423-D9EF6D0626B5}"/>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12</a:t>
            </a:r>
          </a:p>
        </p:txBody>
      </p:sp>
      <p:sp>
        <p:nvSpPr>
          <p:cNvPr id="24" name="副标题 1">
            <a:extLst>
              <a:ext uri="{FF2B5EF4-FFF2-40B4-BE49-F238E27FC236}">
                <a16:creationId xmlns:a16="http://schemas.microsoft.com/office/drawing/2014/main" id="{31273F49-5719-4A65-9FF0-6BA6A88FDA8C}"/>
              </a:ext>
            </a:extLst>
          </p:cNvPr>
          <p:cNvSpPr txBox="1">
            <a:spLocks/>
          </p:cNvSpPr>
          <p:nvPr/>
        </p:nvSpPr>
        <p:spPr>
          <a:xfrm>
            <a:off x="3922038" y="348127"/>
            <a:ext cx="1299924" cy="383558"/>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sz="2000" dirty="0">
                <a:solidFill>
                  <a:srgbClr val="294983"/>
                </a:solidFill>
                <a:latin typeface="楷体" panose="02010609060101010101" pitchFamily="49" charset="-122"/>
                <a:ea typeface="楷体" panose="02010609060101010101" pitchFamily="49" charset="-122"/>
              </a:rPr>
              <a:t>问题来源</a:t>
            </a:r>
          </a:p>
        </p:txBody>
      </p:sp>
    </p:spTree>
    <p:extLst>
      <p:ext uri="{BB962C8B-B14F-4D97-AF65-F5344CB8AC3E}">
        <p14:creationId xmlns:p14="http://schemas.microsoft.com/office/powerpoint/2010/main" val="3621686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08A602-2D52-47F4-8F8C-134870334D1E}"/>
              </a:ext>
            </a:extLst>
          </p:cNvPr>
          <p:cNvSpPr/>
          <p:nvPr/>
        </p:nvSpPr>
        <p:spPr>
          <a:xfrm>
            <a:off x="1692492" y="263843"/>
            <a:ext cx="1893988" cy="467842"/>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转子不平衡控制</a:t>
            </a:r>
          </a:p>
        </p:txBody>
      </p:sp>
      <p:sp>
        <p:nvSpPr>
          <p:cNvPr id="7" name="矩形 6">
            <a:extLst>
              <a:ext uri="{FF2B5EF4-FFF2-40B4-BE49-F238E27FC236}">
                <a16:creationId xmlns:a16="http://schemas.microsoft.com/office/drawing/2014/main" id="{F730A5F8-08BB-4ABB-AEAF-897198A3FAB9}"/>
              </a:ext>
            </a:extLst>
          </p:cNvPr>
          <p:cNvSpPr/>
          <p:nvPr/>
        </p:nvSpPr>
        <p:spPr>
          <a:xfrm>
            <a:off x="3819245" y="295038"/>
            <a:ext cx="2269304" cy="39650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传统基波抑制方法</a:t>
            </a:r>
          </a:p>
        </p:txBody>
      </p:sp>
      <p:sp>
        <p:nvSpPr>
          <p:cNvPr id="9" name="矩形 8">
            <a:extLst>
              <a:ext uri="{FF2B5EF4-FFF2-40B4-BE49-F238E27FC236}">
                <a16:creationId xmlns:a16="http://schemas.microsoft.com/office/drawing/2014/main" id="{8824378B-8F1E-41D2-A271-7D5D60EFA9BF}"/>
              </a:ext>
            </a:extLst>
          </p:cNvPr>
          <p:cNvSpPr/>
          <p:nvPr/>
        </p:nvSpPr>
        <p:spPr>
          <a:xfrm>
            <a:off x="235527" y="1866476"/>
            <a:ext cx="8735753" cy="3373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图片 13">
            <a:extLst>
              <a:ext uri="{FF2B5EF4-FFF2-40B4-BE49-F238E27FC236}">
                <a16:creationId xmlns:a16="http://schemas.microsoft.com/office/drawing/2014/main" id="{5C7812F0-4349-41E4-BB8C-BACC3BCD126C}"/>
              </a:ext>
            </a:extLst>
          </p:cNvPr>
          <p:cNvPicPr>
            <a:picLocks noChangeAspect="1"/>
          </p:cNvPicPr>
          <p:nvPr/>
        </p:nvPicPr>
        <p:blipFill>
          <a:blip r:embed="rId2"/>
          <a:stretch>
            <a:fillRect/>
          </a:stretch>
        </p:blipFill>
        <p:spPr>
          <a:xfrm>
            <a:off x="250175" y="2377312"/>
            <a:ext cx="8595361" cy="2862215"/>
          </a:xfrm>
          <a:prstGeom prst="rect">
            <a:avLst/>
          </a:prstGeom>
        </p:spPr>
      </p:pic>
      <p:sp>
        <p:nvSpPr>
          <p:cNvPr id="16" name="矩形 15">
            <a:extLst>
              <a:ext uri="{FF2B5EF4-FFF2-40B4-BE49-F238E27FC236}">
                <a16:creationId xmlns:a16="http://schemas.microsoft.com/office/drawing/2014/main" id="{BDC2A806-625C-4E06-8E09-9ABB9E1F3A86}"/>
              </a:ext>
            </a:extLst>
          </p:cNvPr>
          <p:cNvSpPr/>
          <p:nvPr/>
        </p:nvSpPr>
        <p:spPr>
          <a:xfrm>
            <a:off x="3312160" y="2757342"/>
            <a:ext cx="1071716" cy="5384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副标题 1">
            <a:extLst>
              <a:ext uri="{FF2B5EF4-FFF2-40B4-BE49-F238E27FC236}">
                <a16:creationId xmlns:a16="http://schemas.microsoft.com/office/drawing/2014/main" id="{633580B6-2B41-43D6-AA72-C9F2221CEEC6}"/>
              </a:ext>
            </a:extLst>
          </p:cNvPr>
          <p:cNvSpPr txBox="1">
            <a:spLocks/>
          </p:cNvSpPr>
          <p:nvPr/>
        </p:nvSpPr>
        <p:spPr>
          <a:xfrm>
            <a:off x="162561" y="5777177"/>
            <a:ext cx="7894319" cy="104542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dirty="0">
                <a:latin typeface="楷体" panose="02010609060101010101" pitchFamily="49" charset="-122"/>
                <a:ea typeface="楷体" panose="02010609060101010101" pitchFamily="49" charset="-122"/>
              </a:rPr>
              <a:t>加入凹陷滤波器：</a:t>
            </a:r>
            <a:endParaRPr lang="en-US" altLang="zh-CN" dirty="0">
              <a:latin typeface="楷体" panose="02010609060101010101" pitchFamily="49" charset="-122"/>
              <a:ea typeface="楷体" panose="02010609060101010101" pitchFamily="49" charset="-122"/>
            </a:endParaRPr>
          </a:p>
          <a:p>
            <a:pPr algn="l"/>
            <a:r>
              <a:rPr lang="zh-CN" altLang="en-US" dirty="0">
                <a:latin typeface="楷体" panose="02010609060101010101" pitchFamily="49" charset="-122"/>
                <a:ea typeface="楷体" panose="02010609060101010101" pitchFamily="49" charset="-122"/>
              </a:rPr>
              <a:t>带阻滤波器阻止扰动频率处的信号通过，使给定电流中不存在扰动信号</a:t>
            </a:r>
          </a:p>
        </p:txBody>
      </p:sp>
      <p:pic>
        <p:nvPicPr>
          <p:cNvPr id="20" name="图片 19">
            <a:extLst>
              <a:ext uri="{FF2B5EF4-FFF2-40B4-BE49-F238E27FC236}">
                <a16:creationId xmlns:a16="http://schemas.microsoft.com/office/drawing/2014/main" id="{79EE8D69-1875-4416-8189-4E593610E912}"/>
              </a:ext>
            </a:extLst>
          </p:cNvPr>
          <p:cNvPicPr/>
          <p:nvPr/>
        </p:nvPicPr>
        <p:blipFill>
          <a:blip r:embed="rId3" cstate="print">
            <a:extLst>
              <a:ext uri="{28A0092B-C50C-407E-A947-70E740481C1C}">
                <a14:useLocalDpi xmlns:a14="http://schemas.microsoft.com/office/drawing/2010/main" val="0"/>
              </a:ext>
            </a:extLst>
          </a:blip>
          <a:stretch>
            <a:fillRect/>
          </a:stretch>
        </p:blipFill>
        <p:spPr>
          <a:xfrm rot="10800000">
            <a:off x="6321315" y="81207"/>
            <a:ext cx="2061976" cy="1163460"/>
          </a:xfrm>
          <a:prstGeom prst="rect">
            <a:avLst/>
          </a:prstGeom>
        </p:spPr>
      </p:pic>
      <p:cxnSp>
        <p:nvCxnSpPr>
          <p:cNvPr id="22" name="直接连接符 21">
            <a:extLst>
              <a:ext uri="{FF2B5EF4-FFF2-40B4-BE49-F238E27FC236}">
                <a16:creationId xmlns:a16="http://schemas.microsoft.com/office/drawing/2014/main" id="{17EF1B3C-B8DB-4A29-8CF9-7C18D8BBECC9}"/>
              </a:ext>
            </a:extLst>
          </p:cNvPr>
          <p:cNvCxnSpPr>
            <a:cxnSpLocks/>
          </p:cNvCxnSpPr>
          <p:nvPr/>
        </p:nvCxnSpPr>
        <p:spPr>
          <a:xfrm flipV="1">
            <a:off x="4383876" y="1618473"/>
            <a:ext cx="2047404" cy="11388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B4CDBBD6-2F5E-4E1B-A122-A88174DAD1F1}"/>
              </a:ext>
            </a:extLst>
          </p:cNvPr>
          <p:cNvSpPr txBox="1"/>
          <p:nvPr/>
        </p:nvSpPr>
        <p:spPr>
          <a:xfrm flipH="1">
            <a:off x="6321314" y="1328826"/>
            <a:ext cx="2061977" cy="369332"/>
          </a:xfrm>
          <a:prstGeom prst="rect">
            <a:avLst/>
          </a:prstGeom>
          <a:noFill/>
        </p:spPr>
        <p:txBody>
          <a:bodyPr wrap="square" rtlCol="0">
            <a:spAutoFit/>
          </a:bodyPr>
          <a:lstStyle>
            <a:defPPr>
              <a:defRPr lang="en-US"/>
            </a:defPPr>
            <a:lvl1pPr>
              <a:defRPr>
                <a:solidFill>
                  <a:srgbClr val="C00000"/>
                </a:solidFill>
                <a:latin typeface="楷体" panose="02010609060101010101" pitchFamily="49" charset="-122"/>
                <a:ea typeface="楷体" panose="02010609060101010101" pitchFamily="49" charset="-122"/>
              </a:defRPr>
            </a:lvl1pPr>
          </a:lstStyle>
          <a:p>
            <a:r>
              <a:rPr lang="zh-CN" altLang="en-US" dirty="0"/>
              <a:t>凹陷滤波器伯德图</a:t>
            </a:r>
          </a:p>
        </p:txBody>
      </p:sp>
      <p:sp>
        <p:nvSpPr>
          <p:cNvPr id="13" name="矩形 12">
            <a:extLst>
              <a:ext uri="{FF2B5EF4-FFF2-40B4-BE49-F238E27FC236}">
                <a16:creationId xmlns:a16="http://schemas.microsoft.com/office/drawing/2014/main" id="{1F81D670-B42D-4097-BBDE-08B177381F99}"/>
              </a:ext>
            </a:extLst>
          </p:cNvPr>
          <p:cNvSpPr/>
          <p:nvPr/>
        </p:nvSpPr>
        <p:spPr>
          <a:xfrm>
            <a:off x="235528" y="263843"/>
            <a:ext cx="1483152" cy="467842"/>
          </a:xfrm>
          <a:prstGeom prst="rect">
            <a:avLst/>
          </a:prstGeom>
          <a:solidFill>
            <a:srgbClr val="294983"/>
          </a:solidFill>
          <a:ln>
            <a:noFill/>
          </a:ln>
          <a:effectLst>
            <a:outerShdw blurRad="114300" sx="106000" sy="106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17" name="矩形 16">
            <a:extLst>
              <a:ext uri="{FF2B5EF4-FFF2-40B4-BE49-F238E27FC236}">
                <a16:creationId xmlns:a16="http://schemas.microsoft.com/office/drawing/2014/main" id="{26994D47-91C9-47FB-B5BB-C1F0290C5BA3}"/>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文本框 17">
            <a:extLst>
              <a:ext uri="{FF2B5EF4-FFF2-40B4-BE49-F238E27FC236}">
                <a16:creationId xmlns:a16="http://schemas.microsoft.com/office/drawing/2014/main" id="{D862F783-CC75-4208-85F6-63E525B651BC}"/>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1</a:t>
            </a: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3</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81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29E3B88-5087-4E73-98E4-3C8CC0AB5F7B}"/>
              </a:ext>
            </a:extLst>
          </p:cNvPr>
          <p:cNvSpPr/>
          <p:nvPr/>
        </p:nvSpPr>
        <p:spPr>
          <a:xfrm>
            <a:off x="1692492" y="263843"/>
            <a:ext cx="1893988" cy="467842"/>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转子不平衡控制</a:t>
            </a:r>
          </a:p>
        </p:txBody>
      </p:sp>
      <p:sp>
        <p:nvSpPr>
          <p:cNvPr id="9" name="矩形 8">
            <a:extLst>
              <a:ext uri="{FF2B5EF4-FFF2-40B4-BE49-F238E27FC236}">
                <a16:creationId xmlns:a16="http://schemas.microsoft.com/office/drawing/2014/main" id="{8A288212-8963-4DF0-A15C-06B70A9CC5AD}"/>
              </a:ext>
            </a:extLst>
          </p:cNvPr>
          <p:cNvSpPr/>
          <p:nvPr/>
        </p:nvSpPr>
        <p:spPr>
          <a:xfrm>
            <a:off x="235527" y="1358744"/>
            <a:ext cx="8735753" cy="3426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F730A5F8-08BB-4ABB-AEAF-897198A3FAB9}"/>
              </a:ext>
            </a:extLst>
          </p:cNvPr>
          <p:cNvSpPr/>
          <p:nvPr/>
        </p:nvSpPr>
        <p:spPr>
          <a:xfrm>
            <a:off x="3927163" y="294409"/>
            <a:ext cx="2296159" cy="40670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传统谐波抑制方法</a:t>
            </a:r>
          </a:p>
        </p:txBody>
      </p:sp>
      <p:pic>
        <p:nvPicPr>
          <p:cNvPr id="2" name="图片 1">
            <a:extLst>
              <a:ext uri="{FF2B5EF4-FFF2-40B4-BE49-F238E27FC236}">
                <a16:creationId xmlns:a16="http://schemas.microsoft.com/office/drawing/2014/main" id="{C42A833D-A28F-4191-B9D4-072152749280}"/>
              </a:ext>
            </a:extLst>
          </p:cNvPr>
          <p:cNvPicPr>
            <a:picLocks noChangeAspect="1"/>
          </p:cNvPicPr>
          <p:nvPr/>
        </p:nvPicPr>
        <p:blipFill>
          <a:blip r:embed="rId2"/>
          <a:stretch>
            <a:fillRect/>
          </a:stretch>
        </p:blipFill>
        <p:spPr>
          <a:xfrm>
            <a:off x="542362" y="1643280"/>
            <a:ext cx="8059276" cy="2921200"/>
          </a:xfrm>
          <a:prstGeom prst="rect">
            <a:avLst/>
          </a:prstGeom>
        </p:spPr>
      </p:pic>
      <p:sp>
        <p:nvSpPr>
          <p:cNvPr id="10" name="矩形 9">
            <a:extLst>
              <a:ext uri="{FF2B5EF4-FFF2-40B4-BE49-F238E27FC236}">
                <a16:creationId xmlns:a16="http://schemas.microsoft.com/office/drawing/2014/main" id="{3A8FD8BE-63DE-40D8-AFA2-D6C304186CF0}"/>
              </a:ext>
            </a:extLst>
          </p:cNvPr>
          <p:cNvSpPr/>
          <p:nvPr/>
        </p:nvSpPr>
        <p:spPr>
          <a:xfrm>
            <a:off x="2927324" y="1579050"/>
            <a:ext cx="2437156" cy="179407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副标题 1">
            <a:extLst>
              <a:ext uri="{FF2B5EF4-FFF2-40B4-BE49-F238E27FC236}">
                <a16:creationId xmlns:a16="http://schemas.microsoft.com/office/drawing/2014/main" id="{DB2D9CDD-AD6A-40D3-8C0D-6001F86E3290}"/>
              </a:ext>
            </a:extLst>
          </p:cNvPr>
          <p:cNvSpPr txBox="1">
            <a:spLocks/>
          </p:cNvSpPr>
          <p:nvPr/>
        </p:nvSpPr>
        <p:spPr>
          <a:xfrm>
            <a:off x="162561" y="5269445"/>
            <a:ext cx="8808720" cy="104542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dirty="0">
                <a:solidFill>
                  <a:srgbClr val="294983"/>
                </a:solidFill>
                <a:latin typeface="楷体" panose="02010609060101010101" pitchFamily="49" charset="-122"/>
                <a:ea typeface="楷体" panose="02010609060101010101" pitchFamily="49" charset="-122"/>
              </a:rPr>
              <a:t>将多个凹陷滤波器并联：</a:t>
            </a:r>
            <a:endParaRPr lang="en-US" altLang="zh-CN" dirty="0">
              <a:solidFill>
                <a:srgbClr val="294983"/>
              </a:solidFill>
              <a:latin typeface="楷体" panose="02010609060101010101" pitchFamily="49" charset="-122"/>
              <a:ea typeface="楷体" panose="02010609060101010101" pitchFamily="49" charset="-122"/>
            </a:endParaRPr>
          </a:p>
          <a:p>
            <a:pPr algn="l"/>
            <a:r>
              <a:rPr lang="zh-CN" altLang="en-US" dirty="0">
                <a:solidFill>
                  <a:srgbClr val="294983"/>
                </a:solidFill>
                <a:latin typeface="楷体" panose="02010609060101010101" pitchFamily="49" charset="-122"/>
                <a:ea typeface="楷体" panose="02010609060101010101" pitchFamily="49" charset="-122"/>
              </a:rPr>
              <a:t>每个凹陷滤波器阻止一个扰动频率处的信号通过，多个凹陷滤波器即可实现阻止多个扰动频率的信号通过</a:t>
            </a:r>
          </a:p>
        </p:txBody>
      </p:sp>
      <p:sp>
        <p:nvSpPr>
          <p:cNvPr id="12" name="矩形 11">
            <a:extLst>
              <a:ext uri="{FF2B5EF4-FFF2-40B4-BE49-F238E27FC236}">
                <a16:creationId xmlns:a16="http://schemas.microsoft.com/office/drawing/2014/main" id="{A5B5B23B-10EF-4E81-A120-649C1094DE38}"/>
              </a:ext>
            </a:extLst>
          </p:cNvPr>
          <p:cNvSpPr/>
          <p:nvPr/>
        </p:nvSpPr>
        <p:spPr>
          <a:xfrm>
            <a:off x="235528" y="263843"/>
            <a:ext cx="1483152" cy="467842"/>
          </a:xfrm>
          <a:prstGeom prst="rect">
            <a:avLst/>
          </a:prstGeom>
          <a:solidFill>
            <a:srgbClr val="294983"/>
          </a:solidFill>
          <a:ln>
            <a:noFill/>
          </a:ln>
          <a:effectLst>
            <a:outerShdw blurRad="114300" sx="106000" sy="106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14" name="矩形 13">
            <a:extLst>
              <a:ext uri="{FF2B5EF4-FFF2-40B4-BE49-F238E27FC236}">
                <a16:creationId xmlns:a16="http://schemas.microsoft.com/office/drawing/2014/main" id="{E52A51D3-AD2F-40F0-AC9F-D65F954C77EB}"/>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文本框 14">
            <a:extLst>
              <a:ext uri="{FF2B5EF4-FFF2-40B4-BE49-F238E27FC236}">
                <a16:creationId xmlns:a16="http://schemas.microsoft.com/office/drawing/2014/main" id="{9FF0E82F-7598-41DA-B5FC-466E7BF30402}"/>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1</a:t>
            </a: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4</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80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AA88F59B-4994-4F54-9E9D-755A5C951BF7}"/>
              </a:ext>
            </a:extLst>
          </p:cNvPr>
          <p:cNvSpPr/>
          <p:nvPr/>
        </p:nvSpPr>
        <p:spPr>
          <a:xfrm>
            <a:off x="12235" y="1154357"/>
            <a:ext cx="9144000" cy="4324245"/>
          </a:xfrm>
          <a:prstGeom prst="rect">
            <a:avLst/>
          </a:prstGeom>
          <a:solidFill>
            <a:schemeClr val="bg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矩形 15">
            <a:extLst>
              <a:ext uri="{FF2B5EF4-FFF2-40B4-BE49-F238E27FC236}">
                <a16:creationId xmlns:a16="http://schemas.microsoft.com/office/drawing/2014/main" id="{A5705652-24F0-4FFD-893F-B3B2C101CE09}"/>
              </a:ext>
            </a:extLst>
          </p:cNvPr>
          <p:cNvSpPr/>
          <p:nvPr/>
        </p:nvSpPr>
        <p:spPr>
          <a:xfrm>
            <a:off x="3812308" y="275602"/>
            <a:ext cx="4337526" cy="46118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多陷波器法</a:t>
            </a:r>
            <a:r>
              <a:rPr lang="zh-CN" altLang="en-US"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抑制谐波振动研究现状</a:t>
            </a:r>
          </a:p>
        </p:txBody>
      </p:sp>
      <p:sp>
        <p:nvSpPr>
          <p:cNvPr id="2" name="矩形 1">
            <a:extLst>
              <a:ext uri="{FF2B5EF4-FFF2-40B4-BE49-F238E27FC236}">
                <a16:creationId xmlns:a16="http://schemas.microsoft.com/office/drawing/2014/main" id="{8E4BFB0E-BDB0-43C0-BFC0-B96C1BF98147}"/>
              </a:ext>
            </a:extLst>
          </p:cNvPr>
          <p:cNvSpPr/>
          <p:nvPr/>
        </p:nvSpPr>
        <p:spPr>
          <a:xfrm>
            <a:off x="235528" y="4791158"/>
            <a:ext cx="8604264" cy="616772"/>
          </a:xfrm>
          <a:prstGeom prst="rect">
            <a:avLst/>
          </a:prstGeom>
        </p:spPr>
        <p:txBody>
          <a:bodyPr>
            <a:normAutofit/>
          </a:bodyPr>
          <a:lstStyle/>
          <a:p>
            <a:pPr defTabSz="914400">
              <a:lnSpc>
                <a:spcPct val="90000"/>
              </a:lnSpc>
              <a:spcBef>
                <a:spcPts val="1000"/>
              </a:spcBef>
            </a:pPr>
            <a:r>
              <a:rPr lang="zh-CN" altLang="en-US" dirty="0">
                <a:latin typeface="楷体" panose="02010609060101010101" pitchFamily="49" charset="-122"/>
                <a:ea typeface="楷体" panose="02010609060101010101" pitchFamily="49" charset="-122"/>
              </a:rPr>
              <a:t>设计多个陷波器，提出针对谐波抑制的陷波器参数设计以及稳定性分析方法，然而没有改变多陷波器并联方案带来的</a:t>
            </a:r>
            <a:r>
              <a:rPr lang="zh-CN" altLang="en-US" dirty="0">
                <a:solidFill>
                  <a:srgbClr val="C00000"/>
                </a:solidFill>
                <a:latin typeface="楷体" panose="02010609060101010101" pitchFamily="49" charset="-122"/>
                <a:ea typeface="楷体" panose="02010609060101010101" pitchFamily="49" charset="-122"/>
              </a:rPr>
              <a:t>拓扑复杂</a:t>
            </a:r>
            <a:r>
              <a:rPr lang="zh-CN" altLang="en-US" dirty="0">
                <a:latin typeface="楷体" panose="02010609060101010101" pitchFamily="49" charset="-122"/>
                <a:ea typeface="楷体" panose="02010609060101010101" pitchFamily="49" charset="-122"/>
              </a:rPr>
              <a:t>和</a:t>
            </a:r>
            <a:r>
              <a:rPr lang="zh-CN" altLang="en-US" dirty="0">
                <a:solidFill>
                  <a:srgbClr val="C00000"/>
                </a:solidFill>
                <a:latin typeface="楷体" panose="02010609060101010101" pitchFamily="49" charset="-122"/>
                <a:ea typeface="楷体" panose="02010609060101010101" pitchFamily="49" charset="-122"/>
              </a:rPr>
              <a:t>计算复杂</a:t>
            </a:r>
            <a:r>
              <a:rPr lang="zh-CN" altLang="en-US" dirty="0">
                <a:latin typeface="楷体" panose="02010609060101010101" pitchFamily="49" charset="-122"/>
                <a:ea typeface="楷体" panose="02010609060101010101" pitchFamily="49" charset="-122"/>
              </a:rPr>
              <a:t>的本质</a:t>
            </a:r>
            <a:endParaRPr lang="en-US" dirty="0">
              <a:latin typeface="楷体" panose="02010609060101010101" pitchFamily="49" charset="-122"/>
              <a:ea typeface="楷体" panose="02010609060101010101" pitchFamily="49" charset="-122"/>
            </a:endParaRPr>
          </a:p>
          <a:p>
            <a:pPr defTabSz="914400">
              <a:lnSpc>
                <a:spcPct val="90000"/>
              </a:lnSpc>
              <a:spcBef>
                <a:spcPts val="1000"/>
              </a:spcBef>
            </a:pPr>
            <a:endParaRPr lang="en-US" dirty="0">
              <a:latin typeface="楷体" panose="02010609060101010101" pitchFamily="49" charset="-122"/>
              <a:ea typeface="楷体" panose="02010609060101010101" pitchFamily="49" charset="-122"/>
            </a:endParaRPr>
          </a:p>
        </p:txBody>
      </p:sp>
      <p:sp>
        <p:nvSpPr>
          <p:cNvPr id="4" name="矩形 3">
            <a:extLst>
              <a:ext uri="{FF2B5EF4-FFF2-40B4-BE49-F238E27FC236}">
                <a16:creationId xmlns:a16="http://schemas.microsoft.com/office/drawing/2014/main" id="{8BF547AE-3BD5-4842-B0EA-BF24CEB9252F}"/>
              </a:ext>
            </a:extLst>
          </p:cNvPr>
          <p:cNvSpPr/>
          <p:nvPr/>
        </p:nvSpPr>
        <p:spPr>
          <a:xfrm>
            <a:off x="143700" y="1161693"/>
            <a:ext cx="8530030" cy="704104"/>
          </a:xfrm>
          <a:prstGeom prst="rect">
            <a:avLst/>
          </a:prstGeom>
        </p:spPr>
        <p:txBody>
          <a:bodyPr wrap="square">
            <a:spAutoFit/>
          </a:bodyPr>
          <a:lstStyle/>
          <a:p>
            <a:pPr marL="285750" lvl="0" indent="-285750" algn="just">
              <a:lnSpc>
                <a:spcPct val="150000"/>
              </a:lnSpc>
              <a:spcAft>
                <a:spcPts val="0"/>
              </a:spcAft>
              <a:buFont typeface="Arial" panose="020B0604020202020204" pitchFamily="34" charset="0"/>
              <a:buChar char="•"/>
            </a:pPr>
            <a:r>
              <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Peng C, Sun J, Song X, et al. Frequency Varying Current Harmonics Elimination for Active Magnetic Bearing System via Multiple Resonant Controllers[J]. IEEE Transactions on Industrial Electronics, 2017, PP(99):1-1.</a:t>
            </a:r>
            <a:endParaRPr lang="en-US"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51" name="矩形 50">
            <a:extLst>
              <a:ext uri="{FF2B5EF4-FFF2-40B4-BE49-F238E27FC236}">
                <a16:creationId xmlns:a16="http://schemas.microsoft.com/office/drawing/2014/main" id="{1DCBE29F-233F-4DD3-8D78-DDC4FA0116DE}"/>
              </a:ext>
            </a:extLst>
          </p:cNvPr>
          <p:cNvSpPr/>
          <p:nvPr/>
        </p:nvSpPr>
        <p:spPr>
          <a:xfrm>
            <a:off x="3616042" y="6380185"/>
            <a:ext cx="3228231" cy="337721"/>
          </a:xfrm>
          <a:prstGeom prst="rect">
            <a:avLst/>
          </a:prstGeom>
        </p:spPr>
        <p:txBody>
          <a:bodyPr>
            <a:normAutofit lnSpcReduction="10000"/>
          </a:bodyPr>
          <a:lstStyle/>
          <a:p>
            <a:pPr defTabSz="914400">
              <a:lnSpc>
                <a:spcPct val="90000"/>
              </a:lnSpc>
              <a:spcBef>
                <a:spcPts val="1000"/>
              </a:spcBef>
            </a:pPr>
            <a:endParaRPr lang="en-US" dirty="0">
              <a:solidFill>
                <a:srgbClr val="C00000"/>
              </a:solidFill>
              <a:latin typeface="楷体" panose="02010609060101010101" pitchFamily="49" charset="-122"/>
              <a:ea typeface="楷体" panose="02010609060101010101" pitchFamily="49" charset="-122"/>
            </a:endParaRPr>
          </a:p>
        </p:txBody>
      </p:sp>
      <p:sp>
        <p:nvSpPr>
          <p:cNvPr id="17" name="矩形 16">
            <a:extLst>
              <a:ext uri="{FF2B5EF4-FFF2-40B4-BE49-F238E27FC236}">
                <a16:creationId xmlns:a16="http://schemas.microsoft.com/office/drawing/2014/main" id="{8BADA13F-36CF-42C4-BC45-7B9926018F76}"/>
              </a:ext>
            </a:extLst>
          </p:cNvPr>
          <p:cNvSpPr/>
          <p:nvPr/>
        </p:nvSpPr>
        <p:spPr>
          <a:xfrm>
            <a:off x="1692492" y="263843"/>
            <a:ext cx="1893988" cy="467842"/>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转子不平衡控制</a:t>
            </a:r>
          </a:p>
        </p:txBody>
      </p:sp>
      <p:sp>
        <p:nvSpPr>
          <p:cNvPr id="18" name="矩形 17">
            <a:extLst>
              <a:ext uri="{FF2B5EF4-FFF2-40B4-BE49-F238E27FC236}">
                <a16:creationId xmlns:a16="http://schemas.microsoft.com/office/drawing/2014/main" id="{C4894B42-1921-4262-93BD-B2034BA7F912}"/>
              </a:ext>
            </a:extLst>
          </p:cNvPr>
          <p:cNvSpPr/>
          <p:nvPr/>
        </p:nvSpPr>
        <p:spPr>
          <a:xfrm>
            <a:off x="235528" y="263843"/>
            <a:ext cx="1483152" cy="467842"/>
          </a:xfrm>
          <a:prstGeom prst="rect">
            <a:avLst/>
          </a:prstGeom>
          <a:solidFill>
            <a:srgbClr val="294983"/>
          </a:solidFill>
          <a:ln>
            <a:noFill/>
          </a:ln>
          <a:effectLst>
            <a:outerShdw blurRad="114300" sx="106000" sy="106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19" name="矩形 18">
            <a:extLst>
              <a:ext uri="{FF2B5EF4-FFF2-40B4-BE49-F238E27FC236}">
                <a16:creationId xmlns:a16="http://schemas.microsoft.com/office/drawing/2014/main" id="{34F78B21-078E-4875-8C67-E53BAD8A0F59}"/>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本框 21">
            <a:extLst>
              <a:ext uri="{FF2B5EF4-FFF2-40B4-BE49-F238E27FC236}">
                <a16:creationId xmlns:a16="http://schemas.microsoft.com/office/drawing/2014/main" id="{57666282-6821-4ABC-9CD6-C75A577D39A6}"/>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15</a:t>
            </a:r>
          </a:p>
        </p:txBody>
      </p:sp>
      <p:sp>
        <p:nvSpPr>
          <p:cNvPr id="3" name="矩形 2">
            <a:extLst>
              <a:ext uri="{FF2B5EF4-FFF2-40B4-BE49-F238E27FC236}">
                <a16:creationId xmlns:a16="http://schemas.microsoft.com/office/drawing/2014/main" id="{5A58AAA0-668C-4BDF-B2ED-A0F61D2776D9}"/>
              </a:ext>
            </a:extLst>
          </p:cNvPr>
          <p:cNvSpPr/>
          <p:nvPr/>
        </p:nvSpPr>
        <p:spPr>
          <a:xfrm>
            <a:off x="143700" y="3729761"/>
            <a:ext cx="8604263" cy="70000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zh-CN"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Cui P, Li S, Wang Q, et al. Harmonic Current Suppression of an AMB Rotor System at Variable Rotation Speed Based on Multiple Phase-Shift Notch Filters[J]. IEEE Transactions on Industrial Electronics</a:t>
            </a:r>
            <a:endPar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771E636A-E902-4357-8967-F2FB94610654}"/>
              </a:ext>
            </a:extLst>
          </p:cNvPr>
          <p:cNvSpPr/>
          <p:nvPr/>
        </p:nvSpPr>
        <p:spPr>
          <a:xfrm>
            <a:off x="143700" y="2875107"/>
            <a:ext cx="8567148" cy="70000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Darbandi</a:t>
            </a:r>
            <a:r>
              <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 M, Behzad M, </a:t>
            </a:r>
            <a:r>
              <a:rPr lang="en-US" sz="1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Salarieh</a:t>
            </a:r>
            <a:r>
              <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 et al. Harmonic disturbance attenuation in a three-pole active magnetic bearing test rig using a modified notch filter[J]. Journal of Vibration &amp; Control, 2015, 11(4):46-51.</a:t>
            </a:r>
          </a:p>
        </p:txBody>
      </p:sp>
      <p:sp>
        <p:nvSpPr>
          <p:cNvPr id="7" name="矩形 6">
            <a:extLst>
              <a:ext uri="{FF2B5EF4-FFF2-40B4-BE49-F238E27FC236}">
                <a16:creationId xmlns:a16="http://schemas.microsoft.com/office/drawing/2014/main" id="{F23476D7-8627-4C3C-97C5-C50E613B4A8B}"/>
              </a:ext>
            </a:extLst>
          </p:cNvPr>
          <p:cNvSpPr/>
          <p:nvPr/>
        </p:nvSpPr>
        <p:spPr>
          <a:xfrm>
            <a:off x="143700" y="2020452"/>
            <a:ext cx="8604263" cy="70000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Zheng S, Chen Q, Ren H. Active Balancing Control of AMB-Rotor Systems Using a Phase-Shift Notch Filter Connected in Parallel Mode[J]. IEEE Transactions on Industrial Electronics, 2016, 63(6):3777-3785.</a:t>
            </a:r>
          </a:p>
        </p:txBody>
      </p:sp>
    </p:spTree>
    <p:extLst>
      <p:ext uri="{BB962C8B-B14F-4D97-AF65-F5344CB8AC3E}">
        <p14:creationId xmlns:p14="http://schemas.microsoft.com/office/powerpoint/2010/main" val="152213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730A5F8-08BB-4ABB-AEAF-897198A3FAB9}"/>
              </a:ext>
            </a:extLst>
          </p:cNvPr>
          <p:cNvSpPr/>
          <p:nvPr/>
        </p:nvSpPr>
        <p:spPr>
          <a:xfrm>
            <a:off x="261419" y="1331770"/>
            <a:ext cx="4961027" cy="46118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目前的基波</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谐波抑制的方案：</a:t>
            </a:r>
          </a:p>
        </p:txBody>
      </p:sp>
      <p:sp>
        <p:nvSpPr>
          <p:cNvPr id="8" name="副标题 1">
            <a:extLst>
              <a:ext uri="{FF2B5EF4-FFF2-40B4-BE49-F238E27FC236}">
                <a16:creationId xmlns:a16="http://schemas.microsoft.com/office/drawing/2014/main" id="{E40CA3B2-DE49-4AAF-A77A-F1B6D50E061A}"/>
              </a:ext>
            </a:extLst>
          </p:cNvPr>
          <p:cNvSpPr txBox="1">
            <a:spLocks/>
          </p:cNvSpPr>
          <p:nvPr/>
        </p:nvSpPr>
        <p:spPr>
          <a:xfrm>
            <a:off x="160640" y="1331442"/>
            <a:ext cx="3213007"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endParaRPr lang="zh-CN" altLang="en-US" dirty="0">
              <a:latin typeface="楷体" panose="02010609060101010101" pitchFamily="49" charset="-122"/>
              <a:ea typeface="楷体" panose="02010609060101010101" pitchFamily="49" charset="-122"/>
            </a:endParaRPr>
          </a:p>
        </p:txBody>
      </p:sp>
      <p:sp>
        <p:nvSpPr>
          <p:cNvPr id="6" name="副标题 1">
            <a:extLst>
              <a:ext uri="{FF2B5EF4-FFF2-40B4-BE49-F238E27FC236}">
                <a16:creationId xmlns:a16="http://schemas.microsoft.com/office/drawing/2014/main" id="{00B6216F-B4AB-483B-9779-7A5F0DFA4164}"/>
              </a:ext>
            </a:extLst>
          </p:cNvPr>
          <p:cNvSpPr>
            <a:spLocks noGrp="1"/>
          </p:cNvSpPr>
          <p:nvPr>
            <p:ph type="subTitle" idx="1"/>
          </p:nvPr>
        </p:nvSpPr>
        <p:spPr>
          <a:xfrm>
            <a:off x="261420" y="2018869"/>
            <a:ext cx="903217" cy="481848"/>
          </a:xfrm>
        </p:spPr>
        <p:txBody>
          <a:bodyPr>
            <a:noAutofit/>
          </a:bodyPr>
          <a:lstStyle/>
          <a:p>
            <a:r>
              <a:rPr lang="zh-CN" altLang="en-US" sz="2800" dirty="0">
                <a:latin typeface="楷体" panose="02010609060101010101" pitchFamily="49" charset="-122"/>
                <a:ea typeface="楷体" panose="02010609060101010101" pitchFamily="49" charset="-122"/>
              </a:rPr>
              <a:t>优点</a:t>
            </a:r>
            <a:endParaRPr lang="en-US" altLang="zh-CN" sz="2800" dirty="0">
              <a:latin typeface="楷体" panose="02010609060101010101" pitchFamily="49" charset="-122"/>
              <a:ea typeface="楷体" panose="02010609060101010101" pitchFamily="49" charset="-122"/>
            </a:endParaRPr>
          </a:p>
        </p:txBody>
      </p:sp>
      <p:sp>
        <p:nvSpPr>
          <p:cNvPr id="9" name="副标题 1">
            <a:extLst>
              <a:ext uri="{FF2B5EF4-FFF2-40B4-BE49-F238E27FC236}">
                <a16:creationId xmlns:a16="http://schemas.microsoft.com/office/drawing/2014/main" id="{62C7E8E4-126D-4354-B6E7-8EC3A65C0603}"/>
              </a:ext>
            </a:extLst>
          </p:cNvPr>
          <p:cNvSpPr txBox="1">
            <a:spLocks/>
          </p:cNvSpPr>
          <p:nvPr/>
        </p:nvSpPr>
        <p:spPr>
          <a:xfrm>
            <a:off x="861666" y="2576770"/>
            <a:ext cx="3664072" cy="323882"/>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dirty="0">
                <a:latin typeface="楷体" panose="02010609060101010101" pitchFamily="49" charset="-122"/>
                <a:ea typeface="楷体" panose="02010609060101010101" pitchFamily="49" charset="-122"/>
              </a:rPr>
              <a:t>可以调节不同频率谐波的抑制强度</a:t>
            </a:r>
            <a:endParaRPr lang="en-US" altLang="zh-CN" dirty="0">
              <a:latin typeface="楷体" panose="02010609060101010101" pitchFamily="49" charset="-122"/>
              <a:ea typeface="楷体" panose="02010609060101010101" pitchFamily="49" charset="-122"/>
            </a:endParaRPr>
          </a:p>
        </p:txBody>
      </p:sp>
      <p:sp>
        <p:nvSpPr>
          <p:cNvPr id="11" name="副标题 1">
            <a:extLst>
              <a:ext uri="{FF2B5EF4-FFF2-40B4-BE49-F238E27FC236}">
                <a16:creationId xmlns:a16="http://schemas.microsoft.com/office/drawing/2014/main" id="{F963CACD-48F7-45EB-86E1-AEB2CEF246CE}"/>
              </a:ext>
            </a:extLst>
          </p:cNvPr>
          <p:cNvSpPr txBox="1">
            <a:spLocks/>
          </p:cNvSpPr>
          <p:nvPr/>
        </p:nvSpPr>
        <p:spPr>
          <a:xfrm>
            <a:off x="861666" y="3077879"/>
            <a:ext cx="4177256" cy="314017"/>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dirty="0">
                <a:latin typeface="楷体" panose="02010609060101010101" pitchFamily="49" charset="-122"/>
                <a:ea typeface="楷体" panose="02010609060101010101" pitchFamily="49" charset="-122"/>
              </a:rPr>
              <a:t>不同频率谐波的陷波深度可以保持很高</a:t>
            </a:r>
            <a:endParaRPr lang="en-US" altLang="zh-CN" dirty="0">
              <a:latin typeface="楷体" panose="02010609060101010101" pitchFamily="49" charset="-122"/>
              <a:ea typeface="楷体" panose="02010609060101010101" pitchFamily="49" charset="-122"/>
            </a:endParaRPr>
          </a:p>
        </p:txBody>
      </p:sp>
      <p:sp>
        <p:nvSpPr>
          <p:cNvPr id="12" name="副标题 1">
            <a:extLst>
              <a:ext uri="{FF2B5EF4-FFF2-40B4-BE49-F238E27FC236}">
                <a16:creationId xmlns:a16="http://schemas.microsoft.com/office/drawing/2014/main" id="{135762B6-D522-4D9D-B30B-957C6DB67BBC}"/>
              </a:ext>
            </a:extLst>
          </p:cNvPr>
          <p:cNvSpPr txBox="1">
            <a:spLocks/>
          </p:cNvSpPr>
          <p:nvPr/>
        </p:nvSpPr>
        <p:spPr>
          <a:xfrm>
            <a:off x="261420" y="4235895"/>
            <a:ext cx="903217" cy="481848"/>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sz="2800" dirty="0">
                <a:latin typeface="楷体" panose="02010609060101010101" pitchFamily="49" charset="-122"/>
                <a:ea typeface="楷体" panose="02010609060101010101" pitchFamily="49" charset="-122"/>
              </a:rPr>
              <a:t>缺点</a:t>
            </a:r>
            <a:endParaRPr lang="en-US" altLang="zh-CN" sz="2800" dirty="0">
              <a:latin typeface="楷体" panose="02010609060101010101" pitchFamily="49" charset="-122"/>
              <a:ea typeface="楷体" panose="02010609060101010101" pitchFamily="49" charset="-122"/>
            </a:endParaRPr>
          </a:p>
        </p:txBody>
      </p:sp>
      <p:sp>
        <p:nvSpPr>
          <p:cNvPr id="14" name="副标题 1">
            <a:extLst>
              <a:ext uri="{FF2B5EF4-FFF2-40B4-BE49-F238E27FC236}">
                <a16:creationId xmlns:a16="http://schemas.microsoft.com/office/drawing/2014/main" id="{91E95665-4A64-47C1-98FD-10668D5C28AE}"/>
              </a:ext>
            </a:extLst>
          </p:cNvPr>
          <p:cNvSpPr txBox="1">
            <a:spLocks/>
          </p:cNvSpPr>
          <p:nvPr/>
        </p:nvSpPr>
        <p:spPr>
          <a:xfrm>
            <a:off x="861666" y="4793796"/>
            <a:ext cx="4961027" cy="314017"/>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dirty="0">
                <a:latin typeface="楷体" panose="02010609060101010101" pitchFamily="49" charset="-122"/>
                <a:ea typeface="楷体" panose="02010609060101010101" pitchFamily="49" charset="-122"/>
              </a:rPr>
              <a:t>谐波次数高时，多陷波器并联结构复杂</a:t>
            </a:r>
            <a:endParaRPr lang="en-US" altLang="zh-CN" dirty="0">
              <a:latin typeface="楷体" panose="02010609060101010101" pitchFamily="49" charset="-122"/>
              <a:ea typeface="楷体" panose="02010609060101010101" pitchFamily="49" charset="-122"/>
            </a:endParaRPr>
          </a:p>
        </p:txBody>
      </p:sp>
      <p:sp>
        <p:nvSpPr>
          <p:cNvPr id="16" name="副标题 1">
            <a:extLst>
              <a:ext uri="{FF2B5EF4-FFF2-40B4-BE49-F238E27FC236}">
                <a16:creationId xmlns:a16="http://schemas.microsoft.com/office/drawing/2014/main" id="{BD56977B-707B-4AB3-B87B-BBCA4B163C14}"/>
              </a:ext>
            </a:extLst>
          </p:cNvPr>
          <p:cNvSpPr txBox="1">
            <a:spLocks/>
          </p:cNvSpPr>
          <p:nvPr/>
        </p:nvSpPr>
        <p:spPr>
          <a:xfrm>
            <a:off x="861666" y="5294905"/>
            <a:ext cx="6119060" cy="380388"/>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dirty="0">
                <a:latin typeface="楷体" panose="02010609060101010101" pitchFamily="49" charset="-122"/>
                <a:ea typeface="楷体" panose="02010609060101010101" pitchFamily="49" charset="-122"/>
              </a:rPr>
              <a:t>谐波次数高时，多陷波器并联微处理器计算量大</a:t>
            </a:r>
            <a:endParaRPr lang="en-US" altLang="zh-CN" dirty="0">
              <a:latin typeface="楷体" panose="02010609060101010101" pitchFamily="49" charset="-122"/>
              <a:ea typeface="楷体" panose="02010609060101010101" pitchFamily="49" charset="-122"/>
            </a:endParaRPr>
          </a:p>
        </p:txBody>
      </p:sp>
      <p:sp>
        <p:nvSpPr>
          <p:cNvPr id="17" name="圆: 空心 16">
            <a:extLst>
              <a:ext uri="{FF2B5EF4-FFF2-40B4-BE49-F238E27FC236}">
                <a16:creationId xmlns:a16="http://schemas.microsoft.com/office/drawing/2014/main" id="{105E6BD9-8575-4921-B276-8662EB5ADFDB}"/>
              </a:ext>
            </a:extLst>
          </p:cNvPr>
          <p:cNvSpPr/>
          <p:nvPr/>
        </p:nvSpPr>
        <p:spPr>
          <a:xfrm>
            <a:off x="713029" y="2656468"/>
            <a:ext cx="198790" cy="198790"/>
          </a:xfrm>
          <a:prstGeom prst="donut">
            <a:avLst>
              <a:gd name="adj" fmla="val 1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8" name="圆: 空心 17">
            <a:extLst>
              <a:ext uri="{FF2B5EF4-FFF2-40B4-BE49-F238E27FC236}">
                <a16:creationId xmlns:a16="http://schemas.microsoft.com/office/drawing/2014/main" id="{A1BD0FA0-2629-4E99-9A5E-A3C3DE1EB0D4}"/>
              </a:ext>
            </a:extLst>
          </p:cNvPr>
          <p:cNvSpPr/>
          <p:nvPr/>
        </p:nvSpPr>
        <p:spPr>
          <a:xfrm>
            <a:off x="713029" y="3153181"/>
            <a:ext cx="198790" cy="198790"/>
          </a:xfrm>
          <a:prstGeom prst="donut">
            <a:avLst>
              <a:gd name="adj" fmla="val 1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9" name="圆: 空心 18">
            <a:extLst>
              <a:ext uri="{FF2B5EF4-FFF2-40B4-BE49-F238E27FC236}">
                <a16:creationId xmlns:a16="http://schemas.microsoft.com/office/drawing/2014/main" id="{FFF17D2A-44D2-4A72-8854-0CD9DB459B67}"/>
              </a:ext>
            </a:extLst>
          </p:cNvPr>
          <p:cNvSpPr/>
          <p:nvPr/>
        </p:nvSpPr>
        <p:spPr>
          <a:xfrm>
            <a:off x="694367" y="4870138"/>
            <a:ext cx="198790" cy="198790"/>
          </a:xfrm>
          <a:prstGeom prst="donut">
            <a:avLst>
              <a:gd name="adj" fmla="val 1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0" name="圆: 空心 19">
            <a:extLst>
              <a:ext uri="{FF2B5EF4-FFF2-40B4-BE49-F238E27FC236}">
                <a16:creationId xmlns:a16="http://schemas.microsoft.com/office/drawing/2014/main" id="{4A001E32-2DB6-4779-8D15-B193C470C3D9}"/>
              </a:ext>
            </a:extLst>
          </p:cNvPr>
          <p:cNvSpPr/>
          <p:nvPr/>
        </p:nvSpPr>
        <p:spPr>
          <a:xfrm>
            <a:off x="703698" y="5357520"/>
            <a:ext cx="198790" cy="198790"/>
          </a:xfrm>
          <a:prstGeom prst="donut">
            <a:avLst>
              <a:gd name="adj" fmla="val 1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2" name="矩形 21">
            <a:extLst>
              <a:ext uri="{FF2B5EF4-FFF2-40B4-BE49-F238E27FC236}">
                <a16:creationId xmlns:a16="http://schemas.microsoft.com/office/drawing/2014/main" id="{DF5487EE-373D-4973-B856-B4E74C3D10D9}"/>
              </a:ext>
            </a:extLst>
          </p:cNvPr>
          <p:cNvSpPr/>
          <p:nvPr/>
        </p:nvSpPr>
        <p:spPr>
          <a:xfrm>
            <a:off x="1692492" y="263843"/>
            <a:ext cx="1893988" cy="467842"/>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转子不平衡控制</a:t>
            </a:r>
          </a:p>
        </p:txBody>
      </p:sp>
      <p:sp>
        <p:nvSpPr>
          <p:cNvPr id="23" name="矩形 22">
            <a:extLst>
              <a:ext uri="{FF2B5EF4-FFF2-40B4-BE49-F238E27FC236}">
                <a16:creationId xmlns:a16="http://schemas.microsoft.com/office/drawing/2014/main" id="{2286DE52-8D01-417C-9BA9-D206855C73C4}"/>
              </a:ext>
            </a:extLst>
          </p:cNvPr>
          <p:cNvSpPr/>
          <p:nvPr/>
        </p:nvSpPr>
        <p:spPr>
          <a:xfrm>
            <a:off x="235528" y="263843"/>
            <a:ext cx="1483152" cy="467842"/>
          </a:xfrm>
          <a:prstGeom prst="rect">
            <a:avLst/>
          </a:prstGeom>
          <a:solidFill>
            <a:srgbClr val="294983"/>
          </a:solidFill>
          <a:ln>
            <a:noFill/>
          </a:ln>
          <a:effectLst>
            <a:outerShdw blurRad="114300" sx="106000" sy="106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24" name="矩形 23">
            <a:extLst>
              <a:ext uri="{FF2B5EF4-FFF2-40B4-BE49-F238E27FC236}">
                <a16:creationId xmlns:a16="http://schemas.microsoft.com/office/drawing/2014/main" id="{7CDCEE48-EA53-48A4-9081-A0F1DEF1266C}"/>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文本框 24">
            <a:extLst>
              <a:ext uri="{FF2B5EF4-FFF2-40B4-BE49-F238E27FC236}">
                <a16:creationId xmlns:a16="http://schemas.microsoft.com/office/drawing/2014/main" id="{D96248E6-11CC-471E-9053-75039190571A}"/>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4199871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7BAB25B-54A2-48D3-806B-52BCAD97E686}"/>
              </a:ext>
            </a:extLst>
          </p:cNvPr>
          <p:cNvSpPr/>
          <p:nvPr/>
        </p:nvSpPr>
        <p:spPr>
          <a:xfrm>
            <a:off x="235528" y="1358744"/>
            <a:ext cx="8735753" cy="3426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33AACFB5-825D-412B-8FDE-715B7D2DC0D0}"/>
              </a:ext>
            </a:extLst>
          </p:cNvPr>
          <p:cNvSpPr/>
          <p:nvPr/>
        </p:nvSpPr>
        <p:spPr>
          <a:xfrm>
            <a:off x="3735421" y="270501"/>
            <a:ext cx="3989167" cy="46118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重复控制器抑制基波和谐波方案</a:t>
            </a:r>
          </a:p>
        </p:txBody>
      </p:sp>
      <p:pic>
        <p:nvPicPr>
          <p:cNvPr id="2" name="图片 1">
            <a:extLst>
              <a:ext uri="{FF2B5EF4-FFF2-40B4-BE49-F238E27FC236}">
                <a16:creationId xmlns:a16="http://schemas.microsoft.com/office/drawing/2014/main" id="{75367DB9-053D-4167-B2D1-F935476B23A3}"/>
              </a:ext>
            </a:extLst>
          </p:cNvPr>
          <p:cNvPicPr>
            <a:picLocks noChangeAspect="1"/>
          </p:cNvPicPr>
          <p:nvPr/>
        </p:nvPicPr>
        <p:blipFill>
          <a:blip r:embed="rId2"/>
          <a:stretch>
            <a:fillRect/>
          </a:stretch>
        </p:blipFill>
        <p:spPr>
          <a:xfrm>
            <a:off x="314961" y="1656169"/>
            <a:ext cx="8503920" cy="2831766"/>
          </a:xfrm>
          <a:prstGeom prst="rect">
            <a:avLst/>
          </a:prstGeom>
        </p:spPr>
      </p:pic>
      <p:sp>
        <p:nvSpPr>
          <p:cNvPr id="11" name="矩形 10">
            <a:extLst>
              <a:ext uri="{FF2B5EF4-FFF2-40B4-BE49-F238E27FC236}">
                <a16:creationId xmlns:a16="http://schemas.microsoft.com/office/drawing/2014/main" id="{32CAFD23-AB3D-4895-B3F4-4149031AA2AB}"/>
              </a:ext>
            </a:extLst>
          </p:cNvPr>
          <p:cNvSpPr/>
          <p:nvPr/>
        </p:nvSpPr>
        <p:spPr>
          <a:xfrm>
            <a:off x="3281680" y="2025822"/>
            <a:ext cx="1071716" cy="5384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副标题 1">
            <a:extLst>
              <a:ext uri="{FF2B5EF4-FFF2-40B4-BE49-F238E27FC236}">
                <a16:creationId xmlns:a16="http://schemas.microsoft.com/office/drawing/2014/main" id="{F766198E-0975-47D5-8B21-A10011E5E880}"/>
              </a:ext>
            </a:extLst>
          </p:cNvPr>
          <p:cNvSpPr txBox="1">
            <a:spLocks/>
          </p:cNvSpPr>
          <p:nvPr/>
        </p:nvSpPr>
        <p:spPr>
          <a:xfrm>
            <a:off x="162561" y="5269445"/>
            <a:ext cx="8808720" cy="104542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dirty="0">
                <a:latin typeface="楷体" panose="02010609060101010101" pitchFamily="49" charset="-122"/>
                <a:ea typeface="楷体" panose="02010609060101010101" pitchFamily="49" charset="-122"/>
              </a:rPr>
              <a:t>加入重复控制器：</a:t>
            </a:r>
            <a:endParaRPr lang="en-US" altLang="zh-CN" dirty="0">
              <a:latin typeface="楷体" panose="02010609060101010101" pitchFamily="49" charset="-122"/>
              <a:ea typeface="楷体" panose="02010609060101010101" pitchFamily="49" charset="-122"/>
            </a:endParaRPr>
          </a:p>
          <a:p>
            <a:pPr algn="l"/>
            <a:r>
              <a:rPr lang="zh-CN" altLang="en-US" dirty="0">
                <a:latin typeface="楷体" panose="02010609060101010101" pitchFamily="49" charset="-122"/>
                <a:ea typeface="楷体" panose="02010609060101010101" pitchFamily="49" charset="-122"/>
              </a:rPr>
              <a:t>重复控制器具有多个零点，且零点的位置与扰动频率一致，可以同时抑制基波和谐波信号。</a:t>
            </a:r>
          </a:p>
        </p:txBody>
      </p:sp>
      <p:sp>
        <p:nvSpPr>
          <p:cNvPr id="14" name="矩形 13">
            <a:extLst>
              <a:ext uri="{FF2B5EF4-FFF2-40B4-BE49-F238E27FC236}">
                <a16:creationId xmlns:a16="http://schemas.microsoft.com/office/drawing/2014/main" id="{DDC1164D-733C-461F-B29E-D2436124F51A}"/>
              </a:ext>
            </a:extLst>
          </p:cNvPr>
          <p:cNvSpPr/>
          <p:nvPr/>
        </p:nvSpPr>
        <p:spPr>
          <a:xfrm>
            <a:off x="1692492" y="263843"/>
            <a:ext cx="1893988" cy="467842"/>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转子不平衡控制</a:t>
            </a:r>
          </a:p>
        </p:txBody>
      </p:sp>
      <p:sp>
        <p:nvSpPr>
          <p:cNvPr id="15" name="矩形 14">
            <a:extLst>
              <a:ext uri="{FF2B5EF4-FFF2-40B4-BE49-F238E27FC236}">
                <a16:creationId xmlns:a16="http://schemas.microsoft.com/office/drawing/2014/main" id="{ADE33065-1857-4A7C-84E5-83F8CDEE57B2}"/>
              </a:ext>
            </a:extLst>
          </p:cNvPr>
          <p:cNvSpPr/>
          <p:nvPr/>
        </p:nvSpPr>
        <p:spPr>
          <a:xfrm>
            <a:off x="235528" y="263843"/>
            <a:ext cx="1483152" cy="467842"/>
          </a:xfrm>
          <a:prstGeom prst="rect">
            <a:avLst/>
          </a:prstGeom>
          <a:solidFill>
            <a:srgbClr val="294983"/>
          </a:solidFill>
          <a:ln>
            <a:noFill/>
          </a:ln>
          <a:effectLst>
            <a:outerShdw blurRad="114300" sx="106000" sy="106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16" name="矩形 15">
            <a:extLst>
              <a:ext uri="{FF2B5EF4-FFF2-40B4-BE49-F238E27FC236}">
                <a16:creationId xmlns:a16="http://schemas.microsoft.com/office/drawing/2014/main" id="{D8E96707-65CE-4CBB-98F8-240E5E826F7D}"/>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本框 16">
            <a:extLst>
              <a:ext uri="{FF2B5EF4-FFF2-40B4-BE49-F238E27FC236}">
                <a16:creationId xmlns:a16="http://schemas.microsoft.com/office/drawing/2014/main" id="{D46FE215-96D0-4748-84AB-4B3733AA5596}"/>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362245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F9F9D08-1312-4F79-BB7B-17B39AC9088C}"/>
              </a:ext>
            </a:extLst>
          </p:cNvPr>
          <p:cNvSpPr/>
          <p:nvPr/>
        </p:nvSpPr>
        <p:spPr>
          <a:xfrm>
            <a:off x="235527" y="1380855"/>
            <a:ext cx="8735753" cy="3702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F730A5F8-08BB-4ABB-AEAF-897198A3FAB9}"/>
              </a:ext>
            </a:extLst>
          </p:cNvPr>
          <p:cNvSpPr/>
          <p:nvPr/>
        </p:nvSpPr>
        <p:spPr>
          <a:xfrm>
            <a:off x="3830118" y="260041"/>
            <a:ext cx="2110887" cy="46118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重复控制器原理</a:t>
            </a:r>
          </a:p>
        </p:txBody>
      </p:sp>
      <p:cxnSp>
        <p:nvCxnSpPr>
          <p:cNvPr id="10" name="直接连接符 9">
            <a:extLst>
              <a:ext uri="{FF2B5EF4-FFF2-40B4-BE49-F238E27FC236}">
                <a16:creationId xmlns:a16="http://schemas.microsoft.com/office/drawing/2014/main" id="{816246D7-8CCD-4675-9A82-19C200C7283B}"/>
              </a:ext>
            </a:extLst>
          </p:cNvPr>
          <p:cNvCxnSpPr>
            <a:cxnSpLocks/>
          </p:cNvCxnSpPr>
          <p:nvPr/>
        </p:nvCxnSpPr>
        <p:spPr>
          <a:xfrm flipV="1">
            <a:off x="4134975" y="1270153"/>
            <a:ext cx="437025" cy="72887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7D27393-EAE9-4E0E-8591-2A1D169EB3EA}"/>
              </a:ext>
            </a:extLst>
          </p:cNvPr>
          <p:cNvSpPr txBox="1"/>
          <p:nvPr/>
        </p:nvSpPr>
        <p:spPr>
          <a:xfrm flipH="1">
            <a:off x="3830118" y="922480"/>
            <a:ext cx="1368772" cy="369332"/>
          </a:xfrm>
          <a:prstGeom prst="rect">
            <a:avLst/>
          </a:prstGeom>
          <a:noFill/>
        </p:spPr>
        <p:txBody>
          <a:bodyPr wrap="square" rtlCol="0">
            <a:spAutoFit/>
          </a:bodyPr>
          <a:lstStyle/>
          <a:p>
            <a:r>
              <a:rPr lang="zh-CN" altLang="en-US" dirty="0">
                <a:solidFill>
                  <a:srgbClr val="C00000"/>
                </a:solidFill>
                <a:latin typeface="楷体" panose="02010609060101010101" pitchFamily="49" charset="-122"/>
                <a:ea typeface="楷体" panose="02010609060101010101" pitchFamily="49" charset="-122"/>
              </a:rPr>
              <a:t>相位补偿器</a:t>
            </a:r>
          </a:p>
        </p:txBody>
      </p:sp>
      <p:cxnSp>
        <p:nvCxnSpPr>
          <p:cNvPr id="12" name="直接连接符 11">
            <a:extLst>
              <a:ext uri="{FF2B5EF4-FFF2-40B4-BE49-F238E27FC236}">
                <a16:creationId xmlns:a16="http://schemas.microsoft.com/office/drawing/2014/main" id="{398B39EC-EDA3-413A-945A-33B7F9947A6D}"/>
              </a:ext>
            </a:extLst>
          </p:cNvPr>
          <p:cNvCxnSpPr>
            <a:cxnSpLocks/>
          </p:cNvCxnSpPr>
          <p:nvPr/>
        </p:nvCxnSpPr>
        <p:spPr>
          <a:xfrm flipV="1">
            <a:off x="5212115" y="1270153"/>
            <a:ext cx="433949" cy="72887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7473834-3080-4A7E-A522-9CCDCD781A20}"/>
              </a:ext>
            </a:extLst>
          </p:cNvPr>
          <p:cNvSpPr txBox="1"/>
          <p:nvPr/>
        </p:nvSpPr>
        <p:spPr>
          <a:xfrm flipH="1">
            <a:off x="5335276" y="910288"/>
            <a:ext cx="1341120" cy="369332"/>
          </a:xfrm>
          <a:prstGeom prst="rect">
            <a:avLst/>
          </a:prstGeom>
          <a:noFill/>
        </p:spPr>
        <p:txBody>
          <a:bodyPr wrap="square" rtlCol="0">
            <a:spAutoFit/>
          </a:bodyPr>
          <a:lstStyle>
            <a:defPPr>
              <a:defRPr lang="en-US"/>
            </a:defPPr>
            <a:lvl1pPr>
              <a:defRPr>
                <a:solidFill>
                  <a:srgbClr val="C00000"/>
                </a:solidFill>
                <a:latin typeface="楷体" panose="02010609060101010101" pitchFamily="49" charset="-122"/>
                <a:ea typeface="楷体" panose="02010609060101010101" pitchFamily="49" charset="-122"/>
              </a:defRPr>
            </a:lvl1pPr>
          </a:lstStyle>
          <a:p>
            <a:r>
              <a:rPr lang="zh-CN" altLang="en-US" dirty="0"/>
              <a:t>低通滤波器</a:t>
            </a:r>
          </a:p>
        </p:txBody>
      </p:sp>
      <p:cxnSp>
        <p:nvCxnSpPr>
          <p:cNvPr id="17" name="直接连接符 16">
            <a:extLst>
              <a:ext uri="{FF2B5EF4-FFF2-40B4-BE49-F238E27FC236}">
                <a16:creationId xmlns:a16="http://schemas.microsoft.com/office/drawing/2014/main" id="{FCA2F0C1-714D-4A9A-964F-D7FD3E566D09}"/>
              </a:ext>
            </a:extLst>
          </p:cNvPr>
          <p:cNvCxnSpPr>
            <a:cxnSpLocks/>
          </p:cNvCxnSpPr>
          <p:nvPr/>
        </p:nvCxnSpPr>
        <p:spPr>
          <a:xfrm flipV="1">
            <a:off x="6554642" y="1271890"/>
            <a:ext cx="459001" cy="7271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382E578-7E43-4190-A010-BE45C175578F}"/>
              </a:ext>
            </a:extLst>
          </p:cNvPr>
          <p:cNvSpPr txBox="1"/>
          <p:nvPr/>
        </p:nvSpPr>
        <p:spPr>
          <a:xfrm flipH="1">
            <a:off x="6664104" y="922642"/>
            <a:ext cx="1131297" cy="369332"/>
          </a:xfrm>
          <a:prstGeom prst="rect">
            <a:avLst/>
          </a:prstGeom>
          <a:noFill/>
        </p:spPr>
        <p:txBody>
          <a:bodyPr wrap="square" rtlCol="0">
            <a:spAutoFit/>
          </a:bodyPr>
          <a:lstStyle>
            <a:defPPr>
              <a:defRPr lang="en-US"/>
            </a:defPPr>
            <a:lvl1pPr>
              <a:defRPr>
                <a:solidFill>
                  <a:srgbClr val="C00000"/>
                </a:solidFill>
                <a:latin typeface="楷体" panose="02010609060101010101" pitchFamily="49" charset="-122"/>
                <a:ea typeface="楷体" panose="02010609060101010101" pitchFamily="49" charset="-122"/>
              </a:defRPr>
            </a:lvl1pPr>
          </a:lstStyle>
          <a:p>
            <a:r>
              <a:rPr lang="zh-CN" altLang="en-US" dirty="0"/>
              <a:t>延时单元</a:t>
            </a:r>
          </a:p>
        </p:txBody>
      </p:sp>
      <p:pic>
        <p:nvPicPr>
          <p:cNvPr id="26" name="图片 25">
            <a:extLst>
              <a:ext uri="{FF2B5EF4-FFF2-40B4-BE49-F238E27FC236}">
                <a16:creationId xmlns:a16="http://schemas.microsoft.com/office/drawing/2014/main" id="{ABE4EC03-5452-4294-8D25-84123B39AFF0}"/>
              </a:ext>
            </a:extLst>
          </p:cNvPr>
          <p:cNvPicPr>
            <a:picLocks noChangeAspect="1"/>
          </p:cNvPicPr>
          <p:nvPr/>
        </p:nvPicPr>
        <p:blipFill>
          <a:blip r:embed="rId2"/>
          <a:stretch>
            <a:fillRect/>
          </a:stretch>
        </p:blipFill>
        <p:spPr>
          <a:xfrm>
            <a:off x="761641" y="1492021"/>
            <a:ext cx="7812085" cy="3548380"/>
          </a:xfrm>
          <a:prstGeom prst="rect">
            <a:avLst/>
          </a:prstGeom>
        </p:spPr>
      </p:pic>
      <p:pic>
        <p:nvPicPr>
          <p:cNvPr id="29" name="图片 28">
            <a:extLst>
              <a:ext uri="{FF2B5EF4-FFF2-40B4-BE49-F238E27FC236}">
                <a16:creationId xmlns:a16="http://schemas.microsoft.com/office/drawing/2014/main" id="{E2809BD6-B302-4091-AB3F-D5F3F8459898}"/>
              </a:ext>
            </a:extLst>
          </p:cNvPr>
          <p:cNvPicPr/>
          <p:nvPr/>
        </p:nvPicPr>
        <p:blipFill rotWithShape="1">
          <a:blip r:embed="rId3" cstate="print">
            <a:extLst>
              <a:ext uri="{28A0092B-C50C-407E-A947-70E740481C1C}">
                <a14:useLocalDpi xmlns:a14="http://schemas.microsoft.com/office/drawing/2010/main" val="0"/>
              </a:ext>
            </a:extLst>
          </a:blip>
          <a:srcRect l="13366" t="9311" r="8136" b="47633"/>
          <a:stretch/>
        </p:blipFill>
        <p:spPr bwMode="auto">
          <a:xfrm>
            <a:off x="5843795" y="5102196"/>
            <a:ext cx="2748921" cy="1493577"/>
          </a:xfrm>
          <a:prstGeom prst="rect">
            <a:avLst/>
          </a:prstGeom>
          <a:noFill/>
          <a:ln>
            <a:noFill/>
          </a:ln>
        </p:spPr>
      </p:pic>
      <p:cxnSp>
        <p:nvCxnSpPr>
          <p:cNvPr id="30" name="直接连接符 29">
            <a:extLst>
              <a:ext uri="{FF2B5EF4-FFF2-40B4-BE49-F238E27FC236}">
                <a16:creationId xmlns:a16="http://schemas.microsoft.com/office/drawing/2014/main" id="{E3F547BB-73D1-461A-AB4E-570362AC68B2}"/>
              </a:ext>
            </a:extLst>
          </p:cNvPr>
          <p:cNvCxnSpPr>
            <a:cxnSpLocks/>
          </p:cNvCxnSpPr>
          <p:nvPr/>
        </p:nvCxnSpPr>
        <p:spPr>
          <a:xfrm>
            <a:off x="4342304" y="3420157"/>
            <a:ext cx="1511005" cy="187111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0818206-7AF8-4807-A32B-29B5404A3990}"/>
              </a:ext>
            </a:extLst>
          </p:cNvPr>
          <p:cNvSpPr txBox="1"/>
          <p:nvPr/>
        </p:nvSpPr>
        <p:spPr>
          <a:xfrm flipH="1">
            <a:off x="3636694" y="5791996"/>
            <a:ext cx="2061977" cy="369332"/>
          </a:xfrm>
          <a:prstGeom prst="rect">
            <a:avLst/>
          </a:prstGeom>
          <a:noFill/>
        </p:spPr>
        <p:txBody>
          <a:bodyPr wrap="square" rtlCol="0">
            <a:spAutoFit/>
          </a:bodyPr>
          <a:lstStyle>
            <a:defPPr>
              <a:defRPr lang="en-US"/>
            </a:defPPr>
            <a:lvl1pPr>
              <a:defRPr>
                <a:solidFill>
                  <a:srgbClr val="C00000"/>
                </a:solidFill>
                <a:latin typeface="楷体" panose="02010609060101010101" pitchFamily="49" charset="-122"/>
                <a:ea typeface="楷体" panose="02010609060101010101" pitchFamily="49" charset="-122"/>
              </a:defRPr>
            </a:lvl1pPr>
          </a:lstStyle>
          <a:p>
            <a:r>
              <a:rPr lang="zh-CN" altLang="en-US" dirty="0"/>
              <a:t>重复控制器伯德图</a:t>
            </a:r>
          </a:p>
        </p:txBody>
      </p:sp>
      <p:sp>
        <p:nvSpPr>
          <p:cNvPr id="19" name="矩形 18">
            <a:extLst>
              <a:ext uri="{FF2B5EF4-FFF2-40B4-BE49-F238E27FC236}">
                <a16:creationId xmlns:a16="http://schemas.microsoft.com/office/drawing/2014/main" id="{01A3AAC7-18CB-49EA-8A60-C0C8E9333907}"/>
              </a:ext>
            </a:extLst>
          </p:cNvPr>
          <p:cNvSpPr/>
          <p:nvPr/>
        </p:nvSpPr>
        <p:spPr>
          <a:xfrm>
            <a:off x="1692492" y="263843"/>
            <a:ext cx="1893988" cy="467842"/>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转子不平衡控制</a:t>
            </a:r>
          </a:p>
        </p:txBody>
      </p:sp>
      <p:sp>
        <p:nvSpPr>
          <p:cNvPr id="20" name="矩形 19">
            <a:extLst>
              <a:ext uri="{FF2B5EF4-FFF2-40B4-BE49-F238E27FC236}">
                <a16:creationId xmlns:a16="http://schemas.microsoft.com/office/drawing/2014/main" id="{215151F4-0381-4236-AF37-401B38343349}"/>
              </a:ext>
            </a:extLst>
          </p:cNvPr>
          <p:cNvSpPr/>
          <p:nvPr/>
        </p:nvSpPr>
        <p:spPr>
          <a:xfrm>
            <a:off x="235528" y="263843"/>
            <a:ext cx="1483152" cy="467842"/>
          </a:xfrm>
          <a:prstGeom prst="rect">
            <a:avLst/>
          </a:prstGeom>
          <a:solidFill>
            <a:srgbClr val="294983"/>
          </a:solidFill>
          <a:ln>
            <a:noFill/>
          </a:ln>
          <a:effectLst>
            <a:outerShdw blurRad="114300" sx="106000" sy="106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21" name="矩形 20">
            <a:extLst>
              <a:ext uri="{FF2B5EF4-FFF2-40B4-BE49-F238E27FC236}">
                <a16:creationId xmlns:a16="http://schemas.microsoft.com/office/drawing/2014/main" id="{64D6562F-32C6-4918-8A25-30A96B67B64E}"/>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本框 21">
            <a:extLst>
              <a:ext uri="{FF2B5EF4-FFF2-40B4-BE49-F238E27FC236}">
                <a16:creationId xmlns:a16="http://schemas.microsoft.com/office/drawing/2014/main" id="{EAF29E05-9659-4C4E-973F-EB51CE79883F}"/>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18</a:t>
            </a:r>
          </a:p>
        </p:txBody>
      </p:sp>
    </p:spTree>
    <p:extLst>
      <p:ext uri="{BB962C8B-B14F-4D97-AF65-F5344CB8AC3E}">
        <p14:creationId xmlns:p14="http://schemas.microsoft.com/office/powerpoint/2010/main" val="1755230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32292B8-F5F5-4FA5-8B98-2DE53E8C791D}"/>
              </a:ext>
            </a:extLst>
          </p:cNvPr>
          <p:cNvPicPr>
            <a:picLocks noChangeAspect="1"/>
          </p:cNvPicPr>
          <p:nvPr/>
        </p:nvPicPr>
        <p:blipFill>
          <a:blip r:embed="rId2"/>
          <a:stretch>
            <a:fillRect/>
          </a:stretch>
        </p:blipFill>
        <p:spPr>
          <a:xfrm>
            <a:off x="235528" y="2761807"/>
            <a:ext cx="4054343" cy="3677687"/>
          </a:xfrm>
          <a:prstGeom prst="rect">
            <a:avLst/>
          </a:prstGeom>
          <a:effectLst>
            <a:outerShdw blurRad="50800" dist="38100" dir="2700000" algn="tl" rotWithShape="0">
              <a:prstClr val="black">
                <a:alpha val="40000"/>
              </a:prstClr>
            </a:outerShdw>
          </a:effectLst>
        </p:spPr>
      </p:pic>
      <p:sp>
        <p:nvSpPr>
          <p:cNvPr id="8" name="矩形 7">
            <a:extLst>
              <a:ext uri="{FF2B5EF4-FFF2-40B4-BE49-F238E27FC236}">
                <a16:creationId xmlns:a16="http://schemas.microsoft.com/office/drawing/2014/main" id="{98E708D7-1943-4C13-B796-DCF4AE9EA54D}"/>
              </a:ext>
            </a:extLst>
          </p:cNvPr>
          <p:cNvSpPr/>
          <p:nvPr/>
        </p:nvSpPr>
        <p:spPr>
          <a:xfrm>
            <a:off x="2498466" y="3163519"/>
            <a:ext cx="1499128" cy="369332"/>
          </a:xfrm>
          <a:prstGeom prst="rect">
            <a:avLst/>
          </a:prstGeom>
          <a:solidFill>
            <a:srgbClr val="FF9933"/>
          </a:solidFill>
          <a:ln>
            <a:noFill/>
          </a:ln>
        </p:spPr>
        <p:txBody>
          <a:bodyPr wrap="none">
            <a:spAutoFit/>
          </a:bodyPr>
          <a:lstStyle/>
          <a:p>
            <a:r>
              <a:rPr lang="en-US" altLang="zh-CN" dirty="0">
                <a:solidFill>
                  <a:schemeClr val="bg1"/>
                </a:solidFill>
                <a:latin typeface="等线" panose="02010600030101010101" pitchFamily="2" charset="-122"/>
                <a:ea typeface="等线" panose="02010600030101010101" pitchFamily="2" charset="-122"/>
                <a:cs typeface="Segoe UI" panose="020B0502040204020203" pitchFamily="34" charset="0"/>
              </a:rPr>
              <a:t>displacement</a:t>
            </a:r>
            <a:endParaRPr lang="zh-CN" altLang="en-US" dirty="0">
              <a:solidFill>
                <a:schemeClr val="bg1"/>
              </a:solidFill>
              <a:latin typeface="等线" panose="02010600030101010101" pitchFamily="2" charset="-122"/>
              <a:ea typeface="等线" panose="02010600030101010101" pitchFamily="2" charset="-122"/>
              <a:cs typeface="Segoe UI" panose="020B0502040204020203" pitchFamily="34" charset="0"/>
            </a:endParaRPr>
          </a:p>
        </p:txBody>
      </p:sp>
      <p:sp>
        <p:nvSpPr>
          <p:cNvPr id="9" name="矩形 8">
            <a:extLst>
              <a:ext uri="{FF2B5EF4-FFF2-40B4-BE49-F238E27FC236}">
                <a16:creationId xmlns:a16="http://schemas.microsoft.com/office/drawing/2014/main" id="{B4EBCDA1-80A0-4830-A132-C88F6968893D}"/>
              </a:ext>
            </a:extLst>
          </p:cNvPr>
          <p:cNvSpPr/>
          <p:nvPr/>
        </p:nvSpPr>
        <p:spPr>
          <a:xfrm>
            <a:off x="3311188" y="4634405"/>
            <a:ext cx="686406" cy="369332"/>
          </a:xfrm>
          <a:prstGeom prst="rect">
            <a:avLst/>
          </a:prstGeom>
          <a:solidFill>
            <a:srgbClr val="FF9933"/>
          </a:solidFill>
          <a:ln>
            <a:noFill/>
          </a:ln>
        </p:spPr>
        <p:txBody>
          <a:bodyPr wrap="none">
            <a:spAutoFit/>
          </a:bodyPr>
          <a:lstStyle/>
          <a:p>
            <a:r>
              <a:rPr lang="en-US" altLang="zh-CN" dirty="0">
                <a:solidFill>
                  <a:schemeClr val="bg1"/>
                </a:solidFill>
                <a:latin typeface="等线" panose="02010600030101010101" pitchFamily="2" charset="-122"/>
                <a:ea typeface="等线" panose="02010600030101010101" pitchFamily="2" charset="-122"/>
                <a:cs typeface="Segoe UI" panose="020B0502040204020203" pitchFamily="34" charset="0"/>
              </a:rPr>
              <a:t>force</a:t>
            </a:r>
            <a:endParaRPr lang="zh-CN" altLang="en-US" dirty="0">
              <a:solidFill>
                <a:schemeClr val="bg1"/>
              </a:solidFill>
              <a:latin typeface="等线" panose="02010600030101010101" pitchFamily="2" charset="-122"/>
              <a:ea typeface="等线" panose="02010600030101010101" pitchFamily="2" charset="-122"/>
              <a:cs typeface="Segoe UI" panose="020B0502040204020203" pitchFamily="34" charset="0"/>
            </a:endParaRPr>
          </a:p>
        </p:txBody>
      </p:sp>
      <p:sp>
        <p:nvSpPr>
          <p:cNvPr id="10" name="矩形 9">
            <a:extLst>
              <a:ext uri="{FF2B5EF4-FFF2-40B4-BE49-F238E27FC236}">
                <a16:creationId xmlns:a16="http://schemas.microsoft.com/office/drawing/2014/main" id="{3F3CDA64-487B-4206-8D32-BFAC0957CC2E}"/>
              </a:ext>
            </a:extLst>
          </p:cNvPr>
          <p:cNvSpPr/>
          <p:nvPr/>
        </p:nvSpPr>
        <p:spPr>
          <a:xfrm>
            <a:off x="3106003" y="5735959"/>
            <a:ext cx="891591" cy="369332"/>
          </a:xfrm>
          <a:prstGeom prst="rect">
            <a:avLst/>
          </a:prstGeom>
          <a:solidFill>
            <a:srgbClr val="FF9933"/>
          </a:solidFill>
          <a:ln>
            <a:noFill/>
          </a:ln>
        </p:spPr>
        <p:txBody>
          <a:bodyPr wrap="none">
            <a:spAutoFit/>
          </a:bodyPr>
          <a:lstStyle/>
          <a:p>
            <a:r>
              <a:rPr lang="en-US" altLang="zh-CN" dirty="0">
                <a:solidFill>
                  <a:schemeClr val="bg1"/>
                </a:solidFill>
                <a:latin typeface="等线" panose="02010600030101010101" pitchFamily="2" charset="-122"/>
                <a:ea typeface="等线" panose="02010600030101010101" pitchFamily="2" charset="-122"/>
                <a:cs typeface="Segoe UI" panose="020B0502040204020203" pitchFamily="34" charset="0"/>
              </a:rPr>
              <a:t>current</a:t>
            </a:r>
            <a:endParaRPr lang="zh-CN" altLang="en-US" dirty="0">
              <a:solidFill>
                <a:schemeClr val="bg1"/>
              </a:solidFill>
              <a:latin typeface="等线" panose="02010600030101010101" pitchFamily="2" charset="-122"/>
              <a:ea typeface="等线" panose="02010600030101010101" pitchFamily="2" charset="-122"/>
              <a:cs typeface="Segoe UI" panose="020B0502040204020203" pitchFamily="34" charset="0"/>
            </a:endParaRPr>
          </a:p>
        </p:txBody>
      </p:sp>
      <p:sp>
        <p:nvSpPr>
          <p:cNvPr id="11" name="矩形 10">
            <a:extLst>
              <a:ext uri="{FF2B5EF4-FFF2-40B4-BE49-F238E27FC236}">
                <a16:creationId xmlns:a16="http://schemas.microsoft.com/office/drawing/2014/main" id="{02E52FC2-12A4-44D1-83DA-C573ED42E876}"/>
              </a:ext>
            </a:extLst>
          </p:cNvPr>
          <p:cNvSpPr/>
          <p:nvPr/>
        </p:nvSpPr>
        <p:spPr>
          <a:xfrm>
            <a:off x="4798791" y="2761806"/>
            <a:ext cx="3804778" cy="369965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E7AFD4F9-5BCB-48B7-901D-071B2F13BF27}"/>
              </a:ext>
            </a:extLst>
          </p:cNvPr>
          <p:cNvPicPr>
            <a:picLocks noChangeAspect="1"/>
          </p:cNvPicPr>
          <p:nvPr/>
        </p:nvPicPr>
        <p:blipFill>
          <a:blip r:embed="rId3"/>
          <a:stretch>
            <a:fillRect/>
          </a:stretch>
        </p:blipFill>
        <p:spPr>
          <a:xfrm>
            <a:off x="5040587" y="2924373"/>
            <a:ext cx="3509096" cy="3391882"/>
          </a:xfrm>
          <a:prstGeom prst="rect">
            <a:avLst/>
          </a:prstGeom>
          <a:effectLst/>
        </p:spPr>
      </p:pic>
      <p:sp>
        <p:nvSpPr>
          <p:cNvPr id="13" name="矩形 12">
            <a:extLst>
              <a:ext uri="{FF2B5EF4-FFF2-40B4-BE49-F238E27FC236}">
                <a16:creationId xmlns:a16="http://schemas.microsoft.com/office/drawing/2014/main" id="{9B9DC710-0CE0-47D1-B0DE-5F63E80C9EB0}"/>
              </a:ext>
            </a:extLst>
          </p:cNvPr>
          <p:cNvSpPr/>
          <p:nvPr/>
        </p:nvSpPr>
        <p:spPr>
          <a:xfrm>
            <a:off x="6259170" y="6153688"/>
            <a:ext cx="1539204" cy="307777"/>
          </a:xfrm>
          <a:prstGeom prst="rect">
            <a:avLst/>
          </a:prstGeom>
        </p:spPr>
        <p:txBody>
          <a:bodyPr wrap="none">
            <a:spAutoFit/>
          </a:bodyPr>
          <a:lstStyle/>
          <a:p>
            <a:pPr algn="ctr"/>
            <a:r>
              <a:rPr lang="en-US" altLang="zh-CN" sz="1400" b="1" dirty="0">
                <a:latin typeface="CMU Serif" panose="02000603000000000000" pitchFamily="2" charset="0"/>
                <a:ea typeface="CMU Serif" panose="02000603000000000000" pitchFamily="2" charset="0"/>
                <a:cs typeface="CMU Serif" panose="02000603000000000000" pitchFamily="2" charset="0"/>
              </a:rPr>
              <a:t>Frequency(Hz)</a:t>
            </a:r>
            <a:endParaRPr lang="zh-CN" altLang="en-US" sz="1400" b="1" dirty="0">
              <a:latin typeface="CMU Serif" panose="02000603000000000000" pitchFamily="2" charset="0"/>
              <a:cs typeface="CMU Serif" panose="02000603000000000000" pitchFamily="2" charset="0"/>
            </a:endParaRPr>
          </a:p>
        </p:txBody>
      </p:sp>
      <p:sp>
        <p:nvSpPr>
          <p:cNvPr id="14" name="矩形 13">
            <a:extLst>
              <a:ext uri="{FF2B5EF4-FFF2-40B4-BE49-F238E27FC236}">
                <a16:creationId xmlns:a16="http://schemas.microsoft.com/office/drawing/2014/main" id="{2777770B-83A6-457D-A429-2C35F2F8EB42}"/>
              </a:ext>
            </a:extLst>
          </p:cNvPr>
          <p:cNvSpPr/>
          <p:nvPr/>
        </p:nvSpPr>
        <p:spPr>
          <a:xfrm rot="16200000">
            <a:off x="4266732" y="4322137"/>
            <a:ext cx="1563249" cy="307777"/>
          </a:xfrm>
          <a:prstGeom prst="rect">
            <a:avLst/>
          </a:prstGeom>
        </p:spPr>
        <p:txBody>
          <a:bodyPr wrap="none">
            <a:spAutoFit/>
          </a:bodyPr>
          <a:lstStyle/>
          <a:p>
            <a:pPr algn="ctr"/>
            <a:r>
              <a:rPr lang="en-US" altLang="zh-CN" sz="1400" b="1" dirty="0">
                <a:latin typeface="CMU Serif" panose="02000603000000000000" pitchFamily="2" charset="0"/>
                <a:ea typeface="CMU Serif" panose="02000603000000000000" pitchFamily="2" charset="0"/>
                <a:cs typeface="CMU Serif" panose="02000603000000000000" pitchFamily="2" charset="0"/>
              </a:rPr>
              <a:t>Amplitude(dB)</a:t>
            </a:r>
            <a:endParaRPr lang="zh-CN" altLang="en-US" sz="1400" b="1" dirty="0">
              <a:latin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graphicFrame>
            <p:nvGraphicFramePr>
              <p:cNvPr id="15" name="表格 14">
                <a:extLst>
                  <a:ext uri="{FF2B5EF4-FFF2-40B4-BE49-F238E27FC236}">
                    <a16:creationId xmlns:a16="http://schemas.microsoft.com/office/drawing/2014/main" id="{5C7988EF-1DA4-451E-A65F-65455D48DFAE}"/>
                  </a:ext>
                </a:extLst>
              </p:cNvPr>
              <p:cNvGraphicFramePr>
                <a:graphicFrameLocks noGrp="1"/>
              </p:cNvGraphicFramePr>
              <p:nvPr>
                <p:extLst>
                  <p:ext uri="{D42A27DB-BD31-4B8C-83A1-F6EECF244321}">
                    <p14:modId xmlns:p14="http://schemas.microsoft.com/office/powerpoint/2010/main" val="3796074227"/>
                  </p:ext>
                </p:extLst>
              </p:nvPr>
            </p:nvGraphicFramePr>
            <p:xfrm>
              <a:off x="251646" y="1452318"/>
              <a:ext cx="4054344" cy="1158240"/>
            </p:xfrm>
            <a:graphic>
              <a:graphicData uri="http://schemas.openxmlformats.org/drawingml/2006/table">
                <a:tbl>
                  <a:tblPr firstRow="1" bandRow="1">
                    <a:tableStyleId>{5C22544A-7EE6-4342-B048-85BDC9FD1C3A}</a:tableStyleId>
                  </a:tblPr>
                  <a:tblGrid>
                    <a:gridCol w="1400106">
                      <a:extLst>
                        <a:ext uri="{9D8B030D-6E8A-4147-A177-3AD203B41FA5}">
                          <a16:colId xmlns:a16="http://schemas.microsoft.com/office/drawing/2014/main" val="1078149167"/>
                        </a:ext>
                      </a:extLst>
                    </a:gridCol>
                    <a:gridCol w="1314759">
                      <a:extLst>
                        <a:ext uri="{9D8B030D-6E8A-4147-A177-3AD203B41FA5}">
                          <a16:colId xmlns:a16="http://schemas.microsoft.com/office/drawing/2014/main" val="1833310492"/>
                        </a:ext>
                      </a:extLst>
                    </a:gridCol>
                    <a:gridCol w="656907">
                      <a:extLst>
                        <a:ext uri="{9D8B030D-6E8A-4147-A177-3AD203B41FA5}">
                          <a16:colId xmlns:a16="http://schemas.microsoft.com/office/drawing/2014/main" val="3446581209"/>
                        </a:ext>
                      </a:extLst>
                    </a:gridCol>
                    <a:gridCol w="682572">
                      <a:extLst>
                        <a:ext uri="{9D8B030D-6E8A-4147-A177-3AD203B41FA5}">
                          <a16:colId xmlns:a16="http://schemas.microsoft.com/office/drawing/2014/main" val="3472692757"/>
                        </a:ext>
                      </a:extLst>
                    </a:gridCol>
                  </a:tblGrid>
                  <a:tr h="282552">
                    <a:tc>
                      <a:txBody>
                        <a:bodyPr/>
                        <a:lstStyle/>
                        <a:p>
                          <a:pPr marL="0" algn="ctr" defTabSz="457200" rtl="0" eaLnBrk="1" latinLnBrk="0" hangingPunct="1"/>
                          <a14:m>
                            <m:oMathPara xmlns:m="http://schemas.openxmlformats.org/officeDocument/2006/math">
                              <m:oMathParaPr>
                                <m:jc m:val="centerGroup"/>
                              </m:oMathParaPr>
                              <m:oMath xmlns:m="http://schemas.openxmlformats.org/officeDocument/2006/math">
                                <m:r>
                                  <a:rPr lang="zh-CN" altLang="en-US" sz="1600" b="0" i="1" kern="1200" smtClean="0">
                                    <a:solidFill>
                                      <a:schemeClr val="tx1"/>
                                    </a:solidFill>
                                    <a:latin typeface="Cambria Math" panose="02040503050406030204" pitchFamily="18" charset="0"/>
                                  </a:rPr>
                                  <m:t>𝑇</m:t>
                                </m:r>
                              </m:oMath>
                            </m:oMathPara>
                          </a14:m>
                          <a:endParaRPr lang="zh-CN" altLang="en-US" sz="1600" b="0"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14:m>
                            <m:oMathPara xmlns:m="http://schemas.openxmlformats.org/officeDocument/2006/math">
                              <m:oMathParaPr>
                                <m:jc m:val="centerGroup"/>
                              </m:oMathParaPr>
                              <m:oMath xmlns:m="http://schemas.openxmlformats.org/officeDocument/2006/math">
                                <m:r>
                                  <a:rPr lang="zh-CN" altLang="en-US" sz="1600" b="0" i="1" kern="1200" smtClean="0">
                                    <a:solidFill>
                                      <a:schemeClr val="tx1"/>
                                    </a:solidFill>
                                    <a:latin typeface="Cambria Math" panose="02040503050406030204" pitchFamily="18" charset="0"/>
                                  </a:rPr>
                                  <m:t>𝑄</m:t>
                                </m:r>
                                <m:d>
                                  <m:dPr>
                                    <m:ctrlPr>
                                      <a:rPr lang="zh-CN" altLang="en-US" sz="1600" b="0" i="1" kern="1200">
                                        <a:solidFill>
                                          <a:schemeClr val="tx1"/>
                                        </a:solidFill>
                                        <a:latin typeface="Cambria Math" panose="02040503050406030204" pitchFamily="18" charset="0"/>
                                      </a:rPr>
                                    </m:ctrlPr>
                                  </m:dPr>
                                  <m:e>
                                    <m:r>
                                      <a:rPr lang="en-US" altLang="zh-CN" sz="1600" b="0" i="1" kern="1200" smtClean="0">
                                        <a:solidFill>
                                          <a:schemeClr val="tx1"/>
                                        </a:solidFill>
                                        <a:latin typeface="Cambria Math" panose="02040503050406030204" pitchFamily="18" charset="0"/>
                                      </a:rPr>
                                      <m:t>𝑠</m:t>
                                    </m:r>
                                  </m:e>
                                </m:d>
                              </m:oMath>
                            </m:oMathPara>
                          </a14:m>
                          <a:endParaRPr lang="zh-CN" altLang="en-US" sz="1600" b="0"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14:m>
                            <m:oMathPara xmlns:m="http://schemas.openxmlformats.org/officeDocument/2006/math">
                              <m:oMathParaPr>
                                <m:jc m:val="centerGroup"/>
                              </m:oMathParaPr>
                              <m:oMath xmlns:m="http://schemas.openxmlformats.org/officeDocument/2006/math">
                                <m:r>
                                  <a:rPr lang="zh-CN" altLang="en-US" sz="1600" b="0" i="1" kern="1200" smtClean="0">
                                    <a:solidFill>
                                      <a:schemeClr val="tx1"/>
                                    </a:solidFill>
                                    <a:latin typeface="Cambria Math" panose="02040503050406030204" pitchFamily="18" charset="0"/>
                                  </a:rPr>
                                  <m:t>𝐶</m:t>
                                </m:r>
                                <m:d>
                                  <m:dPr>
                                    <m:ctrlPr>
                                      <a:rPr lang="zh-CN" altLang="en-US" sz="1600" b="0" i="1" kern="1200">
                                        <a:solidFill>
                                          <a:schemeClr val="tx1"/>
                                        </a:solidFill>
                                        <a:latin typeface="Cambria Math" panose="02040503050406030204" pitchFamily="18" charset="0"/>
                                      </a:rPr>
                                    </m:ctrlPr>
                                  </m:dPr>
                                  <m:e>
                                    <m:r>
                                      <a:rPr lang="en-US" altLang="zh-CN" sz="1600" b="0" i="1" kern="1200" smtClean="0">
                                        <a:solidFill>
                                          <a:schemeClr val="tx1"/>
                                        </a:solidFill>
                                        <a:latin typeface="Cambria Math" panose="02040503050406030204" pitchFamily="18" charset="0"/>
                                      </a:rPr>
                                      <m:t>𝑠</m:t>
                                    </m:r>
                                  </m:e>
                                </m:d>
                              </m:oMath>
                            </m:oMathPara>
                          </a14:m>
                          <a:endParaRPr lang="zh-CN" altLang="en-US" sz="1600" b="0"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14:m>
                            <m:oMath xmlns:m="http://schemas.openxmlformats.org/officeDocument/2006/math">
                              <m:sSub>
                                <m:sSubPr>
                                  <m:ctrlPr>
                                    <a:rPr lang="zh-CN" altLang="en-US" sz="1600" b="0" i="1" kern="1200" smtClean="0">
                                      <a:solidFill>
                                        <a:schemeClr val="tx1"/>
                                      </a:solidFill>
                                      <a:latin typeface="Cambria Math" panose="02040503050406030204" pitchFamily="18" charset="0"/>
                                    </a:rPr>
                                  </m:ctrlPr>
                                </m:sSubPr>
                                <m:e>
                                  <m:r>
                                    <a:rPr lang="zh-CN" altLang="en-US" sz="1600" b="0" i="1" kern="1200" smtClean="0">
                                      <a:solidFill>
                                        <a:schemeClr val="tx1"/>
                                      </a:solidFill>
                                      <a:latin typeface="Cambria Math" panose="02040503050406030204" pitchFamily="18" charset="0"/>
                                    </a:rPr>
                                    <m:t>𝐾</m:t>
                                  </m:r>
                                </m:e>
                                <m:sub>
                                  <m:r>
                                    <a:rPr lang="zh-CN" altLang="en-US" sz="1600" b="0" i="1" kern="1200" smtClean="0">
                                      <a:solidFill>
                                        <a:schemeClr val="tx1"/>
                                      </a:solidFill>
                                      <a:latin typeface="Cambria Math" panose="02040503050406030204" pitchFamily="18" charset="0"/>
                                    </a:rPr>
                                    <m:t>𝑏</m:t>
                                  </m:r>
                                </m:sub>
                              </m:sSub>
                            </m:oMath>
                          </a14:m>
                          <a:r>
                            <a:rPr lang="en-US" altLang="zh-CN" sz="1600" b="0"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a:t>
                          </a:r>
                          <a:endParaRPr lang="zh-CN" altLang="en-US" sz="1600" b="0"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0157758"/>
                      </a:ext>
                    </a:extLst>
                  </a:tr>
                  <a:tr h="369604">
                    <a:tc>
                      <a:txBody>
                        <a:bodyPr/>
                        <a:lstStyle/>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disturbance period</a:t>
                          </a:r>
                        </a:p>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=1/250s</a:t>
                          </a:r>
                          <a:endParaRPr lang="zh-CN" altLang="en-US" sz="1600" b="0" i="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cut-off  </a:t>
                          </a:r>
                        </a:p>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Frequency </a:t>
                          </a:r>
                        </a:p>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 3000Hz</a:t>
                          </a:r>
                          <a:endParaRPr lang="zh-CN" altLang="en-US" sz="1600" b="0" i="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1</a:t>
                          </a:r>
                          <a:endParaRPr lang="zh-CN" altLang="en-US" sz="1600" b="0" i="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-0.5</a:t>
                          </a:r>
                          <a:endParaRPr lang="zh-CN" altLang="en-US" sz="1600" b="0" i="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7433286"/>
                      </a:ext>
                    </a:extLst>
                  </a:tr>
                </a:tbl>
              </a:graphicData>
            </a:graphic>
          </p:graphicFrame>
        </mc:Choice>
        <mc:Fallback xmlns="">
          <p:graphicFrame>
            <p:nvGraphicFramePr>
              <p:cNvPr id="15" name="表格 14">
                <a:extLst>
                  <a:ext uri="{FF2B5EF4-FFF2-40B4-BE49-F238E27FC236}">
                    <a16:creationId xmlns:a16="http://schemas.microsoft.com/office/drawing/2014/main" id="{5C7988EF-1DA4-451E-A65F-65455D48DFAE}"/>
                  </a:ext>
                </a:extLst>
              </p:cNvPr>
              <p:cNvGraphicFramePr>
                <a:graphicFrameLocks noGrp="1"/>
              </p:cNvGraphicFramePr>
              <p:nvPr>
                <p:extLst>
                  <p:ext uri="{D42A27DB-BD31-4B8C-83A1-F6EECF244321}">
                    <p14:modId xmlns:p14="http://schemas.microsoft.com/office/powerpoint/2010/main" val="3796074227"/>
                  </p:ext>
                </p:extLst>
              </p:nvPr>
            </p:nvGraphicFramePr>
            <p:xfrm>
              <a:off x="251646" y="1452318"/>
              <a:ext cx="4054344" cy="1158240"/>
            </p:xfrm>
            <a:graphic>
              <a:graphicData uri="http://schemas.openxmlformats.org/drawingml/2006/table">
                <a:tbl>
                  <a:tblPr firstRow="1" bandRow="1">
                    <a:tableStyleId>{5C22544A-7EE6-4342-B048-85BDC9FD1C3A}</a:tableStyleId>
                  </a:tblPr>
                  <a:tblGrid>
                    <a:gridCol w="1400106">
                      <a:extLst>
                        <a:ext uri="{9D8B030D-6E8A-4147-A177-3AD203B41FA5}">
                          <a16:colId xmlns:a16="http://schemas.microsoft.com/office/drawing/2014/main" val="1078149167"/>
                        </a:ext>
                      </a:extLst>
                    </a:gridCol>
                    <a:gridCol w="1314759">
                      <a:extLst>
                        <a:ext uri="{9D8B030D-6E8A-4147-A177-3AD203B41FA5}">
                          <a16:colId xmlns:a16="http://schemas.microsoft.com/office/drawing/2014/main" val="1833310492"/>
                        </a:ext>
                      </a:extLst>
                    </a:gridCol>
                    <a:gridCol w="656907">
                      <a:extLst>
                        <a:ext uri="{9D8B030D-6E8A-4147-A177-3AD203B41FA5}">
                          <a16:colId xmlns:a16="http://schemas.microsoft.com/office/drawing/2014/main" val="3446581209"/>
                        </a:ext>
                      </a:extLst>
                    </a:gridCol>
                    <a:gridCol w="682572">
                      <a:extLst>
                        <a:ext uri="{9D8B030D-6E8A-4147-A177-3AD203B41FA5}">
                          <a16:colId xmlns:a16="http://schemas.microsoft.com/office/drawing/2014/main" val="3472692757"/>
                        </a:ext>
                      </a:extLst>
                    </a:gridCol>
                  </a:tblGrid>
                  <a:tr h="335280">
                    <a:tc>
                      <a:txBody>
                        <a:bodyPr/>
                        <a:lstStyle/>
                        <a:p>
                          <a:endParaRPr lang="en-US"/>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435" t="-1818" r="-190435" b="-269091"/>
                          </a:stretch>
                        </a:blipFill>
                      </a:tcPr>
                    </a:tc>
                    <a:tc>
                      <a:txBody>
                        <a:bodyPr/>
                        <a:lstStyle/>
                        <a:p>
                          <a:endParaRPr lang="en-US"/>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106944" t="-1818" r="-102778" b="-269091"/>
                          </a:stretch>
                        </a:blipFill>
                      </a:tcPr>
                    </a:tc>
                    <a:tc>
                      <a:txBody>
                        <a:bodyPr/>
                        <a:lstStyle/>
                        <a:p>
                          <a:endParaRPr lang="en-US"/>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413889" t="-1818" r="-105556" b="-269091"/>
                          </a:stretch>
                        </a:blipFill>
                      </a:tcPr>
                    </a:tc>
                    <a:tc>
                      <a:txBody>
                        <a:bodyPr/>
                        <a:lstStyle/>
                        <a:p>
                          <a:endParaRPr lang="en-US"/>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495536" t="-1818" r="-1786" b="-269091"/>
                          </a:stretch>
                        </a:blipFill>
                      </a:tcPr>
                    </a:tc>
                    <a:extLst>
                      <a:ext uri="{0D108BD9-81ED-4DB2-BD59-A6C34878D82A}">
                        <a16:rowId xmlns:a16="http://schemas.microsoft.com/office/drawing/2014/main" val="4230157758"/>
                      </a:ext>
                    </a:extLst>
                  </a:tr>
                  <a:tr h="822960">
                    <a:tc>
                      <a:txBody>
                        <a:bodyPr/>
                        <a:lstStyle/>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disturbance period</a:t>
                          </a:r>
                        </a:p>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=1/250s</a:t>
                          </a:r>
                          <a:endParaRPr lang="zh-CN" altLang="en-US" sz="1600" b="0" i="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cut-off  </a:t>
                          </a:r>
                        </a:p>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Frequency </a:t>
                          </a:r>
                        </a:p>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 3000Hz</a:t>
                          </a:r>
                          <a:endParaRPr lang="zh-CN" altLang="en-US" sz="1600" b="0" i="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1</a:t>
                          </a:r>
                          <a:endParaRPr lang="zh-CN" altLang="en-US" sz="1600" b="0" i="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altLang="zh-CN" sz="1600" b="0" i="0" kern="1200" dirty="0">
                              <a:solidFill>
                                <a:schemeClr val="tx1"/>
                              </a:solidFill>
                              <a:latin typeface="Times New Roman" panose="02020603050405020304" pitchFamily="18" charset="0"/>
                              <a:ea typeface="+mn-ea"/>
                              <a:cs typeface="Times New Roman" panose="02020603050405020304" pitchFamily="18" charset="0"/>
                            </a:rPr>
                            <a:t>-0.5</a:t>
                          </a:r>
                          <a:endParaRPr lang="zh-CN" altLang="en-US" sz="1600" b="0" i="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7433286"/>
                      </a:ext>
                    </a:extLst>
                  </a:tr>
                </a:tbl>
              </a:graphicData>
            </a:graphic>
          </p:graphicFrame>
        </mc:Fallback>
      </mc:AlternateContent>
      <p:sp>
        <p:nvSpPr>
          <p:cNvPr id="16" name="矩形 15">
            <a:extLst>
              <a:ext uri="{FF2B5EF4-FFF2-40B4-BE49-F238E27FC236}">
                <a16:creationId xmlns:a16="http://schemas.microsoft.com/office/drawing/2014/main" id="{E9C1133A-33EC-49C2-94E7-1F07066B9A9F}"/>
              </a:ext>
            </a:extLst>
          </p:cNvPr>
          <p:cNvSpPr/>
          <p:nvPr/>
        </p:nvSpPr>
        <p:spPr>
          <a:xfrm>
            <a:off x="4894468" y="1238399"/>
            <a:ext cx="3244212" cy="1090940"/>
          </a:xfrm>
          <a:prstGeom prst="rect">
            <a:avLst/>
          </a:prstGeom>
        </p:spPr>
        <p:txBody>
          <a:bodyPr>
            <a:normAutofit/>
          </a:bodyPr>
          <a:lstStyle/>
          <a:p>
            <a:pPr defTabSz="914400">
              <a:lnSpc>
                <a:spcPct val="90000"/>
              </a:lnSpc>
              <a:spcBef>
                <a:spcPts val="1000"/>
              </a:spcBef>
            </a:pPr>
            <a:r>
              <a:rPr lang="zh-CN" altLang="en-US" dirty="0">
                <a:latin typeface="楷体" panose="02010609060101010101" pitchFamily="49" charset="-122"/>
                <a:ea typeface="楷体" panose="02010609060101010101" pitchFamily="49" charset="-122"/>
              </a:rPr>
              <a:t>加入重复控制器后电流中的基波和谐波分量均有显著下降</a:t>
            </a:r>
            <a:endParaRPr lang="en-US" dirty="0">
              <a:latin typeface="楷体" panose="02010609060101010101" pitchFamily="49" charset="-122"/>
              <a:ea typeface="楷体" panose="02010609060101010101" pitchFamily="49" charset="-122"/>
            </a:endParaRPr>
          </a:p>
        </p:txBody>
      </p:sp>
      <p:sp>
        <p:nvSpPr>
          <p:cNvPr id="19" name="矩形 18">
            <a:extLst>
              <a:ext uri="{FF2B5EF4-FFF2-40B4-BE49-F238E27FC236}">
                <a16:creationId xmlns:a16="http://schemas.microsoft.com/office/drawing/2014/main" id="{D32042B8-E300-4EEF-BD52-4154684165B7}"/>
              </a:ext>
            </a:extLst>
          </p:cNvPr>
          <p:cNvSpPr/>
          <p:nvPr/>
        </p:nvSpPr>
        <p:spPr>
          <a:xfrm>
            <a:off x="1692492" y="263843"/>
            <a:ext cx="1893988" cy="467842"/>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转子不平衡控制</a:t>
            </a:r>
          </a:p>
        </p:txBody>
      </p:sp>
      <p:sp>
        <p:nvSpPr>
          <p:cNvPr id="20" name="矩形 19">
            <a:extLst>
              <a:ext uri="{FF2B5EF4-FFF2-40B4-BE49-F238E27FC236}">
                <a16:creationId xmlns:a16="http://schemas.microsoft.com/office/drawing/2014/main" id="{0492D046-E9D3-4539-8468-10833163E84C}"/>
              </a:ext>
            </a:extLst>
          </p:cNvPr>
          <p:cNvSpPr/>
          <p:nvPr/>
        </p:nvSpPr>
        <p:spPr>
          <a:xfrm>
            <a:off x="235528" y="263843"/>
            <a:ext cx="1483152" cy="467842"/>
          </a:xfrm>
          <a:prstGeom prst="rect">
            <a:avLst/>
          </a:prstGeom>
          <a:solidFill>
            <a:srgbClr val="294983"/>
          </a:solidFill>
          <a:ln>
            <a:noFill/>
          </a:ln>
          <a:effectLst>
            <a:outerShdw blurRad="114300" sx="106000" sy="106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21" name="矩形 20">
            <a:extLst>
              <a:ext uri="{FF2B5EF4-FFF2-40B4-BE49-F238E27FC236}">
                <a16:creationId xmlns:a16="http://schemas.microsoft.com/office/drawing/2014/main" id="{63D8155F-F207-4A5A-BA7C-E1794D87C1A8}"/>
              </a:ext>
            </a:extLst>
          </p:cNvPr>
          <p:cNvSpPr/>
          <p:nvPr/>
        </p:nvSpPr>
        <p:spPr>
          <a:xfrm>
            <a:off x="3855158" y="258912"/>
            <a:ext cx="2078620" cy="46118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重复控制器仿真</a:t>
            </a:r>
          </a:p>
        </p:txBody>
      </p:sp>
      <p:sp>
        <p:nvSpPr>
          <p:cNvPr id="22" name="矩形 21">
            <a:extLst>
              <a:ext uri="{FF2B5EF4-FFF2-40B4-BE49-F238E27FC236}">
                <a16:creationId xmlns:a16="http://schemas.microsoft.com/office/drawing/2014/main" id="{04E417D1-AFB0-4F0E-A2E8-A15D73077FDC}"/>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文本框 22">
            <a:extLst>
              <a:ext uri="{FF2B5EF4-FFF2-40B4-BE49-F238E27FC236}">
                <a16:creationId xmlns:a16="http://schemas.microsoft.com/office/drawing/2014/main" id="{A598B385-6DF7-4E44-84B2-06E990565D0C}"/>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293212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ABF10F28-2DB8-4A45-95E8-03018E214F3B}"/>
              </a:ext>
            </a:extLst>
          </p:cNvPr>
          <p:cNvSpPr>
            <a:spLocks noGrp="1"/>
          </p:cNvSpPr>
          <p:nvPr>
            <p:ph type="subTitle" idx="1"/>
          </p:nvPr>
        </p:nvSpPr>
        <p:spPr>
          <a:xfrm>
            <a:off x="3423922" y="1721601"/>
            <a:ext cx="2184028" cy="420139"/>
          </a:xfrm>
        </p:spPr>
        <p:txBody>
          <a:bodyPr>
            <a:noAutofit/>
          </a:bodyPr>
          <a:lstStyle/>
          <a:p>
            <a:pPr algn="l"/>
            <a:r>
              <a:rPr lang="en-US" altLang="zh-CN" sz="32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32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研究背景</a:t>
            </a:r>
            <a:endParaRPr lang="en-US" altLang="zh-CN" sz="32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副标题 1">
            <a:extLst>
              <a:ext uri="{FF2B5EF4-FFF2-40B4-BE49-F238E27FC236}">
                <a16:creationId xmlns:a16="http://schemas.microsoft.com/office/drawing/2014/main" id="{4012C147-6E93-41BF-BAA3-49ABBD1E028B}"/>
              </a:ext>
            </a:extLst>
          </p:cNvPr>
          <p:cNvSpPr txBox="1">
            <a:spLocks/>
          </p:cNvSpPr>
          <p:nvPr/>
        </p:nvSpPr>
        <p:spPr>
          <a:xfrm>
            <a:off x="3423922" y="2616117"/>
            <a:ext cx="2407918" cy="42013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32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32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研究内容</a:t>
            </a:r>
            <a:endParaRPr lang="en-US" altLang="zh-CN" sz="32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副标题 1">
            <a:extLst>
              <a:ext uri="{FF2B5EF4-FFF2-40B4-BE49-F238E27FC236}">
                <a16:creationId xmlns:a16="http://schemas.microsoft.com/office/drawing/2014/main" id="{A1147D59-E763-41DE-8631-B2616C9E2739}"/>
              </a:ext>
            </a:extLst>
          </p:cNvPr>
          <p:cNvSpPr txBox="1">
            <a:spLocks/>
          </p:cNvSpPr>
          <p:nvPr/>
        </p:nvSpPr>
        <p:spPr>
          <a:xfrm>
            <a:off x="3423922" y="3510633"/>
            <a:ext cx="3464558" cy="42013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32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32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可行性分析</a:t>
            </a:r>
            <a:endParaRPr lang="en-US" altLang="zh-CN" sz="32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副标题 1">
            <a:extLst>
              <a:ext uri="{FF2B5EF4-FFF2-40B4-BE49-F238E27FC236}">
                <a16:creationId xmlns:a16="http://schemas.microsoft.com/office/drawing/2014/main" id="{2CA22CBD-1960-4416-A48D-9E482B519475}"/>
              </a:ext>
            </a:extLst>
          </p:cNvPr>
          <p:cNvSpPr txBox="1">
            <a:spLocks/>
          </p:cNvSpPr>
          <p:nvPr/>
        </p:nvSpPr>
        <p:spPr>
          <a:xfrm>
            <a:off x="3423922" y="4405149"/>
            <a:ext cx="2712718" cy="42013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32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32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研究计划</a:t>
            </a:r>
            <a:endParaRPr lang="en-US" altLang="zh-CN" sz="32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82814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A24A268E-4D18-4799-9708-A1EFAA636324}"/>
              </a:ext>
            </a:extLst>
          </p:cNvPr>
          <p:cNvSpPr/>
          <p:nvPr/>
        </p:nvSpPr>
        <p:spPr>
          <a:xfrm>
            <a:off x="12235" y="3964615"/>
            <a:ext cx="9144000" cy="912485"/>
          </a:xfrm>
          <a:prstGeom prst="rect">
            <a:avLst/>
          </a:prstGeom>
          <a:solidFill>
            <a:schemeClr val="bg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矩形 22">
            <a:extLst>
              <a:ext uri="{FF2B5EF4-FFF2-40B4-BE49-F238E27FC236}">
                <a16:creationId xmlns:a16="http://schemas.microsoft.com/office/drawing/2014/main" id="{DC275E42-F2A5-4419-B319-B1DFF690BC9D}"/>
              </a:ext>
            </a:extLst>
          </p:cNvPr>
          <p:cNvSpPr/>
          <p:nvPr/>
        </p:nvSpPr>
        <p:spPr>
          <a:xfrm>
            <a:off x="0" y="5187865"/>
            <a:ext cx="9144000" cy="912485"/>
          </a:xfrm>
          <a:prstGeom prst="rect">
            <a:avLst/>
          </a:prstGeom>
          <a:solidFill>
            <a:schemeClr val="bg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矩形 2">
            <a:extLst>
              <a:ext uri="{FF2B5EF4-FFF2-40B4-BE49-F238E27FC236}">
                <a16:creationId xmlns:a16="http://schemas.microsoft.com/office/drawing/2014/main" id="{F8F08D2D-7452-48AC-BC64-F6DDCC3BEC4C}"/>
              </a:ext>
            </a:extLst>
          </p:cNvPr>
          <p:cNvSpPr/>
          <p:nvPr/>
        </p:nvSpPr>
        <p:spPr>
          <a:xfrm>
            <a:off x="0" y="1079893"/>
            <a:ext cx="9144000" cy="2637917"/>
          </a:xfrm>
          <a:prstGeom prst="rect">
            <a:avLst/>
          </a:prstGeom>
          <a:solidFill>
            <a:schemeClr val="bg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A5705652-24F0-4FFD-893F-B3B2C101CE09}"/>
              </a:ext>
            </a:extLst>
          </p:cNvPr>
          <p:cNvSpPr/>
          <p:nvPr/>
        </p:nvSpPr>
        <p:spPr>
          <a:xfrm>
            <a:off x="4087635" y="275602"/>
            <a:ext cx="3606944" cy="46118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重复控制器</a:t>
            </a:r>
            <a:r>
              <a:rPr lang="zh-CN" altLang="en-US"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抑制谐波研究现状</a:t>
            </a:r>
          </a:p>
        </p:txBody>
      </p:sp>
      <p:sp>
        <p:nvSpPr>
          <p:cNvPr id="2" name="矩形 1">
            <a:extLst>
              <a:ext uri="{FF2B5EF4-FFF2-40B4-BE49-F238E27FC236}">
                <a16:creationId xmlns:a16="http://schemas.microsoft.com/office/drawing/2014/main" id="{8E4BFB0E-BDB0-43C0-BFC0-B96C1BF98147}"/>
              </a:ext>
            </a:extLst>
          </p:cNvPr>
          <p:cNvSpPr/>
          <p:nvPr/>
        </p:nvSpPr>
        <p:spPr>
          <a:xfrm>
            <a:off x="319220" y="3085472"/>
            <a:ext cx="8530031" cy="616772"/>
          </a:xfrm>
          <a:prstGeom prst="rect">
            <a:avLst/>
          </a:prstGeom>
        </p:spPr>
        <p:txBody>
          <a:bodyPr>
            <a:normAutofit/>
          </a:bodyPr>
          <a:lstStyle/>
          <a:p>
            <a:pPr defTabSz="914400">
              <a:lnSpc>
                <a:spcPct val="90000"/>
              </a:lnSpc>
              <a:spcBef>
                <a:spcPts val="1000"/>
              </a:spcBef>
            </a:pPr>
            <a:r>
              <a:rPr lang="zh-CN" altLang="en-US" dirty="0">
                <a:latin typeface="楷体" panose="02010609060101010101" pitchFamily="49" charset="-122"/>
                <a:ea typeface="楷体" panose="02010609060101010101" pitchFamily="49" charset="-122"/>
              </a:rPr>
              <a:t>使用凹陷滤波器辨识转子不平衡位置，结合重复控制器消除谐波振动力和谐波振动力矩</a:t>
            </a:r>
            <a:endParaRPr lang="en-US" dirty="0">
              <a:latin typeface="楷体" panose="02010609060101010101" pitchFamily="49" charset="-122"/>
              <a:ea typeface="楷体" panose="02010609060101010101" pitchFamily="49" charset="-122"/>
            </a:endParaRPr>
          </a:p>
        </p:txBody>
      </p:sp>
      <p:sp>
        <p:nvSpPr>
          <p:cNvPr id="4" name="矩形 3">
            <a:extLst>
              <a:ext uri="{FF2B5EF4-FFF2-40B4-BE49-F238E27FC236}">
                <a16:creationId xmlns:a16="http://schemas.microsoft.com/office/drawing/2014/main" id="{8BF547AE-3BD5-4842-B0EA-BF24CEB9252F}"/>
              </a:ext>
            </a:extLst>
          </p:cNvPr>
          <p:cNvSpPr/>
          <p:nvPr/>
        </p:nvSpPr>
        <p:spPr>
          <a:xfrm>
            <a:off x="199376" y="1079893"/>
            <a:ext cx="8530030" cy="704104"/>
          </a:xfrm>
          <a:prstGeom prst="rect">
            <a:avLst/>
          </a:prstGeom>
        </p:spPr>
        <p:txBody>
          <a:bodyPr wrap="square">
            <a:spAutoFit/>
          </a:bodyPr>
          <a:lstStyle/>
          <a:p>
            <a:pPr marL="171450" lvl="0" indent="-171450" algn="just">
              <a:lnSpc>
                <a:spcPct val="150000"/>
              </a:lnSpc>
              <a:spcAft>
                <a:spcPts val="0"/>
              </a:spcAft>
              <a:buFont typeface="Arial" panose="020B0604020202020204" pitchFamily="34" charset="0"/>
              <a:buChar char="•"/>
            </a:pPr>
            <a:r>
              <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Xu X, Fang J, Liu G, et al. Model development and harmonic current reduction in active magnetic bearing systems with rotor imbalance and sensor runout[J]. Journal of Vibration &amp; Control, 2013, 21(13).</a:t>
            </a:r>
            <a:endParaRPr lang="en-US"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95A3BAF3-3262-4964-8B43-35F6697A62BB}"/>
              </a:ext>
            </a:extLst>
          </p:cNvPr>
          <p:cNvSpPr/>
          <p:nvPr/>
        </p:nvSpPr>
        <p:spPr>
          <a:xfrm>
            <a:off x="184464" y="1695182"/>
            <a:ext cx="8530030" cy="704104"/>
          </a:xfrm>
          <a:prstGeom prst="rect">
            <a:avLst/>
          </a:prstGeom>
        </p:spPr>
        <p:txBody>
          <a:bodyPr wrap="square">
            <a:spAutoFit/>
          </a:bodyPr>
          <a:lstStyle/>
          <a:p>
            <a:pPr marL="171450" lvl="0" indent="-171450" algn="just">
              <a:lnSpc>
                <a:spcPct val="150000"/>
              </a:lnSpc>
              <a:spcAft>
                <a:spcPts val="0"/>
              </a:spcAft>
              <a:buFont typeface="Arial" panose="020B0604020202020204" pitchFamily="34" charset="0"/>
              <a:buChar char="•"/>
            </a:pPr>
            <a:r>
              <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Xu X, Chen S. Field Balancing and Harmonic Vibration Suppression in Rigid AMB-Rotor Systems with Rotor Imbalances and Sensor Runout[J]. Sensors, 2015, 15(9):21876-21897.</a:t>
            </a:r>
            <a:endParaRPr lang="en-US"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19E2B94B-EAEC-47AD-AC91-A4C379408D27}"/>
              </a:ext>
            </a:extLst>
          </p:cNvPr>
          <p:cNvSpPr/>
          <p:nvPr/>
        </p:nvSpPr>
        <p:spPr>
          <a:xfrm>
            <a:off x="184463" y="2318472"/>
            <a:ext cx="8530030" cy="704104"/>
          </a:xfrm>
          <a:prstGeom prst="rect">
            <a:avLst/>
          </a:prstGeom>
        </p:spPr>
        <p:txBody>
          <a:bodyPr wrap="square">
            <a:spAutoFit/>
          </a:bodyPr>
          <a:lstStyle/>
          <a:p>
            <a:pPr marL="171450" lvl="0" indent="-171450" algn="just">
              <a:lnSpc>
                <a:spcPct val="150000"/>
              </a:lnSpc>
              <a:spcAft>
                <a:spcPts val="0"/>
              </a:spcAft>
              <a:buFont typeface="Arial" panose="020B0604020202020204" pitchFamily="34" charset="0"/>
              <a:buChar char="•"/>
            </a:pPr>
            <a:r>
              <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Xu X, Chen S, Liu J. Elimination of Harmonic Force and Torque in Active Magnetic Bearing Systems with Repetitive Control and Notch Filters:[J]. Sensors, 2017, 17(4).</a:t>
            </a:r>
            <a:endParaRPr lang="en-US"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DB21F62C-E070-42FD-9492-4706AF82E1AF}"/>
              </a:ext>
            </a:extLst>
          </p:cNvPr>
          <p:cNvSpPr/>
          <p:nvPr/>
        </p:nvSpPr>
        <p:spPr>
          <a:xfrm>
            <a:off x="184464" y="3893161"/>
            <a:ext cx="7355240" cy="704104"/>
          </a:xfrm>
          <a:prstGeom prst="rect">
            <a:avLst/>
          </a:prstGeom>
        </p:spPr>
        <p:txBody>
          <a:bodyPr wrap="square">
            <a:spAutoFit/>
          </a:bodyPr>
          <a:lstStyle/>
          <a:p>
            <a:pPr marL="171450" lvl="0" indent="-171450" algn="just">
              <a:lnSpc>
                <a:spcPct val="150000"/>
              </a:lnSpc>
              <a:spcAft>
                <a:spcPts val="0"/>
              </a:spcAft>
              <a:buFont typeface="Arial" panose="020B0604020202020204" pitchFamily="34" charset="0"/>
              <a:buChar char="•"/>
            </a:pPr>
            <a:r>
              <a:rPr lang="zh-CN" alt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韩邦成</a:t>
            </a:r>
            <a:r>
              <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刘洋</a:t>
            </a:r>
            <a:r>
              <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郑世强</a:t>
            </a:r>
            <a:r>
              <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重复控制在磁悬浮高速转子振动抑制中的应用</a:t>
            </a:r>
            <a:r>
              <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振动</a:t>
            </a:r>
            <a:r>
              <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测试与诊断</a:t>
            </a:r>
            <a:r>
              <a:rPr lang="en-US" sz="1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2015(3):486-492.</a:t>
            </a:r>
            <a:endParaRPr lang="en-US"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6" name="矩形 45">
            <a:extLst>
              <a:ext uri="{FF2B5EF4-FFF2-40B4-BE49-F238E27FC236}">
                <a16:creationId xmlns:a16="http://schemas.microsoft.com/office/drawing/2014/main" id="{FAB7D78D-7D17-4D04-94ED-0F9E636AA2EC}"/>
              </a:ext>
            </a:extLst>
          </p:cNvPr>
          <p:cNvSpPr/>
          <p:nvPr/>
        </p:nvSpPr>
        <p:spPr>
          <a:xfrm>
            <a:off x="199376" y="5187865"/>
            <a:ext cx="9279904" cy="523220"/>
          </a:xfrm>
          <a:prstGeom prst="rect">
            <a:avLst/>
          </a:prstGeom>
        </p:spPr>
        <p:txBody>
          <a:bodyPr wrap="square">
            <a:spAutoFit/>
          </a:bodyPr>
          <a:lstStyle/>
          <a:p>
            <a:pPr marL="171450" indent="-171450">
              <a:buFont typeface="Arial" panose="020B0604020202020204" pitchFamily="34" charset="0"/>
              <a:buChar char="•"/>
            </a:pPr>
            <a:r>
              <a:rPr lang="en-US" sz="1400" kern="100" dirty="0">
                <a:solidFill>
                  <a:srgbClr val="000000"/>
                </a:solidFill>
                <a:latin typeface="Times New Roman" panose="02020603050405020304" pitchFamily="18" charset="0"/>
                <a:ea typeface="宋体" panose="02010600030101010101" pitchFamily="2" charset="-122"/>
              </a:rPr>
              <a:t>Cui P, Li S, Zhao G, et al. Suppression of Harmonic Current in Active–Passive Magnetically Suspended CMG Using Improved Repetitive Controller[J]. IEEE/ASME Transactions on Mechatronics, 2016, 21(4):2132-2141.</a:t>
            </a:r>
            <a:endParaRPr lang="en-US" sz="1400" dirty="0"/>
          </a:p>
        </p:txBody>
      </p:sp>
      <p:sp>
        <p:nvSpPr>
          <p:cNvPr id="47" name="矩形 46">
            <a:extLst>
              <a:ext uri="{FF2B5EF4-FFF2-40B4-BE49-F238E27FC236}">
                <a16:creationId xmlns:a16="http://schemas.microsoft.com/office/drawing/2014/main" id="{5C5AC5C9-E6E2-44B6-B68D-81FC3746D731}"/>
              </a:ext>
            </a:extLst>
          </p:cNvPr>
          <p:cNvSpPr/>
          <p:nvPr/>
        </p:nvSpPr>
        <p:spPr>
          <a:xfrm>
            <a:off x="319219" y="4577091"/>
            <a:ext cx="4165231" cy="337721"/>
          </a:xfrm>
          <a:prstGeom prst="rect">
            <a:avLst/>
          </a:prstGeom>
        </p:spPr>
        <p:txBody>
          <a:bodyPr>
            <a:normAutofit lnSpcReduction="10000"/>
          </a:bodyPr>
          <a:lstStyle/>
          <a:p>
            <a:pPr defTabSz="914400">
              <a:lnSpc>
                <a:spcPct val="90000"/>
              </a:lnSpc>
              <a:spcBef>
                <a:spcPts val="1000"/>
              </a:spcBef>
            </a:pPr>
            <a:r>
              <a:rPr lang="zh-CN" altLang="en-US" dirty="0">
                <a:latin typeface="楷体" panose="02010609060101010101" pitchFamily="49" charset="-122"/>
                <a:ea typeface="楷体" panose="02010609060101010101" pitchFamily="49" charset="-122"/>
              </a:rPr>
              <a:t>应用重复控制器实现转子高精度回转</a:t>
            </a:r>
            <a:endParaRPr lang="en-US" dirty="0">
              <a:latin typeface="楷体" panose="02010609060101010101" pitchFamily="49" charset="-122"/>
              <a:ea typeface="楷体" panose="02010609060101010101" pitchFamily="49" charset="-122"/>
            </a:endParaRPr>
          </a:p>
        </p:txBody>
      </p:sp>
      <p:sp>
        <p:nvSpPr>
          <p:cNvPr id="48" name="矩形 47">
            <a:extLst>
              <a:ext uri="{FF2B5EF4-FFF2-40B4-BE49-F238E27FC236}">
                <a16:creationId xmlns:a16="http://schemas.microsoft.com/office/drawing/2014/main" id="{1CB3E59C-D917-4E74-BC22-CC44C47F1050}"/>
              </a:ext>
            </a:extLst>
          </p:cNvPr>
          <p:cNvSpPr/>
          <p:nvPr/>
        </p:nvSpPr>
        <p:spPr>
          <a:xfrm>
            <a:off x="361455" y="5738236"/>
            <a:ext cx="2255285" cy="337721"/>
          </a:xfrm>
          <a:prstGeom prst="rect">
            <a:avLst/>
          </a:prstGeom>
        </p:spPr>
        <p:txBody>
          <a:bodyPr>
            <a:normAutofit lnSpcReduction="10000"/>
          </a:bodyPr>
          <a:lstStyle/>
          <a:p>
            <a:pPr defTabSz="914400">
              <a:lnSpc>
                <a:spcPct val="90000"/>
              </a:lnSpc>
              <a:spcBef>
                <a:spcPts val="1000"/>
              </a:spcBef>
            </a:pPr>
            <a:r>
              <a:rPr lang="zh-CN" altLang="en-US" dirty="0">
                <a:latin typeface="楷体" panose="02010609060101010101" pitchFamily="49" charset="-122"/>
                <a:ea typeface="楷体" panose="02010609060101010101" pitchFamily="49" charset="-122"/>
              </a:rPr>
              <a:t>完善参数设计方法</a:t>
            </a:r>
            <a:endParaRPr lang="en-US" dirty="0">
              <a:latin typeface="楷体" panose="02010609060101010101" pitchFamily="49" charset="-122"/>
              <a:ea typeface="楷体" panose="02010609060101010101" pitchFamily="49" charset="-122"/>
            </a:endParaRPr>
          </a:p>
        </p:txBody>
      </p:sp>
      <p:sp>
        <p:nvSpPr>
          <p:cNvPr id="51" name="矩形 50">
            <a:extLst>
              <a:ext uri="{FF2B5EF4-FFF2-40B4-BE49-F238E27FC236}">
                <a16:creationId xmlns:a16="http://schemas.microsoft.com/office/drawing/2014/main" id="{1DCBE29F-233F-4DD3-8D78-DDC4FA0116DE}"/>
              </a:ext>
            </a:extLst>
          </p:cNvPr>
          <p:cNvSpPr/>
          <p:nvPr/>
        </p:nvSpPr>
        <p:spPr>
          <a:xfrm>
            <a:off x="3616042" y="6380185"/>
            <a:ext cx="3228231" cy="337721"/>
          </a:xfrm>
          <a:prstGeom prst="rect">
            <a:avLst/>
          </a:prstGeom>
        </p:spPr>
        <p:txBody>
          <a:bodyPr>
            <a:normAutofit lnSpcReduction="10000"/>
          </a:bodyPr>
          <a:lstStyle/>
          <a:p>
            <a:pPr defTabSz="914400">
              <a:lnSpc>
                <a:spcPct val="90000"/>
              </a:lnSpc>
              <a:spcBef>
                <a:spcPts val="1000"/>
              </a:spcBef>
            </a:pPr>
            <a:endParaRPr lang="en-US" dirty="0">
              <a:solidFill>
                <a:srgbClr val="C00000"/>
              </a:solidFill>
              <a:latin typeface="楷体" panose="02010609060101010101" pitchFamily="49" charset="-122"/>
              <a:ea typeface="楷体" panose="02010609060101010101" pitchFamily="49" charset="-122"/>
            </a:endParaRPr>
          </a:p>
        </p:txBody>
      </p:sp>
      <p:sp>
        <p:nvSpPr>
          <p:cNvPr id="17" name="矩形 16">
            <a:extLst>
              <a:ext uri="{FF2B5EF4-FFF2-40B4-BE49-F238E27FC236}">
                <a16:creationId xmlns:a16="http://schemas.microsoft.com/office/drawing/2014/main" id="{8BADA13F-36CF-42C4-BC45-7B9926018F76}"/>
              </a:ext>
            </a:extLst>
          </p:cNvPr>
          <p:cNvSpPr/>
          <p:nvPr/>
        </p:nvSpPr>
        <p:spPr>
          <a:xfrm>
            <a:off x="1692492" y="263843"/>
            <a:ext cx="1893988" cy="467842"/>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转子不平衡控制</a:t>
            </a:r>
          </a:p>
        </p:txBody>
      </p:sp>
      <p:sp>
        <p:nvSpPr>
          <p:cNvPr id="18" name="矩形 17">
            <a:extLst>
              <a:ext uri="{FF2B5EF4-FFF2-40B4-BE49-F238E27FC236}">
                <a16:creationId xmlns:a16="http://schemas.microsoft.com/office/drawing/2014/main" id="{C4894B42-1921-4262-93BD-B2034BA7F912}"/>
              </a:ext>
            </a:extLst>
          </p:cNvPr>
          <p:cNvSpPr/>
          <p:nvPr/>
        </p:nvSpPr>
        <p:spPr>
          <a:xfrm>
            <a:off x="235528" y="263843"/>
            <a:ext cx="1483152" cy="467842"/>
          </a:xfrm>
          <a:prstGeom prst="rect">
            <a:avLst/>
          </a:prstGeom>
          <a:solidFill>
            <a:srgbClr val="294983"/>
          </a:solidFill>
          <a:ln>
            <a:noFill/>
          </a:ln>
          <a:effectLst>
            <a:outerShdw blurRad="114300" sx="106000" sy="106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19" name="矩形 18">
            <a:extLst>
              <a:ext uri="{FF2B5EF4-FFF2-40B4-BE49-F238E27FC236}">
                <a16:creationId xmlns:a16="http://schemas.microsoft.com/office/drawing/2014/main" id="{34F78B21-078E-4875-8C67-E53BAD8A0F59}"/>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本框 21">
            <a:extLst>
              <a:ext uri="{FF2B5EF4-FFF2-40B4-BE49-F238E27FC236}">
                <a16:creationId xmlns:a16="http://schemas.microsoft.com/office/drawing/2014/main" id="{57666282-6821-4ABC-9CD6-C75A577D39A6}"/>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545436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A5705652-24F0-4FFD-893F-B3B2C101CE09}"/>
              </a:ext>
            </a:extLst>
          </p:cNvPr>
          <p:cNvSpPr/>
          <p:nvPr/>
        </p:nvSpPr>
        <p:spPr>
          <a:xfrm>
            <a:off x="4087635" y="275602"/>
            <a:ext cx="4528046" cy="46118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重复控制器</a:t>
            </a:r>
            <a:r>
              <a:rPr lang="zh-CN" altLang="en-US" sz="20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抑制谐波研究现状不足之处</a:t>
            </a:r>
          </a:p>
        </p:txBody>
      </p:sp>
      <p:sp>
        <p:nvSpPr>
          <p:cNvPr id="49" name="矩形 48">
            <a:extLst>
              <a:ext uri="{FF2B5EF4-FFF2-40B4-BE49-F238E27FC236}">
                <a16:creationId xmlns:a16="http://schemas.microsoft.com/office/drawing/2014/main" id="{A2B54B43-3775-488E-BF0B-F29FA7C8421B}"/>
              </a:ext>
            </a:extLst>
          </p:cNvPr>
          <p:cNvSpPr/>
          <p:nvPr/>
        </p:nvSpPr>
        <p:spPr>
          <a:xfrm>
            <a:off x="7514212" y="354851"/>
            <a:ext cx="1999199" cy="337721"/>
          </a:xfrm>
          <a:prstGeom prst="rect">
            <a:avLst/>
          </a:prstGeom>
        </p:spPr>
        <p:txBody>
          <a:bodyPr>
            <a:normAutofit lnSpcReduction="10000"/>
          </a:bodyPr>
          <a:lstStyle/>
          <a:p>
            <a:pPr defTabSz="914400">
              <a:lnSpc>
                <a:spcPct val="90000"/>
              </a:lnSpc>
              <a:spcBef>
                <a:spcPts val="1000"/>
              </a:spcBef>
            </a:pPr>
            <a:endParaRPr lang="en-US" dirty="0">
              <a:solidFill>
                <a:srgbClr val="C00000"/>
              </a:solidFill>
              <a:latin typeface="楷体" panose="02010609060101010101" pitchFamily="49" charset="-122"/>
              <a:ea typeface="楷体" panose="02010609060101010101" pitchFamily="49" charset="-122"/>
            </a:endParaRPr>
          </a:p>
        </p:txBody>
      </p:sp>
      <p:sp>
        <p:nvSpPr>
          <p:cNvPr id="50" name="矩形 49">
            <a:extLst>
              <a:ext uri="{FF2B5EF4-FFF2-40B4-BE49-F238E27FC236}">
                <a16:creationId xmlns:a16="http://schemas.microsoft.com/office/drawing/2014/main" id="{41643C33-9953-4161-9584-CA804B00C8BF}"/>
              </a:ext>
            </a:extLst>
          </p:cNvPr>
          <p:cNvSpPr/>
          <p:nvPr/>
        </p:nvSpPr>
        <p:spPr>
          <a:xfrm>
            <a:off x="231306" y="1676536"/>
            <a:ext cx="2274748" cy="337721"/>
          </a:xfrm>
          <a:prstGeom prst="rect">
            <a:avLst/>
          </a:prstGeom>
        </p:spPr>
        <p:txBody>
          <a:bodyPr>
            <a:normAutofit lnSpcReduction="10000"/>
          </a:bodyPr>
          <a:lstStyle/>
          <a:p>
            <a:pPr defTabSz="914400">
              <a:lnSpc>
                <a:spcPct val="90000"/>
              </a:lnSpc>
              <a:spcBef>
                <a:spcPts val="1000"/>
              </a:spcBef>
            </a:pPr>
            <a:r>
              <a:rPr lang="zh-CN" altLang="en-US" dirty="0">
                <a:latin typeface="楷体" panose="02010609060101010101" pitchFamily="49" charset="-122"/>
                <a:ea typeface="楷体" panose="02010609060101010101" pitchFamily="49" charset="-122"/>
              </a:rPr>
              <a:t>没有在离散域研究</a:t>
            </a:r>
            <a:endParaRPr lang="en-US" dirty="0">
              <a:latin typeface="楷体" panose="02010609060101010101" pitchFamily="49" charset="-122"/>
              <a:ea typeface="楷体" panose="02010609060101010101" pitchFamily="49" charset="-122"/>
            </a:endParaRPr>
          </a:p>
        </p:txBody>
      </p:sp>
      <p:sp>
        <p:nvSpPr>
          <p:cNvPr id="51" name="矩形 50">
            <a:extLst>
              <a:ext uri="{FF2B5EF4-FFF2-40B4-BE49-F238E27FC236}">
                <a16:creationId xmlns:a16="http://schemas.microsoft.com/office/drawing/2014/main" id="{1DCBE29F-233F-4DD3-8D78-DDC4FA0116DE}"/>
              </a:ext>
            </a:extLst>
          </p:cNvPr>
          <p:cNvSpPr/>
          <p:nvPr/>
        </p:nvSpPr>
        <p:spPr>
          <a:xfrm>
            <a:off x="3616042" y="6380185"/>
            <a:ext cx="3228231" cy="337721"/>
          </a:xfrm>
          <a:prstGeom prst="rect">
            <a:avLst/>
          </a:prstGeom>
        </p:spPr>
        <p:txBody>
          <a:bodyPr>
            <a:normAutofit lnSpcReduction="10000"/>
          </a:bodyPr>
          <a:lstStyle/>
          <a:p>
            <a:pPr defTabSz="914400">
              <a:lnSpc>
                <a:spcPct val="90000"/>
              </a:lnSpc>
              <a:spcBef>
                <a:spcPts val="1000"/>
              </a:spcBef>
            </a:pPr>
            <a:endParaRPr lang="en-US" dirty="0">
              <a:solidFill>
                <a:srgbClr val="C00000"/>
              </a:solidFill>
              <a:latin typeface="楷体" panose="02010609060101010101" pitchFamily="49" charset="-122"/>
              <a:ea typeface="楷体" panose="02010609060101010101" pitchFamily="49" charset="-122"/>
            </a:endParaRPr>
          </a:p>
        </p:txBody>
      </p:sp>
      <p:sp>
        <p:nvSpPr>
          <p:cNvPr id="52" name="矩形 51">
            <a:extLst>
              <a:ext uri="{FF2B5EF4-FFF2-40B4-BE49-F238E27FC236}">
                <a16:creationId xmlns:a16="http://schemas.microsoft.com/office/drawing/2014/main" id="{ACEEF80C-055A-4599-A320-18B0644BF0FD}"/>
              </a:ext>
            </a:extLst>
          </p:cNvPr>
          <p:cNvSpPr/>
          <p:nvPr/>
        </p:nvSpPr>
        <p:spPr>
          <a:xfrm>
            <a:off x="273290" y="4069275"/>
            <a:ext cx="8489430" cy="337721"/>
          </a:xfrm>
          <a:prstGeom prst="rect">
            <a:avLst/>
          </a:prstGeom>
        </p:spPr>
        <p:txBody>
          <a:bodyPr>
            <a:normAutofit lnSpcReduction="10000"/>
          </a:bodyPr>
          <a:lstStyle/>
          <a:p>
            <a:pPr defTabSz="914400">
              <a:lnSpc>
                <a:spcPct val="90000"/>
              </a:lnSpc>
              <a:spcBef>
                <a:spcPts val="1000"/>
              </a:spcBef>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拓扑优化</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8BADA13F-36CF-42C4-BC45-7B9926018F76}"/>
              </a:ext>
            </a:extLst>
          </p:cNvPr>
          <p:cNvSpPr/>
          <p:nvPr/>
        </p:nvSpPr>
        <p:spPr>
          <a:xfrm>
            <a:off x="1692492" y="263843"/>
            <a:ext cx="1893988" cy="467842"/>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转子不平衡控制</a:t>
            </a:r>
          </a:p>
        </p:txBody>
      </p:sp>
      <p:sp>
        <p:nvSpPr>
          <p:cNvPr id="18" name="矩形 17">
            <a:extLst>
              <a:ext uri="{FF2B5EF4-FFF2-40B4-BE49-F238E27FC236}">
                <a16:creationId xmlns:a16="http://schemas.microsoft.com/office/drawing/2014/main" id="{C4894B42-1921-4262-93BD-B2034BA7F912}"/>
              </a:ext>
            </a:extLst>
          </p:cNvPr>
          <p:cNvSpPr/>
          <p:nvPr/>
        </p:nvSpPr>
        <p:spPr>
          <a:xfrm>
            <a:off x="235528" y="263843"/>
            <a:ext cx="1483152" cy="467842"/>
          </a:xfrm>
          <a:prstGeom prst="rect">
            <a:avLst/>
          </a:prstGeom>
          <a:solidFill>
            <a:srgbClr val="294983"/>
          </a:solidFill>
          <a:ln>
            <a:noFill/>
          </a:ln>
          <a:effectLst>
            <a:outerShdw blurRad="114300" sx="106000" sy="106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19" name="矩形 18">
            <a:extLst>
              <a:ext uri="{FF2B5EF4-FFF2-40B4-BE49-F238E27FC236}">
                <a16:creationId xmlns:a16="http://schemas.microsoft.com/office/drawing/2014/main" id="{34F78B21-078E-4875-8C67-E53BAD8A0F59}"/>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本框 21">
            <a:extLst>
              <a:ext uri="{FF2B5EF4-FFF2-40B4-BE49-F238E27FC236}">
                <a16:creationId xmlns:a16="http://schemas.microsoft.com/office/drawing/2014/main" id="{57666282-6821-4ABC-9CD6-C75A577D39A6}"/>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21</a:t>
            </a:r>
          </a:p>
        </p:txBody>
      </p:sp>
      <p:sp>
        <p:nvSpPr>
          <p:cNvPr id="25" name="矩形 24">
            <a:extLst>
              <a:ext uri="{FF2B5EF4-FFF2-40B4-BE49-F238E27FC236}">
                <a16:creationId xmlns:a16="http://schemas.microsoft.com/office/drawing/2014/main" id="{07D0F0F8-A7D5-4A71-89A3-94884C1AEB90}"/>
              </a:ext>
            </a:extLst>
          </p:cNvPr>
          <p:cNvSpPr/>
          <p:nvPr/>
        </p:nvSpPr>
        <p:spPr>
          <a:xfrm>
            <a:off x="231305" y="2089607"/>
            <a:ext cx="8227869" cy="869502"/>
          </a:xfrm>
          <a:prstGeom prst="rect">
            <a:avLst/>
          </a:prstGeom>
        </p:spPr>
        <p:txBody>
          <a:bodyPr>
            <a:normAutofit/>
          </a:bodyPr>
          <a:lstStyle/>
          <a:p>
            <a:pPr marL="285750" indent="-285750" defTabSz="914400">
              <a:lnSpc>
                <a:spcPct val="90000"/>
              </a:lnSpc>
              <a:spcBef>
                <a:spcPts val="1000"/>
              </a:spcBef>
              <a:buFont typeface="Arial" panose="020B0604020202020204" pitchFamily="34" charset="0"/>
              <a:buChar char="•"/>
            </a:pPr>
            <a:r>
              <a:rPr lang="zh-CN" altLang="en-US" dirty="0">
                <a:latin typeface="楷体" panose="02010609060101010101" pitchFamily="49" charset="-122"/>
                <a:ea typeface="楷体" panose="02010609060101010101" pitchFamily="49" charset="-122"/>
              </a:rPr>
              <a:t>目前的研究方法为在连续域上进行算法设计，然后进行双线性变换得到离散方程，最后部署到控制器上。但是双线性变换存在</a:t>
            </a:r>
            <a:r>
              <a:rPr lang="zh-CN" altLang="en-US" b="1" dirty="0">
                <a:latin typeface="楷体" panose="02010609060101010101" pitchFamily="49" charset="-122"/>
                <a:ea typeface="楷体" panose="02010609060101010101" pitchFamily="49" charset="-122"/>
              </a:rPr>
              <a:t>拟合误差</a:t>
            </a:r>
            <a:r>
              <a:rPr lang="zh-CN" altLang="en-US" dirty="0">
                <a:latin typeface="楷体" panose="02010609060101010101" pitchFamily="49" charset="-122"/>
                <a:ea typeface="楷体" panose="02010609060101010101" pitchFamily="49" charset="-122"/>
              </a:rPr>
              <a:t>，该误差在高频信号上体现更加明显，</a:t>
            </a:r>
            <a:r>
              <a:rPr lang="zh-CN" altLang="en-US" b="1" dirty="0">
                <a:latin typeface="楷体" panose="02010609060101010101" pitchFamily="49" charset="-122"/>
                <a:ea typeface="楷体" panose="02010609060101010101" pitchFamily="49" charset="-122"/>
              </a:rPr>
              <a:t>削弱陷波效果</a:t>
            </a:r>
            <a:r>
              <a:rPr lang="zh-CN" altLang="en-US" dirty="0">
                <a:latin typeface="楷体" panose="02010609060101010101" pitchFamily="49" charset="-122"/>
                <a:ea typeface="楷体" panose="02010609060101010101" pitchFamily="49" charset="-122"/>
              </a:rPr>
              <a:t>。</a:t>
            </a:r>
            <a:endParaRPr lang="en-US" dirty="0">
              <a:latin typeface="楷体" panose="02010609060101010101" pitchFamily="49" charset="-122"/>
              <a:ea typeface="楷体" panose="02010609060101010101" pitchFamily="49" charset="-122"/>
            </a:endParaRPr>
          </a:p>
        </p:txBody>
      </p:sp>
      <p:sp>
        <p:nvSpPr>
          <p:cNvPr id="26" name="矩形 25">
            <a:extLst>
              <a:ext uri="{FF2B5EF4-FFF2-40B4-BE49-F238E27FC236}">
                <a16:creationId xmlns:a16="http://schemas.microsoft.com/office/drawing/2014/main" id="{551871F6-1C1B-4DD8-A347-7D836D65A434}"/>
              </a:ext>
            </a:extLst>
          </p:cNvPr>
          <p:cNvSpPr/>
          <p:nvPr/>
        </p:nvSpPr>
        <p:spPr>
          <a:xfrm>
            <a:off x="231305" y="2946780"/>
            <a:ext cx="8368377" cy="869502"/>
          </a:xfrm>
          <a:prstGeom prst="rect">
            <a:avLst/>
          </a:prstGeom>
        </p:spPr>
        <p:txBody>
          <a:bodyPr>
            <a:normAutofit/>
          </a:bodyPr>
          <a:lstStyle/>
          <a:p>
            <a:pPr marL="285750" indent="-285750" defTabSz="914400">
              <a:lnSpc>
                <a:spcPct val="90000"/>
              </a:lnSpc>
              <a:spcBef>
                <a:spcPts val="1000"/>
              </a:spcBef>
              <a:buFont typeface="Arial" panose="020B0604020202020204" pitchFamily="34" charset="0"/>
              <a:buChar char="•"/>
            </a:pPr>
            <a:r>
              <a:rPr lang="zh-CN" altLang="en-US" dirty="0">
                <a:latin typeface="楷体" panose="02010609060101010101" pitchFamily="49" charset="-122"/>
                <a:ea typeface="楷体" panose="02010609060101010101" pitchFamily="49" charset="-122"/>
              </a:rPr>
              <a:t>采用离散域研究，无需经过连续</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离散变换，是一种更</a:t>
            </a:r>
            <a:r>
              <a:rPr lang="zh-CN" altLang="en-US" b="1" dirty="0">
                <a:latin typeface="楷体" panose="02010609060101010101" pitchFamily="49" charset="-122"/>
                <a:ea typeface="楷体" panose="02010609060101010101" pitchFamily="49" charset="-122"/>
              </a:rPr>
              <a:t>直接、精确</a:t>
            </a:r>
            <a:r>
              <a:rPr lang="zh-CN" altLang="en-US" dirty="0">
                <a:latin typeface="楷体" panose="02010609060101010101" pitchFamily="49" charset="-122"/>
                <a:ea typeface="楷体" panose="02010609060101010101" pitchFamily="49" charset="-122"/>
              </a:rPr>
              <a:t>的研究手段。</a:t>
            </a:r>
            <a:endParaRPr lang="en-US" dirty="0">
              <a:latin typeface="楷体" panose="02010609060101010101" pitchFamily="49" charset="-122"/>
              <a:ea typeface="楷体" panose="02010609060101010101" pitchFamily="49" charset="-122"/>
            </a:endParaRPr>
          </a:p>
        </p:txBody>
      </p:sp>
      <p:sp>
        <p:nvSpPr>
          <p:cNvPr id="27" name="矩形 26">
            <a:extLst>
              <a:ext uri="{FF2B5EF4-FFF2-40B4-BE49-F238E27FC236}">
                <a16:creationId xmlns:a16="http://schemas.microsoft.com/office/drawing/2014/main" id="{116A7E5F-481E-4E24-86D2-DFD27FCE4C93}"/>
              </a:ext>
            </a:extLst>
          </p:cNvPr>
          <p:cNvSpPr/>
          <p:nvPr/>
        </p:nvSpPr>
        <p:spPr>
          <a:xfrm>
            <a:off x="273291" y="4454733"/>
            <a:ext cx="8185884" cy="1213129"/>
          </a:xfrm>
          <a:prstGeom prst="rect">
            <a:avLst/>
          </a:prstGeom>
        </p:spPr>
        <p:txBody>
          <a:bodyPr>
            <a:normAutofit/>
          </a:bodyPr>
          <a:lstStyle/>
          <a:p>
            <a:pPr marL="285750" indent="-285750" defTabSz="914400">
              <a:lnSpc>
                <a:spcPct val="90000"/>
              </a:lnSpc>
              <a:spcBef>
                <a:spcPts val="1000"/>
              </a:spcBef>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通过与其他方法，如陷波器、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LMS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滤波器、旋转坐标法结合可以获得更好抑制效果</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51467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ABF10F28-2DB8-4A45-95E8-03018E214F3B}"/>
              </a:ext>
            </a:extLst>
          </p:cNvPr>
          <p:cNvSpPr>
            <a:spLocks noGrp="1"/>
          </p:cNvSpPr>
          <p:nvPr>
            <p:ph type="subTitle" idx="1"/>
          </p:nvPr>
        </p:nvSpPr>
        <p:spPr>
          <a:xfrm>
            <a:off x="1678859" y="3125477"/>
            <a:ext cx="5786283" cy="607046"/>
          </a:xfrm>
        </p:spPr>
        <p:txBody>
          <a:bodyPr>
            <a:noAutofit/>
          </a:bodyPr>
          <a:lstStyle/>
          <a:p>
            <a:r>
              <a:rPr lang="en-US" altLang="zh-CN"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可行性分析</a:t>
            </a:r>
            <a:endParaRPr lang="en-US" altLang="zh-CN"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06129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3CEC42A-D087-44AD-A7E5-606FD25D7556}"/>
              </a:ext>
            </a:extLst>
          </p:cNvPr>
          <p:cNvSpPr/>
          <p:nvPr/>
        </p:nvSpPr>
        <p:spPr>
          <a:xfrm>
            <a:off x="343915" y="340694"/>
            <a:ext cx="1653851" cy="461184"/>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可行性分析</a:t>
            </a:r>
          </a:p>
        </p:txBody>
      </p:sp>
      <p:sp>
        <p:nvSpPr>
          <p:cNvPr id="6" name="副标题 1">
            <a:extLst>
              <a:ext uri="{FF2B5EF4-FFF2-40B4-BE49-F238E27FC236}">
                <a16:creationId xmlns:a16="http://schemas.microsoft.com/office/drawing/2014/main" id="{D5D20EDB-E946-4D4A-94F2-8D65F9123E89}"/>
              </a:ext>
            </a:extLst>
          </p:cNvPr>
          <p:cNvSpPr txBox="1">
            <a:spLocks/>
          </p:cNvSpPr>
          <p:nvPr/>
        </p:nvSpPr>
        <p:spPr>
          <a:xfrm>
            <a:off x="668483" y="1638140"/>
            <a:ext cx="6683898" cy="66147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已有文献中关于磁悬浮轴承中重复控制器的应用实验验证了重复控制器的有效性</a:t>
            </a: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圆: 空心 6">
            <a:extLst>
              <a:ext uri="{FF2B5EF4-FFF2-40B4-BE49-F238E27FC236}">
                <a16:creationId xmlns:a16="http://schemas.microsoft.com/office/drawing/2014/main" id="{9D798E30-EB97-45B2-8C03-D164BEA66C79}"/>
              </a:ext>
            </a:extLst>
          </p:cNvPr>
          <p:cNvSpPr/>
          <p:nvPr/>
        </p:nvSpPr>
        <p:spPr>
          <a:xfrm>
            <a:off x="421736" y="1689850"/>
            <a:ext cx="206106" cy="206106"/>
          </a:xfrm>
          <a:prstGeom prst="donut">
            <a:avLst>
              <a:gd name="adj" fmla="val 1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副标题 1">
            <a:extLst>
              <a:ext uri="{FF2B5EF4-FFF2-40B4-BE49-F238E27FC236}">
                <a16:creationId xmlns:a16="http://schemas.microsoft.com/office/drawing/2014/main" id="{C699589E-2647-40AB-A399-EFAB1534B957}"/>
              </a:ext>
            </a:extLst>
          </p:cNvPr>
          <p:cNvSpPr txBox="1">
            <a:spLocks/>
          </p:cNvSpPr>
          <p:nvPr/>
        </p:nvSpPr>
        <p:spPr>
          <a:xfrm>
            <a:off x="668483" y="2689806"/>
            <a:ext cx="6683898" cy="33181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本人已完成原理推导和初步仿真，验证了重复控制器的有效性</a:t>
            </a: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圆: 空心 8">
            <a:extLst>
              <a:ext uri="{FF2B5EF4-FFF2-40B4-BE49-F238E27FC236}">
                <a16:creationId xmlns:a16="http://schemas.microsoft.com/office/drawing/2014/main" id="{1F679DEE-6036-4019-B6E5-B839013EA9AD}"/>
              </a:ext>
            </a:extLst>
          </p:cNvPr>
          <p:cNvSpPr/>
          <p:nvPr/>
        </p:nvSpPr>
        <p:spPr>
          <a:xfrm>
            <a:off x="421736" y="2741516"/>
            <a:ext cx="206106" cy="206106"/>
          </a:xfrm>
          <a:prstGeom prst="donut">
            <a:avLst>
              <a:gd name="adj" fmla="val 1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副标题 1">
            <a:extLst>
              <a:ext uri="{FF2B5EF4-FFF2-40B4-BE49-F238E27FC236}">
                <a16:creationId xmlns:a16="http://schemas.microsoft.com/office/drawing/2014/main" id="{F891F5AB-764E-4F4E-BC6C-2490F3BF64A2}"/>
              </a:ext>
            </a:extLst>
          </p:cNvPr>
          <p:cNvSpPr txBox="1">
            <a:spLocks/>
          </p:cNvSpPr>
          <p:nvPr/>
        </p:nvSpPr>
        <p:spPr>
          <a:xfrm>
            <a:off x="668484" y="3508087"/>
            <a:ext cx="6683898" cy="76567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目前的软硬件平台无需任何修改即具备实现磁悬浮轴承参数辨识以及重复控制器算法的条件</a:t>
            </a: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圆: 空心 10">
            <a:extLst>
              <a:ext uri="{FF2B5EF4-FFF2-40B4-BE49-F238E27FC236}">
                <a16:creationId xmlns:a16="http://schemas.microsoft.com/office/drawing/2014/main" id="{54AA8D69-8255-4C20-983D-C865C3F736DB}"/>
              </a:ext>
            </a:extLst>
          </p:cNvPr>
          <p:cNvSpPr/>
          <p:nvPr/>
        </p:nvSpPr>
        <p:spPr>
          <a:xfrm>
            <a:off x="421736" y="3559798"/>
            <a:ext cx="206106" cy="206106"/>
          </a:xfrm>
          <a:prstGeom prst="donut">
            <a:avLst>
              <a:gd name="adj" fmla="val 1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椭圆 13">
            <a:extLst>
              <a:ext uri="{FF2B5EF4-FFF2-40B4-BE49-F238E27FC236}">
                <a16:creationId xmlns:a16="http://schemas.microsoft.com/office/drawing/2014/main" id="{708E0FF7-C49D-4C7D-9713-7488EA6A70B9}"/>
              </a:ext>
            </a:extLst>
          </p:cNvPr>
          <p:cNvSpPr/>
          <p:nvPr/>
        </p:nvSpPr>
        <p:spPr>
          <a:xfrm>
            <a:off x="464406" y="1732520"/>
            <a:ext cx="119572" cy="119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椭圆 16">
            <a:extLst>
              <a:ext uri="{FF2B5EF4-FFF2-40B4-BE49-F238E27FC236}">
                <a16:creationId xmlns:a16="http://schemas.microsoft.com/office/drawing/2014/main" id="{168E4B44-D436-4B9F-BEF2-7ED370324CB8}"/>
              </a:ext>
            </a:extLst>
          </p:cNvPr>
          <p:cNvSpPr/>
          <p:nvPr/>
        </p:nvSpPr>
        <p:spPr>
          <a:xfrm>
            <a:off x="464406" y="2784783"/>
            <a:ext cx="119572" cy="119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椭圆 17">
            <a:extLst>
              <a:ext uri="{FF2B5EF4-FFF2-40B4-BE49-F238E27FC236}">
                <a16:creationId xmlns:a16="http://schemas.microsoft.com/office/drawing/2014/main" id="{93C80778-0E58-4A90-AB11-427E452D1F9D}"/>
              </a:ext>
            </a:extLst>
          </p:cNvPr>
          <p:cNvSpPr/>
          <p:nvPr/>
        </p:nvSpPr>
        <p:spPr>
          <a:xfrm>
            <a:off x="464406" y="3603065"/>
            <a:ext cx="119572" cy="119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矩形 11">
            <a:extLst>
              <a:ext uri="{FF2B5EF4-FFF2-40B4-BE49-F238E27FC236}">
                <a16:creationId xmlns:a16="http://schemas.microsoft.com/office/drawing/2014/main" id="{640B801D-BF66-41FA-BA0D-7AF130CBFA5E}"/>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710DF55B-76F2-4E5F-A6E6-227092AB4C62}"/>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Tree>
    <p:extLst>
      <p:ext uri="{BB962C8B-B14F-4D97-AF65-F5344CB8AC3E}">
        <p14:creationId xmlns:p14="http://schemas.microsoft.com/office/powerpoint/2010/main" val="234789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7FA4D111-BA59-40D8-BE20-3326B30B377F}"/>
              </a:ext>
            </a:extLst>
          </p:cNvPr>
          <p:cNvCxnSpPr>
            <a:cxnSpLocks/>
          </p:cNvCxnSpPr>
          <p:nvPr/>
        </p:nvCxnSpPr>
        <p:spPr>
          <a:xfrm>
            <a:off x="4366260" y="1074420"/>
            <a:ext cx="739140" cy="24003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AA4F2C8-1B74-4ABD-BD4E-57221E270510}"/>
              </a:ext>
            </a:extLst>
          </p:cNvPr>
          <p:cNvCxnSpPr>
            <a:cxnSpLocks/>
          </p:cNvCxnSpPr>
          <p:nvPr/>
        </p:nvCxnSpPr>
        <p:spPr>
          <a:xfrm flipV="1">
            <a:off x="5105400" y="1314450"/>
            <a:ext cx="0" cy="21717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A565A8E-AC12-45FB-A93B-3D5C8BB0BEDB}"/>
              </a:ext>
            </a:extLst>
          </p:cNvPr>
          <p:cNvCxnSpPr>
            <a:cxnSpLocks/>
          </p:cNvCxnSpPr>
          <p:nvPr/>
        </p:nvCxnSpPr>
        <p:spPr>
          <a:xfrm flipV="1">
            <a:off x="3946493" y="1531620"/>
            <a:ext cx="1158907" cy="84478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FFF0D53-3653-4957-B525-EE903859560C}"/>
              </a:ext>
            </a:extLst>
          </p:cNvPr>
          <p:cNvCxnSpPr>
            <a:cxnSpLocks/>
          </p:cNvCxnSpPr>
          <p:nvPr/>
        </p:nvCxnSpPr>
        <p:spPr>
          <a:xfrm>
            <a:off x="3143250" y="2051685"/>
            <a:ext cx="727710" cy="31623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A8163FC-487C-470C-B1EE-B219C0F40CED}"/>
              </a:ext>
            </a:extLst>
          </p:cNvPr>
          <p:cNvCxnSpPr>
            <a:cxnSpLocks/>
          </p:cNvCxnSpPr>
          <p:nvPr/>
        </p:nvCxnSpPr>
        <p:spPr>
          <a:xfrm>
            <a:off x="3162300" y="1798320"/>
            <a:ext cx="792382" cy="303255"/>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F03AA2B-10D6-4E35-AA0E-29A95FF9B897}"/>
              </a:ext>
            </a:extLst>
          </p:cNvPr>
          <p:cNvCxnSpPr>
            <a:cxnSpLocks/>
          </p:cNvCxnSpPr>
          <p:nvPr/>
        </p:nvCxnSpPr>
        <p:spPr>
          <a:xfrm flipV="1">
            <a:off x="3933190" y="1314450"/>
            <a:ext cx="1172210" cy="78257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72B5445-896C-4280-BF07-49429773A15B}"/>
              </a:ext>
            </a:extLst>
          </p:cNvPr>
          <p:cNvCxnSpPr>
            <a:cxnSpLocks/>
          </p:cNvCxnSpPr>
          <p:nvPr/>
        </p:nvCxnSpPr>
        <p:spPr>
          <a:xfrm flipV="1">
            <a:off x="3956587" y="1728787"/>
            <a:ext cx="26525" cy="65532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3D5548A-23FF-46AF-8CB8-DBFB17BAF9EA}"/>
              </a:ext>
            </a:extLst>
          </p:cNvPr>
          <p:cNvCxnSpPr>
            <a:cxnSpLocks/>
          </p:cNvCxnSpPr>
          <p:nvPr/>
        </p:nvCxnSpPr>
        <p:spPr>
          <a:xfrm flipV="1">
            <a:off x="3162300" y="1798320"/>
            <a:ext cx="0" cy="25336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0CC6032-695D-4823-8406-4874A74B6DB7}"/>
              </a:ext>
            </a:extLst>
          </p:cNvPr>
          <p:cNvCxnSpPr>
            <a:cxnSpLocks/>
          </p:cNvCxnSpPr>
          <p:nvPr/>
        </p:nvCxnSpPr>
        <p:spPr>
          <a:xfrm flipV="1">
            <a:off x="3162300" y="1074422"/>
            <a:ext cx="1203960" cy="72389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E08BCC1-21A5-4B0D-B3DE-759BCA591073}"/>
              </a:ext>
            </a:extLst>
          </p:cNvPr>
          <p:cNvCxnSpPr>
            <a:cxnSpLocks/>
          </p:cNvCxnSpPr>
          <p:nvPr/>
        </p:nvCxnSpPr>
        <p:spPr>
          <a:xfrm flipV="1">
            <a:off x="3140075" y="1885950"/>
            <a:ext cx="266700" cy="165735"/>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C67DBC2-3576-43F3-BBC9-CA31358D9656}"/>
              </a:ext>
            </a:extLst>
          </p:cNvPr>
          <p:cNvCxnSpPr>
            <a:cxnSpLocks/>
          </p:cNvCxnSpPr>
          <p:nvPr/>
        </p:nvCxnSpPr>
        <p:spPr>
          <a:xfrm>
            <a:off x="114299" y="4142739"/>
            <a:ext cx="1028700" cy="739140"/>
          </a:xfrm>
          <a:prstGeom prst="line">
            <a:avLst/>
          </a:prstGeom>
          <a:ln w="19050">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9627256-FA92-4CE4-9463-B785ED81EDA3}"/>
              </a:ext>
            </a:extLst>
          </p:cNvPr>
          <p:cNvCxnSpPr>
            <a:cxnSpLocks/>
          </p:cNvCxnSpPr>
          <p:nvPr/>
        </p:nvCxnSpPr>
        <p:spPr>
          <a:xfrm flipV="1">
            <a:off x="114299" y="3398520"/>
            <a:ext cx="1089661" cy="742316"/>
          </a:xfrm>
          <a:prstGeom prst="line">
            <a:avLst/>
          </a:prstGeom>
          <a:ln w="19050">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6A7CE4C-EC55-4605-ADFB-85FDEEE58F0D}"/>
              </a:ext>
            </a:extLst>
          </p:cNvPr>
          <p:cNvCxnSpPr>
            <a:cxnSpLocks/>
          </p:cNvCxnSpPr>
          <p:nvPr/>
        </p:nvCxnSpPr>
        <p:spPr>
          <a:xfrm flipV="1">
            <a:off x="1142998" y="4091340"/>
            <a:ext cx="1121412" cy="782920"/>
          </a:xfrm>
          <a:prstGeom prst="line">
            <a:avLst/>
          </a:prstGeom>
          <a:ln w="19050">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FEFE70B-DF4E-4E3A-94E6-4297AA3DDB2B}"/>
              </a:ext>
            </a:extLst>
          </p:cNvPr>
          <p:cNvCxnSpPr>
            <a:cxnSpLocks/>
          </p:cNvCxnSpPr>
          <p:nvPr/>
        </p:nvCxnSpPr>
        <p:spPr>
          <a:xfrm>
            <a:off x="114299" y="4780914"/>
            <a:ext cx="1028700" cy="739140"/>
          </a:xfrm>
          <a:prstGeom prst="line">
            <a:avLst/>
          </a:prstGeom>
          <a:ln w="19050">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3DD994F-C712-4DEE-BB40-715EFEC46476}"/>
              </a:ext>
            </a:extLst>
          </p:cNvPr>
          <p:cNvCxnSpPr>
            <a:cxnSpLocks/>
          </p:cNvCxnSpPr>
          <p:nvPr/>
        </p:nvCxnSpPr>
        <p:spPr>
          <a:xfrm>
            <a:off x="1142998" y="4874260"/>
            <a:ext cx="1" cy="645794"/>
          </a:xfrm>
          <a:prstGeom prst="line">
            <a:avLst/>
          </a:prstGeom>
          <a:ln w="19050">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0D1E446-EB0A-4561-B681-C933F501BDA5}"/>
              </a:ext>
            </a:extLst>
          </p:cNvPr>
          <p:cNvCxnSpPr>
            <a:cxnSpLocks/>
          </p:cNvCxnSpPr>
          <p:nvPr/>
        </p:nvCxnSpPr>
        <p:spPr>
          <a:xfrm flipV="1">
            <a:off x="1142999" y="4701540"/>
            <a:ext cx="1121411" cy="800735"/>
          </a:xfrm>
          <a:prstGeom prst="line">
            <a:avLst/>
          </a:prstGeom>
          <a:ln w="19050">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E2B0048-C4FD-42BB-9275-9B1DA7612F70}"/>
              </a:ext>
            </a:extLst>
          </p:cNvPr>
          <p:cNvCxnSpPr>
            <a:cxnSpLocks/>
          </p:cNvCxnSpPr>
          <p:nvPr/>
        </p:nvCxnSpPr>
        <p:spPr>
          <a:xfrm>
            <a:off x="2264410" y="4091340"/>
            <a:ext cx="0" cy="610200"/>
          </a:xfrm>
          <a:prstGeom prst="line">
            <a:avLst/>
          </a:prstGeom>
          <a:ln w="19050">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4230F2C-7242-44F9-87A2-2AA4FA7E98E0}"/>
              </a:ext>
            </a:extLst>
          </p:cNvPr>
          <p:cNvCxnSpPr>
            <a:cxnSpLocks/>
          </p:cNvCxnSpPr>
          <p:nvPr/>
        </p:nvCxnSpPr>
        <p:spPr>
          <a:xfrm>
            <a:off x="1203960" y="3398520"/>
            <a:ext cx="1078230" cy="706120"/>
          </a:xfrm>
          <a:prstGeom prst="line">
            <a:avLst/>
          </a:prstGeom>
          <a:ln w="19050">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239AAAE9-FBB1-4A47-A219-2103B1FC5A43}"/>
              </a:ext>
            </a:extLst>
          </p:cNvPr>
          <p:cNvCxnSpPr>
            <a:cxnSpLocks/>
          </p:cNvCxnSpPr>
          <p:nvPr/>
        </p:nvCxnSpPr>
        <p:spPr>
          <a:xfrm>
            <a:off x="114300" y="4140836"/>
            <a:ext cx="0" cy="653731"/>
          </a:xfrm>
          <a:prstGeom prst="line">
            <a:avLst/>
          </a:prstGeom>
          <a:ln w="19050">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1EF2F19F-F4DB-461D-B4BD-056106A3880F}"/>
              </a:ext>
            </a:extLst>
          </p:cNvPr>
          <p:cNvCxnSpPr>
            <a:cxnSpLocks/>
          </p:cNvCxnSpPr>
          <p:nvPr/>
        </p:nvCxnSpPr>
        <p:spPr>
          <a:xfrm flipV="1">
            <a:off x="4954905" y="1940243"/>
            <a:ext cx="993915" cy="864532"/>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54734DB-F924-48BB-B2D7-D9E17BBAED2B}"/>
              </a:ext>
            </a:extLst>
          </p:cNvPr>
          <p:cNvCxnSpPr>
            <a:cxnSpLocks/>
          </p:cNvCxnSpPr>
          <p:nvPr/>
        </p:nvCxnSpPr>
        <p:spPr>
          <a:xfrm>
            <a:off x="3992969" y="1745689"/>
            <a:ext cx="995591" cy="38947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AE7B72A-37CE-4627-BBE0-5F2A90606370}"/>
              </a:ext>
            </a:extLst>
          </p:cNvPr>
          <p:cNvCxnSpPr>
            <a:cxnSpLocks/>
          </p:cNvCxnSpPr>
          <p:nvPr/>
        </p:nvCxnSpPr>
        <p:spPr>
          <a:xfrm flipV="1">
            <a:off x="4954905" y="2151465"/>
            <a:ext cx="33655" cy="653309"/>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4D5E043-2C9F-4D2F-9749-9027CD60D414}"/>
              </a:ext>
            </a:extLst>
          </p:cNvPr>
          <p:cNvCxnSpPr>
            <a:cxnSpLocks/>
          </p:cNvCxnSpPr>
          <p:nvPr/>
        </p:nvCxnSpPr>
        <p:spPr>
          <a:xfrm>
            <a:off x="3856355" y="2345055"/>
            <a:ext cx="1098550" cy="459719"/>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AFE98D23-B3AC-46D0-85FA-3D2A2B99113E}"/>
              </a:ext>
            </a:extLst>
          </p:cNvPr>
          <p:cNvCxnSpPr>
            <a:cxnSpLocks/>
          </p:cNvCxnSpPr>
          <p:nvPr/>
        </p:nvCxnSpPr>
        <p:spPr>
          <a:xfrm>
            <a:off x="5116512" y="1074420"/>
            <a:ext cx="931228" cy="29965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24B79F3A-AAB9-4C1E-B4EF-C24E0482B10B}"/>
              </a:ext>
            </a:extLst>
          </p:cNvPr>
          <p:cNvCxnSpPr>
            <a:cxnSpLocks/>
          </p:cNvCxnSpPr>
          <p:nvPr/>
        </p:nvCxnSpPr>
        <p:spPr>
          <a:xfrm flipV="1">
            <a:off x="5948820" y="1374071"/>
            <a:ext cx="65265" cy="57093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5AA5171D-7889-48E5-B55A-0841ED3B0608}"/>
              </a:ext>
            </a:extLst>
          </p:cNvPr>
          <p:cNvCxnSpPr>
            <a:cxnSpLocks/>
          </p:cNvCxnSpPr>
          <p:nvPr/>
        </p:nvCxnSpPr>
        <p:spPr>
          <a:xfrm flipV="1">
            <a:off x="3992969" y="1066422"/>
            <a:ext cx="1123542" cy="672966"/>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1724FF9-010D-42AC-8E26-820590ECC927}"/>
              </a:ext>
            </a:extLst>
          </p:cNvPr>
          <p:cNvCxnSpPr>
            <a:cxnSpLocks/>
          </p:cNvCxnSpPr>
          <p:nvPr/>
        </p:nvCxnSpPr>
        <p:spPr>
          <a:xfrm flipV="1">
            <a:off x="4981430" y="1366594"/>
            <a:ext cx="1034560" cy="79992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2000739C-9460-4A28-BDF7-C9BD928BBD3C}"/>
              </a:ext>
            </a:extLst>
          </p:cNvPr>
          <p:cNvCxnSpPr>
            <a:cxnSpLocks/>
          </p:cNvCxnSpPr>
          <p:nvPr/>
        </p:nvCxnSpPr>
        <p:spPr>
          <a:xfrm flipV="1">
            <a:off x="5103495" y="1067779"/>
            <a:ext cx="13017" cy="404066"/>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46FD822-BA67-4CC2-A14A-3F7FDF7B5036}"/>
              </a:ext>
            </a:extLst>
          </p:cNvPr>
          <p:cNvCxnSpPr>
            <a:cxnSpLocks/>
          </p:cNvCxnSpPr>
          <p:nvPr/>
        </p:nvCxnSpPr>
        <p:spPr>
          <a:xfrm flipV="1">
            <a:off x="6310874" y="1221002"/>
            <a:ext cx="435366" cy="1353912"/>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6491A6D-12EE-4047-877B-5C7A9E57ED40}"/>
              </a:ext>
            </a:extLst>
          </p:cNvPr>
          <p:cNvCxnSpPr>
            <a:cxnSpLocks/>
          </p:cNvCxnSpPr>
          <p:nvPr/>
        </p:nvCxnSpPr>
        <p:spPr>
          <a:xfrm flipV="1">
            <a:off x="8554720" y="1798320"/>
            <a:ext cx="624840" cy="150876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0AB10A29-06A8-4272-BCBD-ABE54711F72F}"/>
              </a:ext>
            </a:extLst>
          </p:cNvPr>
          <p:cNvCxnSpPr>
            <a:cxnSpLocks/>
          </p:cNvCxnSpPr>
          <p:nvPr/>
        </p:nvCxnSpPr>
        <p:spPr>
          <a:xfrm flipH="1" flipV="1">
            <a:off x="6746240" y="1221002"/>
            <a:ext cx="2397761" cy="577319"/>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02EF677-3F1A-4AA1-9151-E1BD40523777}"/>
              </a:ext>
            </a:extLst>
          </p:cNvPr>
          <p:cNvCxnSpPr>
            <a:cxnSpLocks/>
          </p:cNvCxnSpPr>
          <p:nvPr/>
        </p:nvCxnSpPr>
        <p:spPr>
          <a:xfrm flipH="1" flipV="1">
            <a:off x="6310875" y="2574915"/>
            <a:ext cx="2243845" cy="732166"/>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669C37D6-F55A-4BD7-A631-8A78CC7F3D09}"/>
              </a:ext>
            </a:extLst>
          </p:cNvPr>
          <p:cNvSpPr/>
          <p:nvPr/>
        </p:nvSpPr>
        <p:spPr>
          <a:xfrm>
            <a:off x="2320289" y="4117022"/>
            <a:ext cx="3027555" cy="610201"/>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lnSpc>
                <a:spcPct val="90000"/>
              </a:lnSpc>
              <a:spcBef>
                <a:spcPts val="1000"/>
              </a:spcBef>
            </a:pPr>
            <a:r>
              <a:rPr lang="zh-CN" altLang="en-US" dirty="0">
                <a:solidFill>
                  <a:schemeClr val="bg1"/>
                </a:solidFill>
                <a:latin typeface="楷体" panose="02010609060101010101" pitchFamily="49" charset="-122"/>
                <a:ea typeface="楷体" panose="02010609060101010101" pitchFamily="49" charset="-122"/>
              </a:rPr>
              <a:t>磁悬浮高速永磁同步电机</a:t>
            </a:r>
            <a:r>
              <a:rPr lang="en-US" dirty="0">
                <a:solidFill>
                  <a:schemeClr val="bg1"/>
                </a:solidFill>
              </a:rPr>
              <a:t>√</a:t>
            </a:r>
          </a:p>
        </p:txBody>
      </p:sp>
      <p:sp>
        <p:nvSpPr>
          <p:cNvPr id="41" name="矩形 40">
            <a:extLst>
              <a:ext uri="{FF2B5EF4-FFF2-40B4-BE49-F238E27FC236}">
                <a16:creationId xmlns:a16="http://schemas.microsoft.com/office/drawing/2014/main" id="{788604F0-6519-4FC5-A749-811F26EB5448}"/>
              </a:ext>
            </a:extLst>
          </p:cNvPr>
          <p:cNvSpPr/>
          <p:nvPr/>
        </p:nvSpPr>
        <p:spPr>
          <a:xfrm>
            <a:off x="5103494" y="709844"/>
            <a:ext cx="1711007" cy="302140"/>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lnSpc>
                <a:spcPct val="90000"/>
              </a:lnSpc>
              <a:spcBef>
                <a:spcPts val="1000"/>
              </a:spcBef>
            </a:pP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FPGA</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控制板</a:t>
            </a:r>
            <a:r>
              <a:rPr lang="en-US" dirty="0">
                <a:solidFill>
                  <a:schemeClr val="bg1"/>
                </a:solidFill>
              </a:rPr>
              <a:t>√</a:t>
            </a:r>
          </a:p>
        </p:txBody>
      </p:sp>
      <p:sp>
        <p:nvSpPr>
          <p:cNvPr id="42" name="矩形 41">
            <a:extLst>
              <a:ext uri="{FF2B5EF4-FFF2-40B4-BE49-F238E27FC236}">
                <a16:creationId xmlns:a16="http://schemas.microsoft.com/office/drawing/2014/main" id="{A6C98DE0-030D-4D86-BF57-B6A3BFE78B32}"/>
              </a:ext>
            </a:extLst>
          </p:cNvPr>
          <p:cNvSpPr/>
          <p:nvPr/>
        </p:nvSpPr>
        <p:spPr>
          <a:xfrm>
            <a:off x="6047740" y="3365500"/>
            <a:ext cx="2506981" cy="353060"/>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lnSpc>
                <a:spcPct val="90000"/>
              </a:lnSpc>
              <a:spcBef>
                <a:spcPts val="1000"/>
              </a:spcBef>
            </a:pPr>
            <a:r>
              <a:rPr lang="zh-CN" altLang="en-US" dirty="0">
                <a:solidFill>
                  <a:schemeClr val="bg1"/>
                </a:solidFill>
                <a:latin typeface="楷体" panose="02010609060101010101" pitchFamily="49" charset="-122"/>
                <a:ea typeface="楷体" panose="02010609060101010101" pitchFamily="49" charset="-122"/>
              </a:rPr>
              <a:t>磁悬浮控制核心程序</a:t>
            </a:r>
            <a:r>
              <a:rPr lang="en-US" dirty="0">
                <a:solidFill>
                  <a:schemeClr val="bg1"/>
                </a:solidFill>
              </a:rPr>
              <a:t>√</a:t>
            </a:r>
          </a:p>
        </p:txBody>
      </p:sp>
      <p:sp>
        <p:nvSpPr>
          <p:cNvPr id="43" name="矩形 42">
            <a:extLst>
              <a:ext uri="{FF2B5EF4-FFF2-40B4-BE49-F238E27FC236}">
                <a16:creationId xmlns:a16="http://schemas.microsoft.com/office/drawing/2014/main" id="{6EE179DF-24A2-4A67-89E0-60247A377955}"/>
              </a:ext>
            </a:extLst>
          </p:cNvPr>
          <p:cNvSpPr/>
          <p:nvPr/>
        </p:nvSpPr>
        <p:spPr>
          <a:xfrm>
            <a:off x="3286728" y="2842250"/>
            <a:ext cx="1668177" cy="258055"/>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楷体" panose="02010609060101010101" pitchFamily="49" charset="-122"/>
                <a:ea typeface="楷体" panose="02010609060101010101" pitchFamily="49" charset="-122"/>
              </a:rPr>
              <a:t>功率放大器</a:t>
            </a:r>
            <a:r>
              <a:rPr lang="en-US" dirty="0">
                <a:solidFill>
                  <a:schemeClr val="bg1"/>
                </a:solidFill>
              </a:rPr>
              <a:t>√</a:t>
            </a:r>
          </a:p>
        </p:txBody>
      </p:sp>
      <p:sp>
        <p:nvSpPr>
          <p:cNvPr id="45" name="矩形 44">
            <a:extLst>
              <a:ext uri="{FF2B5EF4-FFF2-40B4-BE49-F238E27FC236}">
                <a16:creationId xmlns:a16="http://schemas.microsoft.com/office/drawing/2014/main" id="{D8A9E6E4-A233-4575-B9A5-415CBF66414C}"/>
              </a:ext>
            </a:extLst>
          </p:cNvPr>
          <p:cNvSpPr/>
          <p:nvPr/>
        </p:nvSpPr>
        <p:spPr>
          <a:xfrm>
            <a:off x="1854354" y="1778222"/>
            <a:ext cx="1292070" cy="293560"/>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楷体" panose="02010609060101010101" pitchFamily="49" charset="-122"/>
                <a:ea typeface="楷体" panose="02010609060101010101" pitchFamily="49" charset="-122"/>
              </a:rPr>
              <a:t>传感器</a:t>
            </a:r>
            <a:r>
              <a:rPr lang="en-US" dirty="0">
                <a:solidFill>
                  <a:schemeClr val="bg1"/>
                </a:solidFill>
              </a:rPr>
              <a:t>√</a:t>
            </a:r>
          </a:p>
        </p:txBody>
      </p:sp>
      <p:sp>
        <p:nvSpPr>
          <p:cNvPr id="40" name="矩形 39">
            <a:extLst>
              <a:ext uri="{FF2B5EF4-FFF2-40B4-BE49-F238E27FC236}">
                <a16:creationId xmlns:a16="http://schemas.microsoft.com/office/drawing/2014/main" id="{0A39CD51-BBB2-4AF8-AF79-07E46CCB4076}"/>
              </a:ext>
            </a:extLst>
          </p:cNvPr>
          <p:cNvSpPr/>
          <p:nvPr/>
        </p:nvSpPr>
        <p:spPr>
          <a:xfrm>
            <a:off x="343915" y="340694"/>
            <a:ext cx="1653851" cy="461184"/>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可行性分析</a:t>
            </a:r>
          </a:p>
        </p:txBody>
      </p:sp>
      <p:sp>
        <p:nvSpPr>
          <p:cNvPr id="46" name="文本框 45">
            <a:extLst>
              <a:ext uri="{FF2B5EF4-FFF2-40B4-BE49-F238E27FC236}">
                <a16:creationId xmlns:a16="http://schemas.microsoft.com/office/drawing/2014/main" id="{9647E62D-1E50-43BF-946C-246BAADF9A6D}"/>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22</a:t>
            </a:r>
          </a:p>
        </p:txBody>
      </p:sp>
    </p:spTree>
    <p:extLst>
      <p:ext uri="{BB962C8B-B14F-4D97-AF65-F5344CB8AC3E}">
        <p14:creationId xmlns:p14="http://schemas.microsoft.com/office/powerpoint/2010/main" val="1991932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ABF10F28-2DB8-4A45-95E8-03018E214F3B}"/>
              </a:ext>
            </a:extLst>
          </p:cNvPr>
          <p:cNvSpPr>
            <a:spLocks noGrp="1"/>
          </p:cNvSpPr>
          <p:nvPr>
            <p:ph type="subTitle" idx="1"/>
          </p:nvPr>
        </p:nvSpPr>
        <p:spPr>
          <a:xfrm>
            <a:off x="1678859" y="3125477"/>
            <a:ext cx="5786283" cy="607046"/>
          </a:xfrm>
        </p:spPr>
        <p:txBody>
          <a:bodyPr>
            <a:noAutofit/>
          </a:bodyPr>
          <a:lstStyle/>
          <a:p>
            <a:r>
              <a:rPr lang="en-US" altLang="zh-CN"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研究计划</a:t>
            </a:r>
            <a:endParaRPr lang="en-US" altLang="zh-CN"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90309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1">
            <a:extLst>
              <a:ext uri="{FF2B5EF4-FFF2-40B4-BE49-F238E27FC236}">
                <a16:creationId xmlns:a16="http://schemas.microsoft.com/office/drawing/2014/main" id="{0BAD07B0-34E2-4902-8FDE-FCFD3931A522}"/>
              </a:ext>
            </a:extLst>
          </p:cNvPr>
          <p:cNvSpPr txBox="1">
            <a:spLocks/>
          </p:cNvSpPr>
          <p:nvPr/>
        </p:nvSpPr>
        <p:spPr>
          <a:xfrm>
            <a:off x="1851298" y="3563131"/>
            <a:ext cx="5063502" cy="33181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结合旋转坐标法提升重复控制器抑制性能</a:t>
            </a:r>
            <a:endParaRPr lang="en-US" altLang="zh-CN"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副标题 1">
            <a:extLst>
              <a:ext uri="{FF2B5EF4-FFF2-40B4-BE49-F238E27FC236}">
                <a16:creationId xmlns:a16="http://schemas.microsoft.com/office/drawing/2014/main" id="{34D5A966-ECEC-4305-B703-5A8357CB576A}"/>
              </a:ext>
            </a:extLst>
          </p:cNvPr>
          <p:cNvSpPr txBox="1">
            <a:spLocks/>
          </p:cNvSpPr>
          <p:nvPr/>
        </p:nvSpPr>
        <p:spPr>
          <a:xfrm>
            <a:off x="1860859" y="2356543"/>
            <a:ext cx="5152783" cy="33181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离散域重复控制器抑制基波和谐波振动电流</a:t>
            </a:r>
            <a:endParaRPr lang="en-US" altLang="zh-CN"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副标题 1">
            <a:extLst>
              <a:ext uri="{FF2B5EF4-FFF2-40B4-BE49-F238E27FC236}">
                <a16:creationId xmlns:a16="http://schemas.microsoft.com/office/drawing/2014/main" id="{382D1853-6047-44AD-BB1D-4F731B51B3A2}"/>
              </a:ext>
            </a:extLst>
          </p:cNvPr>
          <p:cNvSpPr txBox="1">
            <a:spLocks/>
          </p:cNvSpPr>
          <p:nvPr/>
        </p:nvSpPr>
        <p:spPr>
          <a:xfrm>
            <a:off x="1901501" y="4643771"/>
            <a:ext cx="4937043" cy="33181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基于 </a:t>
            </a:r>
            <a:r>
              <a:rPr lang="en-US" altLang="zh-CN"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Simulink + FPGA </a:t>
            </a:r>
            <a:r>
              <a:rPr lang="zh-CN" altLang="en-US"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的离线</a:t>
            </a:r>
            <a:r>
              <a:rPr lang="en-US" altLang="zh-CN"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在线设计流程</a:t>
            </a:r>
            <a:endParaRPr lang="en-US" altLang="zh-CN"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0F6AF46E-984F-43C9-8995-7BC6A2B9A5C8}"/>
              </a:ext>
            </a:extLst>
          </p:cNvPr>
          <p:cNvSpPr/>
          <p:nvPr/>
        </p:nvSpPr>
        <p:spPr>
          <a:xfrm>
            <a:off x="340467" y="311105"/>
            <a:ext cx="1510831" cy="461184"/>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研究计划</a:t>
            </a:r>
          </a:p>
        </p:txBody>
      </p:sp>
      <p:sp>
        <p:nvSpPr>
          <p:cNvPr id="11" name="副标题 1">
            <a:extLst>
              <a:ext uri="{FF2B5EF4-FFF2-40B4-BE49-F238E27FC236}">
                <a16:creationId xmlns:a16="http://schemas.microsoft.com/office/drawing/2014/main" id="{ABC2F8C0-8BBC-426C-9494-737DE3C08A12}"/>
              </a:ext>
            </a:extLst>
          </p:cNvPr>
          <p:cNvSpPr txBox="1">
            <a:spLocks/>
          </p:cNvSpPr>
          <p:nvPr/>
        </p:nvSpPr>
        <p:spPr>
          <a:xfrm>
            <a:off x="1851298" y="3930937"/>
            <a:ext cx="5368656" cy="39930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旋转坐标法平移各次谐波频率，重复控制器陷波程度更深</a:t>
            </a:r>
            <a:endPar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副标题 1">
            <a:extLst>
              <a:ext uri="{FF2B5EF4-FFF2-40B4-BE49-F238E27FC236}">
                <a16:creationId xmlns:a16="http://schemas.microsoft.com/office/drawing/2014/main" id="{98B72789-A18C-4139-AD10-F3B78CD74B85}"/>
              </a:ext>
            </a:extLst>
          </p:cNvPr>
          <p:cNvSpPr txBox="1">
            <a:spLocks/>
          </p:cNvSpPr>
          <p:nvPr/>
        </p:nvSpPr>
        <p:spPr>
          <a:xfrm>
            <a:off x="1880316" y="2727395"/>
            <a:ext cx="6263600" cy="55819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研究离散域下重复控制器的设计与实施，涉及采样频率、控制频率、延时周期数和离散方法等</a:t>
            </a:r>
            <a:endPar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副标题 1">
            <a:extLst>
              <a:ext uri="{FF2B5EF4-FFF2-40B4-BE49-F238E27FC236}">
                <a16:creationId xmlns:a16="http://schemas.microsoft.com/office/drawing/2014/main" id="{66ECB1A4-0CDE-4F38-9BC6-F9FCD25E3C1F}"/>
              </a:ext>
            </a:extLst>
          </p:cNvPr>
          <p:cNvSpPr txBox="1">
            <a:spLocks/>
          </p:cNvSpPr>
          <p:nvPr/>
        </p:nvSpPr>
        <p:spPr>
          <a:xfrm>
            <a:off x="1890042" y="4975589"/>
            <a:ext cx="6504927" cy="1235246"/>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前期 </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Simulink </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设计控制律模型，中期利用 </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Simulink </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组件 </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HDL Coder </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或 </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FPGA </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组件 </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DSP Builder </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生成</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FPGA</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代码，后期通过 </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FPGA </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接口利用 </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Simulink </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或 </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DSP Builder </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在线调整参数和观测控制信号变化。优势：自动化部署算法，减少人工写代码</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调试错误；在线观察信号，参数调整有据可循。</a:t>
            </a:r>
            <a:endPar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副标题 1">
            <a:extLst>
              <a:ext uri="{FF2B5EF4-FFF2-40B4-BE49-F238E27FC236}">
                <a16:creationId xmlns:a16="http://schemas.microsoft.com/office/drawing/2014/main" id="{E5B51B1C-7E81-4B89-B282-F92FCB8E9E31}"/>
              </a:ext>
            </a:extLst>
          </p:cNvPr>
          <p:cNvSpPr txBox="1">
            <a:spLocks/>
          </p:cNvSpPr>
          <p:nvPr/>
        </p:nvSpPr>
        <p:spPr>
          <a:xfrm>
            <a:off x="1901501" y="1128709"/>
            <a:ext cx="2368940" cy="33181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磁悬浮轴承参数辨识</a:t>
            </a:r>
            <a:endParaRPr lang="en-US" altLang="zh-CN"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副标题 1">
            <a:extLst>
              <a:ext uri="{FF2B5EF4-FFF2-40B4-BE49-F238E27FC236}">
                <a16:creationId xmlns:a16="http://schemas.microsoft.com/office/drawing/2014/main" id="{7A76CAD5-347E-4B26-A4D0-388B2911972C}"/>
              </a:ext>
            </a:extLst>
          </p:cNvPr>
          <p:cNvSpPr txBox="1">
            <a:spLocks/>
          </p:cNvSpPr>
          <p:nvPr/>
        </p:nvSpPr>
        <p:spPr>
          <a:xfrm>
            <a:off x="1890043" y="1452614"/>
            <a:ext cx="6631387" cy="58902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通过目前数字控制平台，测试磁悬浮轴承电流</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力系数、位移</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力系数、轴承刚度、轴承阻尼等参数，用于评定控制器性能以及优化控制器参数</a:t>
            </a:r>
            <a:endPar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E2CED9E9-E4EE-43CF-B3F0-27ECED61FE7B}"/>
              </a:ext>
            </a:extLst>
          </p:cNvPr>
          <p:cNvSpPr/>
          <p:nvPr/>
        </p:nvSpPr>
        <p:spPr>
          <a:xfrm>
            <a:off x="340467" y="1071350"/>
            <a:ext cx="8229601" cy="1044652"/>
          </a:xfrm>
          <a:prstGeom prst="rect">
            <a:avLst/>
          </a:prstGeom>
          <a:noFill/>
          <a:ln w="19050">
            <a:solidFill>
              <a:srgbClr val="294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F98AE468-D368-4035-8C48-230F381433F0}"/>
              </a:ext>
            </a:extLst>
          </p:cNvPr>
          <p:cNvSpPr/>
          <p:nvPr/>
        </p:nvSpPr>
        <p:spPr>
          <a:xfrm>
            <a:off x="340467" y="1072421"/>
            <a:ext cx="1510831" cy="1044652"/>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楷体" panose="02010609060101010101" pitchFamily="49" charset="-122"/>
                <a:ea typeface="楷体" panose="02010609060101010101" pitchFamily="49" charset="-122"/>
              </a:rPr>
              <a:t>模型验证</a:t>
            </a:r>
            <a:endParaRPr lang="en-US" dirty="0"/>
          </a:p>
        </p:txBody>
      </p:sp>
      <p:sp>
        <p:nvSpPr>
          <p:cNvPr id="34" name="矩形 33">
            <a:extLst>
              <a:ext uri="{FF2B5EF4-FFF2-40B4-BE49-F238E27FC236}">
                <a16:creationId xmlns:a16="http://schemas.microsoft.com/office/drawing/2014/main" id="{D7C54FE8-26F3-42E2-A6A8-052B2040886A}"/>
              </a:ext>
            </a:extLst>
          </p:cNvPr>
          <p:cNvSpPr/>
          <p:nvPr/>
        </p:nvSpPr>
        <p:spPr>
          <a:xfrm>
            <a:off x="340467" y="2253882"/>
            <a:ext cx="8229601" cy="1044652"/>
          </a:xfrm>
          <a:prstGeom prst="rect">
            <a:avLst/>
          </a:prstGeom>
          <a:noFill/>
          <a:ln w="19050">
            <a:solidFill>
              <a:srgbClr val="294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1172B72C-67A1-4FFE-8A0F-7E366E30C5AF}"/>
              </a:ext>
            </a:extLst>
          </p:cNvPr>
          <p:cNvSpPr/>
          <p:nvPr/>
        </p:nvSpPr>
        <p:spPr>
          <a:xfrm>
            <a:off x="340467" y="2265113"/>
            <a:ext cx="1510831" cy="1044652"/>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楷体" panose="02010609060101010101" pitchFamily="49" charset="-122"/>
                <a:ea typeface="楷体" panose="02010609060101010101" pitchFamily="49" charset="-122"/>
              </a:rPr>
              <a:t>谐波抑制</a:t>
            </a:r>
            <a:endParaRPr lang="en-US" dirty="0"/>
          </a:p>
        </p:txBody>
      </p:sp>
      <p:sp>
        <p:nvSpPr>
          <p:cNvPr id="36" name="矩形 35">
            <a:extLst>
              <a:ext uri="{FF2B5EF4-FFF2-40B4-BE49-F238E27FC236}">
                <a16:creationId xmlns:a16="http://schemas.microsoft.com/office/drawing/2014/main" id="{182A1A3E-0BDB-4169-AD35-8BA3CC6528D1}"/>
              </a:ext>
            </a:extLst>
          </p:cNvPr>
          <p:cNvSpPr/>
          <p:nvPr/>
        </p:nvSpPr>
        <p:spPr>
          <a:xfrm>
            <a:off x="340467" y="3411053"/>
            <a:ext cx="8229601" cy="1044652"/>
          </a:xfrm>
          <a:prstGeom prst="rect">
            <a:avLst/>
          </a:prstGeom>
          <a:noFill/>
          <a:ln w="19050">
            <a:solidFill>
              <a:srgbClr val="294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ACD7307D-1D6E-4E84-A396-CC154FB3E7DD}"/>
              </a:ext>
            </a:extLst>
          </p:cNvPr>
          <p:cNvSpPr/>
          <p:nvPr/>
        </p:nvSpPr>
        <p:spPr>
          <a:xfrm>
            <a:off x="340467" y="3422284"/>
            <a:ext cx="1510831" cy="1044652"/>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楷体" panose="02010609060101010101" pitchFamily="49" charset="-122"/>
                <a:ea typeface="楷体" panose="02010609060101010101" pitchFamily="49" charset="-122"/>
              </a:rPr>
              <a:t>性能优化</a:t>
            </a:r>
            <a:endParaRPr lang="en-US" dirty="0"/>
          </a:p>
        </p:txBody>
      </p:sp>
      <p:sp>
        <p:nvSpPr>
          <p:cNvPr id="38" name="矩形 37">
            <a:extLst>
              <a:ext uri="{FF2B5EF4-FFF2-40B4-BE49-F238E27FC236}">
                <a16:creationId xmlns:a16="http://schemas.microsoft.com/office/drawing/2014/main" id="{0AF598A8-93BC-4116-9CC2-50DB9148FA41}"/>
              </a:ext>
            </a:extLst>
          </p:cNvPr>
          <p:cNvSpPr/>
          <p:nvPr/>
        </p:nvSpPr>
        <p:spPr>
          <a:xfrm>
            <a:off x="340467" y="4568223"/>
            <a:ext cx="8229601" cy="1642611"/>
          </a:xfrm>
          <a:prstGeom prst="rect">
            <a:avLst/>
          </a:prstGeom>
          <a:noFill/>
          <a:ln w="19050">
            <a:solidFill>
              <a:srgbClr val="294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01C30261-3A67-4781-BFA4-0BE3CD5AE6CE}"/>
              </a:ext>
            </a:extLst>
          </p:cNvPr>
          <p:cNvSpPr/>
          <p:nvPr/>
        </p:nvSpPr>
        <p:spPr>
          <a:xfrm>
            <a:off x="340467" y="4579454"/>
            <a:ext cx="1510831" cy="1631379"/>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楷体" panose="02010609060101010101" pitchFamily="49" charset="-122"/>
                <a:ea typeface="楷体" panose="02010609060101010101" pitchFamily="49" charset="-122"/>
              </a:rPr>
              <a:t>实验研究</a:t>
            </a:r>
            <a:endParaRPr lang="en-US" dirty="0">
              <a:latin typeface="楷体" panose="02010609060101010101" pitchFamily="49" charset="-122"/>
              <a:ea typeface="楷体" panose="02010609060101010101" pitchFamily="49" charset="-122"/>
            </a:endParaRPr>
          </a:p>
        </p:txBody>
      </p:sp>
      <p:sp>
        <p:nvSpPr>
          <p:cNvPr id="40" name="矩形 39">
            <a:extLst>
              <a:ext uri="{FF2B5EF4-FFF2-40B4-BE49-F238E27FC236}">
                <a16:creationId xmlns:a16="http://schemas.microsoft.com/office/drawing/2014/main" id="{6605DDBC-42A0-4853-AC12-C050DBF05B91}"/>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文本框 40">
            <a:extLst>
              <a:ext uri="{FF2B5EF4-FFF2-40B4-BE49-F238E27FC236}">
                <a16:creationId xmlns:a16="http://schemas.microsoft.com/office/drawing/2014/main" id="{1BC975C5-E3C0-49FF-97FF-93353245C768}"/>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248606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1" grpId="0"/>
      <p:bldP spid="13" grpId="0"/>
      <p:bldP spid="14" grpId="0"/>
      <p:bldP spid="20"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01C30261-3A67-4781-BFA4-0BE3CD5AE6CE}"/>
              </a:ext>
            </a:extLst>
          </p:cNvPr>
          <p:cNvSpPr/>
          <p:nvPr/>
        </p:nvSpPr>
        <p:spPr>
          <a:xfrm>
            <a:off x="214008" y="4647547"/>
            <a:ext cx="1510832" cy="8096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94983"/>
                </a:solidFill>
                <a:latin typeface="楷体" panose="02010609060101010101" pitchFamily="49" charset="-122"/>
                <a:ea typeface="楷体" panose="02010609060101010101" pitchFamily="49" charset="-122"/>
              </a:rPr>
              <a:t>实验研究：</a:t>
            </a:r>
            <a:endParaRPr lang="en-US" dirty="0">
              <a:solidFill>
                <a:srgbClr val="294983"/>
              </a:solidFill>
              <a:latin typeface="楷体" panose="02010609060101010101" pitchFamily="49" charset="-122"/>
              <a:ea typeface="楷体" panose="02010609060101010101" pitchFamily="49" charset="-122"/>
            </a:endParaRPr>
          </a:p>
        </p:txBody>
      </p:sp>
      <p:sp>
        <p:nvSpPr>
          <p:cNvPr id="9" name="矩形 8">
            <a:extLst>
              <a:ext uri="{FF2B5EF4-FFF2-40B4-BE49-F238E27FC236}">
                <a16:creationId xmlns:a16="http://schemas.microsoft.com/office/drawing/2014/main" id="{0F6AF46E-984F-43C9-8995-7BC6A2B9A5C8}"/>
              </a:ext>
            </a:extLst>
          </p:cNvPr>
          <p:cNvSpPr/>
          <p:nvPr/>
        </p:nvSpPr>
        <p:spPr>
          <a:xfrm>
            <a:off x="340467" y="311105"/>
            <a:ext cx="1510831" cy="461184"/>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研究计划</a:t>
            </a:r>
          </a:p>
        </p:txBody>
      </p:sp>
      <p:sp>
        <p:nvSpPr>
          <p:cNvPr id="16" name="矩形 15">
            <a:extLst>
              <a:ext uri="{FF2B5EF4-FFF2-40B4-BE49-F238E27FC236}">
                <a16:creationId xmlns:a16="http://schemas.microsoft.com/office/drawing/2014/main" id="{E2CED9E9-E4EE-43CF-B3F0-27ECED61FE7B}"/>
              </a:ext>
            </a:extLst>
          </p:cNvPr>
          <p:cNvSpPr/>
          <p:nvPr/>
        </p:nvSpPr>
        <p:spPr>
          <a:xfrm>
            <a:off x="1753858" y="1139443"/>
            <a:ext cx="6689751" cy="582352"/>
          </a:xfrm>
          <a:prstGeom prst="rect">
            <a:avLst/>
          </a:prstGeom>
          <a:noFill/>
          <a:ln w="19050">
            <a:solidFill>
              <a:srgbClr val="294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F98AE468-D368-4035-8C48-230F381433F0}"/>
              </a:ext>
            </a:extLst>
          </p:cNvPr>
          <p:cNvSpPr/>
          <p:nvPr/>
        </p:nvSpPr>
        <p:spPr>
          <a:xfrm>
            <a:off x="214008" y="1140514"/>
            <a:ext cx="1510831" cy="518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94983"/>
                </a:solidFill>
                <a:latin typeface="楷体" panose="02010609060101010101" pitchFamily="49" charset="-122"/>
                <a:ea typeface="楷体" panose="02010609060101010101" pitchFamily="49" charset="-122"/>
              </a:rPr>
              <a:t>模型验证：</a:t>
            </a:r>
            <a:endParaRPr lang="en-US" dirty="0">
              <a:solidFill>
                <a:srgbClr val="294983"/>
              </a:solidFill>
            </a:endParaRPr>
          </a:p>
        </p:txBody>
      </p:sp>
      <p:sp>
        <p:nvSpPr>
          <p:cNvPr id="34" name="矩形 33">
            <a:extLst>
              <a:ext uri="{FF2B5EF4-FFF2-40B4-BE49-F238E27FC236}">
                <a16:creationId xmlns:a16="http://schemas.microsoft.com/office/drawing/2014/main" id="{D7C54FE8-26F3-42E2-A6A8-052B2040886A}"/>
              </a:ext>
            </a:extLst>
          </p:cNvPr>
          <p:cNvSpPr/>
          <p:nvPr/>
        </p:nvSpPr>
        <p:spPr>
          <a:xfrm>
            <a:off x="1773314" y="2321975"/>
            <a:ext cx="6670295" cy="568122"/>
          </a:xfrm>
          <a:prstGeom prst="rect">
            <a:avLst/>
          </a:prstGeom>
          <a:noFill/>
          <a:ln w="19050">
            <a:solidFill>
              <a:srgbClr val="294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1172B72C-67A1-4FFE-8A0F-7E366E30C5AF}"/>
              </a:ext>
            </a:extLst>
          </p:cNvPr>
          <p:cNvSpPr/>
          <p:nvPr/>
        </p:nvSpPr>
        <p:spPr>
          <a:xfrm>
            <a:off x="214008" y="2333206"/>
            <a:ext cx="1510831" cy="518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94983"/>
                </a:solidFill>
                <a:latin typeface="楷体" panose="02010609060101010101" pitchFamily="49" charset="-122"/>
                <a:ea typeface="楷体" panose="02010609060101010101" pitchFamily="49" charset="-122"/>
              </a:rPr>
              <a:t>谐波抑制：</a:t>
            </a:r>
            <a:endParaRPr lang="en-US" dirty="0">
              <a:solidFill>
                <a:srgbClr val="294983"/>
              </a:solidFill>
            </a:endParaRPr>
          </a:p>
        </p:txBody>
      </p:sp>
      <p:sp>
        <p:nvSpPr>
          <p:cNvPr id="36" name="矩形 35">
            <a:extLst>
              <a:ext uri="{FF2B5EF4-FFF2-40B4-BE49-F238E27FC236}">
                <a16:creationId xmlns:a16="http://schemas.microsoft.com/office/drawing/2014/main" id="{182A1A3E-0BDB-4169-AD35-8BA3CC6528D1}"/>
              </a:ext>
            </a:extLst>
          </p:cNvPr>
          <p:cNvSpPr/>
          <p:nvPr/>
        </p:nvSpPr>
        <p:spPr>
          <a:xfrm>
            <a:off x="1773314" y="3479146"/>
            <a:ext cx="6670295" cy="575879"/>
          </a:xfrm>
          <a:prstGeom prst="rect">
            <a:avLst/>
          </a:prstGeom>
          <a:noFill/>
          <a:ln w="19050">
            <a:solidFill>
              <a:srgbClr val="294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ACD7307D-1D6E-4E84-A396-CC154FB3E7DD}"/>
              </a:ext>
            </a:extLst>
          </p:cNvPr>
          <p:cNvSpPr/>
          <p:nvPr/>
        </p:nvSpPr>
        <p:spPr>
          <a:xfrm>
            <a:off x="214008" y="3490377"/>
            <a:ext cx="1510831" cy="518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94983"/>
                </a:solidFill>
                <a:latin typeface="楷体" panose="02010609060101010101" pitchFamily="49" charset="-122"/>
                <a:ea typeface="楷体" panose="02010609060101010101" pitchFamily="49" charset="-122"/>
              </a:rPr>
              <a:t>性能优化：</a:t>
            </a:r>
            <a:endParaRPr lang="en-US" dirty="0">
              <a:solidFill>
                <a:srgbClr val="294983"/>
              </a:solidFill>
            </a:endParaRPr>
          </a:p>
        </p:txBody>
      </p:sp>
      <p:sp>
        <p:nvSpPr>
          <p:cNvPr id="38" name="矩形 37">
            <a:extLst>
              <a:ext uri="{FF2B5EF4-FFF2-40B4-BE49-F238E27FC236}">
                <a16:creationId xmlns:a16="http://schemas.microsoft.com/office/drawing/2014/main" id="{0AF598A8-93BC-4116-9CC2-50DB9148FA41}"/>
              </a:ext>
            </a:extLst>
          </p:cNvPr>
          <p:cNvSpPr/>
          <p:nvPr/>
        </p:nvSpPr>
        <p:spPr>
          <a:xfrm>
            <a:off x="1773314" y="4636316"/>
            <a:ext cx="6670295" cy="965987"/>
          </a:xfrm>
          <a:prstGeom prst="rect">
            <a:avLst/>
          </a:prstGeom>
          <a:noFill/>
          <a:ln w="19050">
            <a:solidFill>
              <a:srgbClr val="294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6605DDBC-42A0-4853-AC12-C050DBF05B91}"/>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文本框 40">
            <a:extLst>
              <a:ext uri="{FF2B5EF4-FFF2-40B4-BE49-F238E27FC236}">
                <a16:creationId xmlns:a16="http://schemas.microsoft.com/office/drawing/2014/main" id="{1BC975C5-E3C0-49FF-97FF-93353245C768}"/>
              </a:ext>
            </a:extLst>
          </p:cNvPr>
          <p:cNvSpPr txBox="1"/>
          <p:nvPr/>
        </p:nvSpPr>
        <p:spPr>
          <a:xfrm>
            <a:off x="8615681" y="6537364"/>
            <a:ext cx="50800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27</a:t>
            </a:r>
          </a:p>
        </p:txBody>
      </p:sp>
      <p:sp>
        <p:nvSpPr>
          <p:cNvPr id="30" name="矩形 29">
            <a:extLst>
              <a:ext uri="{FF2B5EF4-FFF2-40B4-BE49-F238E27FC236}">
                <a16:creationId xmlns:a16="http://schemas.microsoft.com/office/drawing/2014/main" id="{532BC128-73A5-4EC5-BAD5-AC07A089184D}"/>
              </a:ext>
            </a:extLst>
          </p:cNvPr>
          <p:cNvSpPr/>
          <p:nvPr/>
        </p:nvSpPr>
        <p:spPr>
          <a:xfrm>
            <a:off x="1753858" y="1145916"/>
            <a:ext cx="2127479" cy="575879"/>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已完成数字频响分析仪设计</a:t>
            </a:r>
            <a:endParaRPr lang="en-US" altLang="zh-CN"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矩形 30">
            <a:extLst>
              <a:ext uri="{FF2B5EF4-FFF2-40B4-BE49-F238E27FC236}">
                <a16:creationId xmlns:a16="http://schemas.microsoft.com/office/drawing/2014/main" id="{2C7EAA48-2CF6-4572-9EC3-E5A7E26DDBB0}"/>
              </a:ext>
            </a:extLst>
          </p:cNvPr>
          <p:cNvSpPr/>
          <p:nvPr/>
        </p:nvSpPr>
        <p:spPr>
          <a:xfrm>
            <a:off x="1763585" y="3481232"/>
            <a:ext cx="3469895" cy="575879"/>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已完成旋转坐标法与重复控制器结合的拓扑仿真，验证了方法的有效性</a:t>
            </a:r>
            <a:endParaRPr lang="en-US" altLang="zh-CN"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矩形 31">
            <a:extLst>
              <a:ext uri="{FF2B5EF4-FFF2-40B4-BE49-F238E27FC236}">
                <a16:creationId xmlns:a16="http://schemas.microsoft.com/office/drawing/2014/main" id="{DC71F73D-D4A2-4E89-86BD-041ACC340335}"/>
              </a:ext>
            </a:extLst>
          </p:cNvPr>
          <p:cNvSpPr/>
          <p:nvPr/>
        </p:nvSpPr>
        <p:spPr>
          <a:xfrm>
            <a:off x="1773314" y="4646764"/>
            <a:ext cx="1796739" cy="955539"/>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已掌握</a:t>
            </a:r>
            <a:r>
              <a:rPr lang="en-US" altLang="zh-CN"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ARM</a:t>
            </a:r>
            <a:r>
              <a:rPr lang="zh-CN" altLang="en-US"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FPGA</a:t>
            </a:r>
            <a:r>
              <a:rPr lang="zh-CN" altLang="en-US"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编程、调试方法</a:t>
            </a:r>
            <a:endParaRPr lang="en-US" altLang="zh-CN"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副标题 1">
            <a:extLst>
              <a:ext uri="{FF2B5EF4-FFF2-40B4-BE49-F238E27FC236}">
                <a16:creationId xmlns:a16="http://schemas.microsoft.com/office/drawing/2014/main" id="{7A76CAD5-347E-4B26-A4D0-388B2911972C}"/>
              </a:ext>
            </a:extLst>
          </p:cNvPr>
          <p:cNvSpPr txBox="1">
            <a:spLocks/>
          </p:cNvSpPr>
          <p:nvPr/>
        </p:nvSpPr>
        <p:spPr>
          <a:xfrm>
            <a:off x="1856479" y="1312608"/>
            <a:ext cx="1358995" cy="76726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CN"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副标题 1">
            <a:extLst>
              <a:ext uri="{FF2B5EF4-FFF2-40B4-BE49-F238E27FC236}">
                <a16:creationId xmlns:a16="http://schemas.microsoft.com/office/drawing/2014/main" id="{6341A335-E979-416F-999D-B2ED8DF03ED2}"/>
              </a:ext>
            </a:extLst>
          </p:cNvPr>
          <p:cNvSpPr txBox="1">
            <a:spLocks/>
          </p:cNvSpPr>
          <p:nvPr/>
        </p:nvSpPr>
        <p:spPr>
          <a:xfrm>
            <a:off x="4243563" y="1280624"/>
            <a:ext cx="3414409" cy="281320"/>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研究频响曲线与传递函数拟合方法</a:t>
            </a:r>
            <a:endParaRPr lang="en-US" altLang="zh-CN" sz="1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矩形 27">
            <a:extLst>
              <a:ext uri="{FF2B5EF4-FFF2-40B4-BE49-F238E27FC236}">
                <a16:creationId xmlns:a16="http://schemas.microsoft.com/office/drawing/2014/main" id="{984966B9-7136-4D53-8987-D8B9E5BD1CF7}"/>
              </a:ext>
            </a:extLst>
          </p:cNvPr>
          <p:cNvSpPr/>
          <p:nvPr/>
        </p:nvSpPr>
        <p:spPr>
          <a:xfrm>
            <a:off x="1753858" y="2314218"/>
            <a:ext cx="2127479" cy="575879"/>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已阅读文献掌握连续域分析方法</a:t>
            </a:r>
            <a:endParaRPr lang="en-US" altLang="zh-CN"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副标题 1">
            <a:extLst>
              <a:ext uri="{FF2B5EF4-FFF2-40B4-BE49-F238E27FC236}">
                <a16:creationId xmlns:a16="http://schemas.microsoft.com/office/drawing/2014/main" id="{AE0D66CA-4635-4FFC-A6FB-D697B4D434ED}"/>
              </a:ext>
            </a:extLst>
          </p:cNvPr>
          <p:cNvSpPr txBox="1">
            <a:spLocks/>
          </p:cNvSpPr>
          <p:nvPr/>
        </p:nvSpPr>
        <p:spPr>
          <a:xfrm>
            <a:off x="1895966" y="2482315"/>
            <a:ext cx="1358995" cy="76726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CN"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副标题 1">
            <a:extLst>
              <a:ext uri="{FF2B5EF4-FFF2-40B4-BE49-F238E27FC236}">
                <a16:creationId xmlns:a16="http://schemas.microsoft.com/office/drawing/2014/main" id="{AF503B18-A3CD-4013-8F4E-0D128DC921BA}"/>
              </a:ext>
            </a:extLst>
          </p:cNvPr>
          <p:cNvSpPr txBox="1">
            <a:spLocks/>
          </p:cNvSpPr>
          <p:nvPr/>
        </p:nvSpPr>
        <p:spPr>
          <a:xfrm>
            <a:off x="4243563" y="2683741"/>
            <a:ext cx="3414409" cy="281320"/>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CN" sz="1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副标题 1">
            <a:extLst>
              <a:ext uri="{FF2B5EF4-FFF2-40B4-BE49-F238E27FC236}">
                <a16:creationId xmlns:a16="http://schemas.microsoft.com/office/drawing/2014/main" id="{05F98195-320E-4A2A-858C-484BDBC80E0F}"/>
              </a:ext>
            </a:extLst>
          </p:cNvPr>
          <p:cNvSpPr txBox="1">
            <a:spLocks/>
          </p:cNvSpPr>
          <p:nvPr/>
        </p:nvSpPr>
        <p:spPr>
          <a:xfrm>
            <a:off x="4068465" y="2446629"/>
            <a:ext cx="4024947" cy="304780"/>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研究离散域参数设计、稳定性分析方法</a:t>
            </a:r>
            <a:endParaRPr lang="en-US" altLang="zh-CN" sz="1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副标题 1">
            <a:extLst>
              <a:ext uri="{FF2B5EF4-FFF2-40B4-BE49-F238E27FC236}">
                <a16:creationId xmlns:a16="http://schemas.microsoft.com/office/drawing/2014/main" id="{B7A7B32F-84FB-4F2C-9020-CDB5C04A55FF}"/>
              </a:ext>
            </a:extLst>
          </p:cNvPr>
          <p:cNvSpPr txBox="1">
            <a:spLocks/>
          </p:cNvSpPr>
          <p:nvPr/>
        </p:nvSpPr>
        <p:spPr>
          <a:xfrm>
            <a:off x="1866782" y="3617838"/>
            <a:ext cx="2578759" cy="76726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CN"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 name="副标题 1">
            <a:extLst>
              <a:ext uri="{FF2B5EF4-FFF2-40B4-BE49-F238E27FC236}">
                <a16:creationId xmlns:a16="http://schemas.microsoft.com/office/drawing/2014/main" id="{0A9046EF-B796-4B42-A056-B1EE9903D7A8}"/>
              </a:ext>
            </a:extLst>
          </p:cNvPr>
          <p:cNvSpPr txBox="1">
            <a:spLocks/>
          </p:cNvSpPr>
          <p:nvPr/>
        </p:nvSpPr>
        <p:spPr>
          <a:xfrm>
            <a:off x="5739319" y="3641826"/>
            <a:ext cx="2417161" cy="333646"/>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实验验证该方案有效性</a:t>
            </a:r>
            <a:endParaRPr lang="en-US" altLang="zh-CN" sz="1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矩形 46">
            <a:extLst>
              <a:ext uri="{FF2B5EF4-FFF2-40B4-BE49-F238E27FC236}">
                <a16:creationId xmlns:a16="http://schemas.microsoft.com/office/drawing/2014/main" id="{EFB009A9-C375-4F16-AB7D-94BCC23E0CA5}"/>
              </a:ext>
            </a:extLst>
          </p:cNvPr>
          <p:cNvSpPr/>
          <p:nvPr/>
        </p:nvSpPr>
        <p:spPr>
          <a:xfrm>
            <a:off x="3588583" y="4646764"/>
            <a:ext cx="1644898" cy="955539"/>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已掌握基于</a:t>
            </a:r>
            <a:r>
              <a:rPr lang="en-US" altLang="zh-CN"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MATLAB</a:t>
            </a:r>
            <a:r>
              <a:rPr lang="zh-CN" altLang="en-US" sz="1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模型的代码设计方法</a:t>
            </a:r>
            <a:endParaRPr lang="en-US" sz="1600" dirty="0"/>
          </a:p>
        </p:txBody>
      </p:sp>
      <p:sp>
        <p:nvSpPr>
          <p:cNvPr id="48" name="副标题 1">
            <a:extLst>
              <a:ext uri="{FF2B5EF4-FFF2-40B4-BE49-F238E27FC236}">
                <a16:creationId xmlns:a16="http://schemas.microsoft.com/office/drawing/2014/main" id="{3146B324-8A4A-4E76-A63A-C14A6A7FB134}"/>
              </a:ext>
            </a:extLst>
          </p:cNvPr>
          <p:cNvSpPr txBox="1">
            <a:spLocks/>
          </p:cNvSpPr>
          <p:nvPr/>
        </p:nvSpPr>
        <p:spPr>
          <a:xfrm>
            <a:off x="5778229" y="5268657"/>
            <a:ext cx="1527242" cy="333646"/>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CN" sz="1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副标题 1">
            <a:extLst>
              <a:ext uri="{FF2B5EF4-FFF2-40B4-BE49-F238E27FC236}">
                <a16:creationId xmlns:a16="http://schemas.microsoft.com/office/drawing/2014/main" id="{BC7D9E14-6490-47F9-A3AF-B75AE6AB3B42}"/>
              </a:ext>
            </a:extLst>
          </p:cNvPr>
          <p:cNvSpPr txBox="1">
            <a:spLocks/>
          </p:cNvSpPr>
          <p:nvPr/>
        </p:nvSpPr>
        <p:spPr>
          <a:xfrm>
            <a:off x="5778229" y="4728188"/>
            <a:ext cx="2198452" cy="97341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在磁悬浮轴承控制平台上进行所有算法的部署与验证</a:t>
            </a:r>
            <a:endParaRPr lang="en-US" altLang="zh-CN" sz="1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4040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p:bldP spid="29" grpId="0"/>
      <p:bldP spid="33" grpId="0"/>
      <p:bldP spid="42" grpId="0"/>
      <p:bldP spid="43" grpId="0"/>
      <p:bldP spid="44" grpId="0"/>
      <p:bldP spid="48" grpId="0"/>
      <p:bldP spid="4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ABF10F28-2DB8-4A45-95E8-03018E214F3B}"/>
              </a:ext>
            </a:extLst>
          </p:cNvPr>
          <p:cNvSpPr>
            <a:spLocks noGrp="1"/>
          </p:cNvSpPr>
          <p:nvPr>
            <p:ph type="subTitle" idx="1"/>
          </p:nvPr>
        </p:nvSpPr>
        <p:spPr>
          <a:xfrm>
            <a:off x="1678859" y="3125477"/>
            <a:ext cx="5786283" cy="607046"/>
          </a:xfrm>
        </p:spPr>
        <p:txBody>
          <a:bodyPr>
            <a:noAutofit/>
          </a:bodyPr>
          <a:lstStyle/>
          <a:p>
            <a:r>
              <a:rPr lang="zh-CN" altLang="en-US"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谢谢，请各位老师指正</a:t>
            </a:r>
            <a:endParaRPr lang="en-US" altLang="zh-CN"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998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ABF10F28-2DB8-4A45-95E8-03018E214F3B}"/>
              </a:ext>
            </a:extLst>
          </p:cNvPr>
          <p:cNvSpPr>
            <a:spLocks noGrp="1"/>
          </p:cNvSpPr>
          <p:nvPr>
            <p:ph type="subTitle" idx="1"/>
          </p:nvPr>
        </p:nvSpPr>
        <p:spPr>
          <a:xfrm>
            <a:off x="3136491" y="3125477"/>
            <a:ext cx="2871017" cy="607046"/>
          </a:xfrm>
        </p:spPr>
        <p:txBody>
          <a:bodyPr>
            <a:noAutofit/>
          </a:bodyPr>
          <a:lstStyle/>
          <a:p>
            <a:r>
              <a:rPr lang="en-US" altLang="zh-CN"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研究背景</a:t>
            </a:r>
            <a:endParaRPr lang="en-US" altLang="zh-CN"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2264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BCA0DF2-6EFB-4B23-A257-F10F6E098FB1}"/>
              </a:ext>
            </a:extLst>
          </p:cNvPr>
          <p:cNvSpPr/>
          <p:nvPr/>
        </p:nvSpPr>
        <p:spPr>
          <a:xfrm>
            <a:off x="1122235" y="201096"/>
            <a:ext cx="1653851" cy="461184"/>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研究背景</a:t>
            </a:r>
          </a:p>
        </p:txBody>
      </p:sp>
      <p:sp>
        <p:nvSpPr>
          <p:cNvPr id="6" name="副标题 1">
            <a:extLst>
              <a:ext uri="{FF2B5EF4-FFF2-40B4-BE49-F238E27FC236}">
                <a16:creationId xmlns:a16="http://schemas.microsoft.com/office/drawing/2014/main" id="{F731FB5B-AA7B-484F-9AD3-C4E053C43ED1}"/>
              </a:ext>
            </a:extLst>
          </p:cNvPr>
          <p:cNvSpPr txBox="1">
            <a:spLocks/>
          </p:cNvSpPr>
          <p:nvPr/>
        </p:nvSpPr>
        <p:spPr>
          <a:xfrm>
            <a:off x="1297767" y="265779"/>
            <a:ext cx="1197817"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endParaRPr lang="zh-CN" altLang="en-US" dirty="0">
              <a:solidFill>
                <a:schemeClr val="bg1"/>
              </a:solidFill>
              <a:latin typeface="楷体" panose="02010609060101010101" pitchFamily="49" charset="-122"/>
              <a:ea typeface="楷体" panose="02010609060101010101" pitchFamily="49" charset="-122"/>
            </a:endParaRPr>
          </a:p>
        </p:txBody>
      </p:sp>
      <p:pic>
        <p:nvPicPr>
          <p:cNvPr id="1026" name="Picture 2" descr="âäººé å«æâçå¾çæç´¢ç»æ">
            <a:extLst>
              <a:ext uri="{FF2B5EF4-FFF2-40B4-BE49-F238E27FC236}">
                <a16:creationId xmlns:a16="http://schemas.microsoft.com/office/drawing/2014/main" id="{A267E1C8-954D-4FA7-B809-BF8AE67A44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710"/>
          <a:stretch/>
        </p:blipFill>
        <p:spPr bwMode="auto">
          <a:xfrm>
            <a:off x="1122235" y="1551017"/>
            <a:ext cx="3106743" cy="1847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âæºåºâçå¾çæç´¢ç»æ">
            <a:extLst>
              <a:ext uri="{FF2B5EF4-FFF2-40B4-BE49-F238E27FC236}">
                <a16:creationId xmlns:a16="http://schemas.microsoft.com/office/drawing/2014/main" id="{062F1839-081F-41A1-87E9-A04F1178F4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81" r="-932"/>
          <a:stretch/>
        </p:blipFill>
        <p:spPr bwMode="auto">
          <a:xfrm>
            <a:off x="5099707" y="1551019"/>
            <a:ext cx="3106743" cy="18474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imgsa.baidu.com/timg?image&amp;quality=80&amp;size=b9999_10000&amp;sec=1536304131&amp;di=b23ba2ceff89982c7b645021dded47f5&amp;imgtype=jpg&amp;er=1&amp;src=http%3A%2F%2Fres.dyhjw.com%2Fueditor%2Fphp%2Fupload%2Fimage%2F20160830%2F1472525295197089.jpg">
            <a:extLst>
              <a:ext uri="{FF2B5EF4-FFF2-40B4-BE49-F238E27FC236}">
                <a16:creationId xmlns:a16="http://schemas.microsoft.com/office/drawing/2014/main" id="{DBF36231-A246-43D7-BBB1-9DBC2D9EB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235" y="4004042"/>
            <a:ext cx="3106743" cy="18547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jcdn.xhby.net/JHD/publish/20180329/1522318416525000804.jpg">
            <a:extLst>
              <a:ext uri="{FF2B5EF4-FFF2-40B4-BE49-F238E27FC236}">
                <a16:creationId xmlns:a16="http://schemas.microsoft.com/office/drawing/2014/main" id="{17D8CADF-FD36-427D-AE37-75F9AECA80B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74" r="5124" b="6970"/>
          <a:stretch/>
        </p:blipFill>
        <p:spPr bwMode="auto">
          <a:xfrm>
            <a:off x="5099707" y="4004042"/>
            <a:ext cx="3106743" cy="1819465"/>
          </a:xfrm>
          <a:prstGeom prst="rect">
            <a:avLst/>
          </a:prstGeom>
          <a:noFill/>
          <a:extLst>
            <a:ext uri="{909E8E84-426E-40DD-AFC4-6F175D3DCCD1}">
              <a14:hiddenFill xmlns:a14="http://schemas.microsoft.com/office/drawing/2010/main">
                <a:solidFill>
                  <a:srgbClr val="FFFFFF"/>
                </a:solidFill>
              </a14:hiddenFill>
            </a:ext>
          </a:extLst>
        </p:spPr>
      </p:pic>
      <p:sp>
        <p:nvSpPr>
          <p:cNvPr id="12" name="副标题 1">
            <a:extLst>
              <a:ext uri="{FF2B5EF4-FFF2-40B4-BE49-F238E27FC236}">
                <a16:creationId xmlns:a16="http://schemas.microsoft.com/office/drawing/2014/main" id="{FFF7C3E1-5C88-410A-8B51-CF1889D7D630}"/>
              </a:ext>
            </a:extLst>
          </p:cNvPr>
          <p:cNvSpPr txBox="1">
            <a:spLocks/>
          </p:cNvSpPr>
          <p:nvPr/>
        </p:nvSpPr>
        <p:spPr>
          <a:xfrm>
            <a:off x="1896675" y="3534783"/>
            <a:ext cx="1860868"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latin typeface="楷体" panose="02010609060101010101" pitchFamily="49" charset="-122"/>
                <a:ea typeface="楷体" panose="02010609060101010101" pitchFamily="49" charset="-122"/>
              </a:rPr>
              <a:t>磁悬浮飞轮</a:t>
            </a:r>
          </a:p>
        </p:txBody>
      </p:sp>
      <p:sp>
        <p:nvSpPr>
          <p:cNvPr id="13" name="副标题 1">
            <a:extLst>
              <a:ext uri="{FF2B5EF4-FFF2-40B4-BE49-F238E27FC236}">
                <a16:creationId xmlns:a16="http://schemas.microsoft.com/office/drawing/2014/main" id="{C83AB565-4872-4E12-ACE5-F94B45BEE686}"/>
              </a:ext>
            </a:extLst>
          </p:cNvPr>
          <p:cNvSpPr txBox="1">
            <a:spLocks/>
          </p:cNvSpPr>
          <p:nvPr/>
        </p:nvSpPr>
        <p:spPr>
          <a:xfrm>
            <a:off x="5830924" y="3534783"/>
            <a:ext cx="1860868"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latin typeface="楷体" panose="02010609060101010101" pitchFamily="49" charset="-122"/>
                <a:ea typeface="楷体" panose="02010609060101010101" pitchFamily="49" charset="-122"/>
              </a:rPr>
              <a:t>磁悬浮机床主轴</a:t>
            </a:r>
          </a:p>
        </p:txBody>
      </p:sp>
      <p:sp>
        <p:nvSpPr>
          <p:cNvPr id="14" name="副标题 1">
            <a:extLst>
              <a:ext uri="{FF2B5EF4-FFF2-40B4-BE49-F238E27FC236}">
                <a16:creationId xmlns:a16="http://schemas.microsoft.com/office/drawing/2014/main" id="{C7B70838-2B60-4B25-B9F5-4DA2972CF38A}"/>
              </a:ext>
            </a:extLst>
          </p:cNvPr>
          <p:cNvSpPr txBox="1">
            <a:spLocks/>
          </p:cNvSpPr>
          <p:nvPr/>
        </p:nvSpPr>
        <p:spPr>
          <a:xfrm>
            <a:off x="1896675" y="5997619"/>
            <a:ext cx="1860868"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latin typeface="楷体" panose="02010609060101010101" pitchFamily="49" charset="-122"/>
                <a:ea typeface="楷体" panose="02010609060101010101" pitchFamily="49" charset="-122"/>
              </a:rPr>
              <a:t>磁悬浮列车</a:t>
            </a:r>
          </a:p>
        </p:txBody>
      </p:sp>
      <p:sp>
        <p:nvSpPr>
          <p:cNvPr id="15" name="副标题 1">
            <a:extLst>
              <a:ext uri="{FF2B5EF4-FFF2-40B4-BE49-F238E27FC236}">
                <a16:creationId xmlns:a16="http://schemas.microsoft.com/office/drawing/2014/main" id="{8E3E1EA5-1B70-4ED7-99D3-314433712273}"/>
              </a:ext>
            </a:extLst>
          </p:cNvPr>
          <p:cNvSpPr txBox="1">
            <a:spLocks/>
          </p:cNvSpPr>
          <p:nvPr/>
        </p:nvSpPr>
        <p:spPr>
          <a:xfrm>
            <a:off x="5888792" y="5997619"/>
            <a:ext cx="1860868"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latin typeface="楷体" panose="02010609060101010101" pitchFamily="49" charset="-122"/>
                <a:ea typeface="楷体" panose="02010609060101010101" pitchFamily="49" charset="-122"/>
              </a:rPr>
              <a:t>磁悬浮心脏泵</a:t>
            </a:r>
          </a:p>
        </p:txBody>
      </p:sp>
      <p:sp>
        <p:nvSpPr>
          <p:cNvPr id="16" name="副标题 1">
            <a:extLst>
              <a:ext uri="{FF2B5EF4-FFF2-40B4-BE49-F238E27FC236}">
                <a16:creationId xmlns:a16="http://schemas.microsoft.com/office/drawing/2014/main" id="{6D7922D4-8BF2-4F74-9CD6-6F7A869139BC}"/>
              </a:ext>
            </a:extLst>
          </p:cNvPr>
          <p:cNvSpPr txBox="1">
            <a:spLocks/>
          </p:cNvSpPr>
          <p:nvPr/>
        </p:nvSpPr>
        <p:spPr>
          <a:xfrm>
            <a:off x="1373514" y="899688"/>
            <a:ext cx="1208758" cy="461184"/>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sz="2400" dirty="0">
                <a:latin typeface="楷体" panose="02010609060101010101" pitchFamily="49" charset="-122"/>
                <a:ea typeface="楷体" panose="02010609060101010101" pitchFamily="49" charset="-122"/>
              </a:rPr>
              <a:t>无摩擦</a:t>
            </a:r>
            <a:endParaRPr lang="en-US" altLang="zh-CN" sz="2400" dirty="0">
              <a:latin typeface="楷体" panose="02010609060101010101" pitchFamily="49" charset="-122"/>
              <a:ea typeface="楷体" panose="02010609060101010101" pitchFamily="49" charset="-122"/>
            </a:endParaRPr>
          </a:p>
        </p:txBody>
      </p:sp>
      <p:sp>
        <p:nvSpPr>
          <p:cNvPr id="17" name="圆: 空心 16">
            <a:extLst>
              <a:ext uri="{FF2B5EF4-FFF2-40B4-BE49-F238E27FC236}">
                <a16:creationId xmlns:a16="http://schemas.microsoft.com/office/drawing/2014/main" id="{CB933FEF-19D4-4E3A-AB2D-9207C93A9F56}"/>
              </a:ext>
            </a:extLst>
          </p:cNvPr>
          <p:cNvSpPr/>
          <p:nvPr/>
        </p:nvSpPr>
        <p:spPr>
          <a:xfrm>
            <a:off x="1122235" y="998047"/>
            <a:ext cx="251279" cy="251279"/>
          </a:xfrm>
          <a:prstGeom prst="donut">
            <a:avLst>
              <a:gd name="adj" fmla="val 1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副标题 1">
            <a:extLst>
              <a:ext uri="{FF2B5EF4-FFF2-40B4-BE49-F238E27FC236}">
                <a16:creationId xmlns:a16="http://schemas.microsoft.com/office/drawing/2014/main" id="{0BEC2E39-FA2D-4B1E-BD93-39C950F6F0CD}"/>
              </a:ext>
            </a:extLst>
          </p:cNvPr>
          <p:cNvSpPr txBox="1">
            <a:spLocks/>
          </p:cNvSpPr>
          <p:nvPr/>
        </p:nvSpPr>
        <p:spPr>
          <a:xfrm>
            <a:off x="3165700" y="899688"/>
            <a:ext cx="1474976" cy="461184"/>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sz="2400" dirty="0">
                <a:latin typeface="楷体" panose="02010609060101010101" pitchFamily="49" charset="-122"/>
                <a:ea typeface="楷体" panose="02010609060101010101" pitchFamily="49" charset="-122"/>
              </a:rPr>
              <a:t>无需润滑</a:t>
            </a:r>
            <a:endParaRPr lang="en-US" altLang="zh-CN" sz="2400" dirty="0">
              <a:latin typeface="楷体" panose="02010609060101010101" pitchFamily="49" charset="-122"/>
              <a:ea typeface="楷体" panose="02010609060101010101" pitchFamily="49" charset="-122"/>
            </a:endParaRPr>
          </a:p>
        </p:txBody>
      </p:sp>
      <p:sp>
        <p:nvSpPr>
          <p:cNvPr id="19" name="圆: 空心 18">
            <a:extLst>
              <a:ext uri="{FF2B5EF4-FFF2-40B4-BE49-F238E27FC236}">
                <a16:creationId xmlns:a16="http://schemas.microsoft.com/office/drawing/2014/main" id="{4DB750BF-AE1B-4268-B53D-85B55A2FD66E}"/>
              </a:ext>
            </a:extLst>
          </p:cNvPr>
          <p:cNvSpPr/>
          <p:nvPr/>
        </p:nvSpPr>
        <p:spPr>
          <a:xfrm>
            <a:off x="2914421" y="998047"/>
            <a:ext cx="251279" cy="251279"/>
          </a:xfrm>
          <a:prstGeom prst="donut">
            <a:avLst>
              <a:gd name="adj" fmla="val 1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副标题 1">
            <a:extLst>
              <a:ext uri="{FF2B5EF4-FFF2-40B4-BE49-F238E27FC236}">
                <a16:creationId xmlns:a16="http://schemas.microsoft.com/office/drawing/2014/main" id="{BA5B0295-5B5A-4563-A78D-63AC12C166D3}"/>
              </a:ext>
            </a:extLst>
          </p:cNvPr>
          <p:cNvSpPr txBox="1">
            <a:spLocks/>
          </p:cNvSpPr>
          <p:nvPr/>
        </p:nvSpPr>
        <p:spPr>
          <a:xfrm>
            <a:off x="5224104" y="899688"/>
            <a:ext cx="1208759" cy="461184"/>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sz="2400" dirty="0">
                <a:latin typeface="楷体" panose="02010609060101010101" pitchFamily="49" charset="-122"/>
                <a:ea typeface="楷体" panose="02010609060101010101" pitchFamily="49" charset="-122"/>
              </a:rPr>
              <a:t>低噪音</a:t>
            </a:r>
            <a:endParaRPr lang="en-US" altLang="zh-CN" sz="2400" dirty="0">
              <a:latin typeface="楷体" panose="02010609060101010101" pitchFamily="49" charset="-122"/>
              <a:ea typeface="楷体" panose="02010609060101010101" pitchFamily="49" charset="-122"/>
            </a:endParaRPr>
          </a:p>
        </p:txBody>
      </p:sp>
      <p:sp>
        <p:nvSpPr>
          <p:cNvPr id="21" name="圆: 空心 20">
            <a:extLst>
              <a:ext uri="{FF2B5EF4-FFF2-40B4-BE49-F238E27FC236}">
                <a16:creationId xmlns:a16="http://schemas.microsoft.com/office/drawing/2014/main" id="{03B3BAAB-8DD7-4095-8867-83D17A877185}"/>
              </a:ext>
            </a:extLst>
          </p:cNvPr>
          <p:cNvSpPr/>
          <p:nvPr/>
        </p:nvSpPr>
        <p:spPr>
          <a:xfrm>
            <a:off x="4972826" y="998047"/>
            <a:ext cx="251279" cy="251279"/>
          </a:xfrm>
          <a:prstGeom prst="donut">
            <a:avLst>
              <a:gd name="adj" fmla="val 1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副标题 1">
            <a:extLst>
              <a:ext uri="{FF2B5EF4-FFF2-40B4-BE49-F238E27FC236}">
                <a16:creationId xmlns:a16="http://schemas.microsoft.com/office/drawing/2014/main" id="{64637D93-AD59-49DB-8291-A36BF4D5C1CE}"/>
              </a:ext>
            </a:extLst>
          </p:cNvPr>
          <p:cNvSpPr txBox="1">
            <a:spLocks/>
          </p:cNvSpPr>
          <p:nvPr/>
        </p:nvSpPr>
        <p:spPr>
          <a:xfrm>
            <a:off x="6804879" y="899688"/>
            <a:ext cx="1474976" cy="461184"/>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sz="2400" dirty="0">
                <a:latin typeface="楷体" panose="02010609060101010101" pitchFamily="49" charset="-122"/>
                <a:ea typeface="楷体" panose="02010609060101010101" pitchFamily="49" charset="-122"/>
              </a:rPr>
              <a:t>主动控制</a:t>
            </a:r>
            <a:endParaRPr lang="en-US" altLang="zh-CN" sz="2400" dirty="0">
              <a:latin typeface="楷体" panose="02010609060101010101" pitchFamily="49" charset="-122"/>
              <a:ea typeface="楷体" panose="02010609060101010101" pitchFamily="49" charset="-122"/>
            </a:endParaRPr>
          </a:p>
        </p:txBody>
      </p:sp>
      <p:sp>
        <p:nvSpPr>
          <p:cNvPr id="23" name="圆: 空心 22">
            <a:extLst>
              <a:ext uri="{FF2B5EF4-FFF2-40B4-BE49-F238E27FC236}">
                <a16:creationId xmlns:a16="http://schemas.microsoft.com/office/drawing/2014/main" id="{07E85505-A6AC-4DC9-A5B2-9BB607B24A07}"/>
              </a:ext>
            </a:extLst>
          </p:cNvPr>
          <p:cNvSpPr/>
          <p:nvPr/>
        </p:nvSpPr>
        <p:spPr>
          <a:xfrm>
            <a:off x="6553600" y="998047"/>
            <a:ext cx="251279" cy="251279"/>
          </a:xfrm>
          <a:prstGeom prst="donut">
            <a:avLst>
              <a:gd name="adj" fmla="val 1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椭圆 2">
            <a:extLst>
              <a:ext uri="{FF2B5EF4-FFF2-40B4-BE49-F238E27FC236}">
                <a16:creationId xmlns:a16="http://schemas.microsoft.com/office/drawing/2014/main" id="{E3167B33-122F-4F5B-8788-7CC756090EE0}"/>
              </a:ext>
            </a:extLst>
          </p:cNvPr>
          <p:cNvSpPr/>
          <p:nvPr/>
        </p:nvSpPr>
        <p:spPr>
          <a:xfrm>
            <a:off x="1170982" y="1041957"/>
            <a:ext cx="161406" cy="1614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椭圆 23">
            <a:extLst>
              <a:ext uri="{FF2B5EF4-FFF2-40B4-BE49-F238E27FC236}">
                <a16:creationId xmlns:a16="http://schemas.microsoft.com/office/drawing/2014/main" id="{89797A88-F545-4F3E-B2A1-210689450026}"/>
              </a:ext>
            </a:extLst>
          </p:cNvPr>
          <p:cNvSpPr/>
          <p:nvPr/>
        </p:nvSpPr>
        <p:spPr>
          <a:xfrm>
            <a:off x="2959357" y="1041957"/>
            <a:ext cx="161406" cy="1614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椭圆 24">
            <a:extLst>
              <a:ext uri="{FF2B5EF4-FFF2-40B4-BE49-F238E27FC236}">
                <a16:creationId xmlns:a16="http://schemas.microsoft.com/office/drawing/2014/main" id="{26FD0A02-9C9F-49EC-9A52-37DBE3551911}"/>
              </a:ext>
            </a:extLst>
          </p:cNvPr>
          <p:cNvSpPr/>
          <p:nvPr/>
        </p:nvSpPr>
        <p:spPr>
          <a:xfrm>
            <a:off x="5017762" y="1041957"/>
            <a:ext cx="161406" cy="1614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椭圆 25">
            <a:extLst>
              <a:ext uri="{FF2B5EF4-FFF2-40B4-BE49-F238E27FC236}">
                <a16:creationId xmlns:a16="http://schemas.microsoft.com/office/drawing/2014/main" id="{ECEDF51E-FB8A-4543-90D7-16C5DCB6E70B}"/>
              </a:ext>
            </a:extLst>
          </p:cNvPr>
          <p:cNvSpPr/>
          <p:nvPr/>
        </p:nvSpPr>
        <p:spPr>
          <a:xfrm>
            <a:off x="6599952" y="1041957"/>
            <a:ext cx="161406" cy="1614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矩形 1">
            <a:extLst>
              <a:ext uri="{FF2B5EF4-FFF2-40B4-BE49-F238E27FC236}">
                <a16:creationId xmlns:a16="http://schemas.microsoft.com/office/drawing/2014/main" id="{AECFBE8C-6FDD-4250-8424-AE4534B5FBDA}"/>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文本框 3">
            <a:extLst>
              <a:ext uri="{FF2B5EF4-FFF2-40B4-BE49-F238E27FC236}">
                <a16:creationId xmlns:a16="http://schemas.microsoft.com/office/drawing/2014/main" id="{BF51163B-6D00-4720-B8FA-3061E44A3DCF}"/>
              </a:ext>
            </a:extLst>
          </p:cNvPr>
          <p:cNvSpPr txBox="1"/>
          <p:nvPr/>
        </p:nvSpPr>
        <p:spPr>
          <a:xfrm>
            <a:off x="8718879" y="6537364"/>
            <a:ext cx="404801"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63629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E98646BD-FA24-4F1F-9CC2-9ABE8426C05E}"/>
              </a:ext>
            </a:extLst>
          </p:cNvPr>
          <p:cNvGrpSpPr/>
          <p:nvPr/>
        </p:nvGrpSpPr>
        <p:grpSpPr>
          <a:xfrm>
            <a:off x="179412" y="1961983"/>
            <a:ext cx="2647031" cy="3867669"/>
            <a:chOff x="179412" y="1130710"/>
            <a:chExt cx="2647031" cy="3867669"/>
          </a:xfrm>
        </p:grpSpPr>
        <p:sp>
          <p:nvSpPr>
            <p:cNvPr id="39" name="椭圆 38">
              <a:extLst>
                <a:ext uri="{FF2B5EF4-FFF2-40B4-BE49-F238E27FC236}">
                  <a16:creationId xmlns:a16="http://schemas.microsoft.com/office/drawing/2014/main" id="{C0E4CE12-0504-437A-8134-16E28FF37D55}"/>
                </a:ext>
              </a:extLst>
            </p:cNvPr>
            <p:cNvSpPr/>
            <p:nvPr/>
          </p:nvSpPr>
          <p:spPr>
            <a:xfrm>
              <a:off x="1021248" y="1988592"/>
              <a:ext cx="1290320" cy="1290320"/>
            </a:xfrm>
            <a:prstGeom prst="ellipse">
              <a:avLst/>
            </a:prstGeom>
            <a:solidFill>
              <a:srgbClr val="294983">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Times New Roman"/>
                <a:ea typeface="楷体"/>
                <a:cs typeface="+mn-cs"/>
              </a:endParaRPr>
            </a:p>
          </p:txBody>
        </p:sp>
        <p:sp>
          <p:nvSpPr>
            <p:cNvPr id="7" name="矩形: 圆角 6">
              <a:extLst>
                <a:ext uri="{FF2B5EF4-FFF2-40B4-BE49-F238E27FC236}">
                  <a16:creationId xmlns:a16="http://schemas.microsoft.com/office/drawing/2014/main" id="{8834AFB0-F1E1-4F39-9F53-913AD46D18DD}"/>
                </a:ext>
              </a:extLst>
            </p:cNvPr>
            <p:cNvSpPr/>
            <p:nvPr/>
          </p:nvSpPr>
          <p:spPr>
            <a:xfrm>
              <a:off x="324465" y="1130710"/>
              <a:ext cx="2477729" cy="3274142"/>
            </a:xfrm>
            <a:prstGeom prst="roundRect">
              <a:avLst>
                <a:gd name="adj" fmla="val 6717"/>
              </a:avLst>
            </a:prstGeom>
            <a:no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p:txBody>
        </p:sp>
        <p:grpSp>
          <p:nvGrpSpPr>
            <p:cNvPr id="8" name="组合 7">
              <a:extLst>
                <a:ext uri="{FF2B5EF4-FFF2-40B4-BE49-F238E27FC236}">
                  <a16:creationId xmlns:a16="http://schemas.microsoft.com/office/drawing/2014/main" id="{F7E87310-3B7B-419E-87D4-139A4575D023}"/>
                </a:ext>
              </a:extLst>
            </p:cNvPr>
            <p:cNvGrpSpPr/>
            <p:nvPr/>
          </p:nvGrpSpPr>
          <p:grpSpPr>
            <a:xfrm>
              <a:off x="179412" y="1260505"/>
              <a:ext cx="2622782" cy="2852805"/>
              <a:chOff x="3181653" y="1719195"/>
              <a:chExt cx="2622782" cy="2852805"/>
            </a:xfrm>
          </p:grpSpPr>
          <p:grpSp>
            <p:nvGrpSpPr>
              <p:cNvPr id="9" name="组合 8">
                <a:extLst>
                  <a:ext uri="{FF2B5EF4-FFF2-40B4-BE49-F238E27FC236}">
                    <a16:creationId xmlns:a16="http://schemas.microsoft.com/office/drawing/2014/main" id="{E92D1EC5-F407-45CD-A995-2E9CE006BD85}"/>
                  </a:ext>
                </a:extLst>
              </p:cNvPr>
              <p:cNvGrpSpPr/>
              <p:nvPr/>
            </p:nvGrpSpPr>
            <p:grpSpPr>
              <a:xfrm>
                <a:off x="3517788" y="4455591"/>
                <a:ext cx="2098152" cy="116409"/>
                <a:chOff x="3517788" y="4455591"/>
                <a:chExt cx="2098152" cy="116409"/>
              </a:xfrm>
            </p:grpSpPr>
            <p:cxnSp>
              <p:nvCxnSpPr>
                <p:cNvPr id="18" name="直接连接符 17">
                  <a:extLst>
                    <a:ext uri="{FF2B5EF4-FFF2-40B4-BE49-F238E27FC236}">
                      <a16:creationId xmlns:a16="http://schemas.microsoft.com/office/drawing/2014/main" id="{8EEC0502-9015-4E89-A268-6270812229E6}"/>
                    </a:ext>
                  </a:extLst>
                </p:cNvPr>
                <p:cNvCxnSpPr>
                  <a:cxnSpLocks/>
                </p:cNvCxnSpPr>
                <p:nvPr/>
              </p:nvCxnSpPr>
              <p:spPr>
                <a:xfrm flipH="1">
                  <a:off x="3517788" y="4455591"/>
                  <a:ext cx="2098152" cy="0"/>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3A8BEF7-59EB-47EC-9A6A-AA7EF491AD20}"/>
                    </a:ext>
                  </a:extLst>
                </p:cNvPr>
                <p:cNvCxnSpPr>
                  <a:cxnSpLocks/>
                </p:cNvCxnSpPr>
                <p:nvPr/>
              </p:nvCxnSpPr>
              <p:spPr>
                <a:xfrm flipH="1">
                  <a:off x="3517788"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5933569A-DB4D-403D-9959-DAA197AF48A8}"/>
                    </a:ext>
                  </a:extLst>
                </p:cNvPr>
                <p:cNvCxnSpPr>
                  <a:cxnSpLocks/>
                </p:cNvCxnSpPr>
                <p:nvPr/>
              </p:nvCxnSpPr>
              <p:spPr>
                <a:xfrm flipH="1">
                  <a:off x="364185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23429DA-EA65-4822-99D1-E391C39789A5}"/>
                    </a:ext>
                  </a:extLst>
                </p:cNvPr>
                <p:cNvCxnSpPr>
                  <a:cxnSpLocks/>
                </p:cNvCxnSpPr>
                <p:nvPr/>
              </p:nvCxnSpPr>
              <p:spPr>
                <a:xfrm flipH="1">
                  <a:off x="3745739"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BA762E6-E7F7-4234-A14E-DF88E1639D16}"/>
                    </a:ext>
                  </a:extLst>
                </p:cNvPr>
                <p:cNvCxnSpPr>
                  <a:cxnSpLocks/>
                </p:cNvCxnSpPr>
                <p:nvPr/>
              </p:nvCxnSpPr>
              <p:spPr>
                <a:xfrm flipH="1">
                  <a:off x="383661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081A39F-971B-4D84-BFB7-DB0A37571F56}"/>
                    </a:ext>
                  </a:extLst>
                </p:cNvPr>
                <p:cNvCxnSpPr>
                  <a:cxnSpLocks/>
                </p:cNvCxnSpPr>
                <p:nvPr/>
              </p:nvCxnSpPr>
              <p:spPr>
                <a:xfrm flipH="1">
                  <a:off x="395139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1E65EFF-664A-4909-966E-6BA47F16DC94}"/>
                    </a:ext>
                  </a:extLst>
                </p:cNvPr>
                <p:cNvCxnSpPr>
                  <a:cxnSpLocks/>
                </p:cNvCxnSpPr>
                <p:nvPr/>
              </p:nvCxnSpPr>
              <p:spPr>
                <a:xfrm flipH="1">
                  <a:off x="4075456"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F74B606-EB8A-4F84-87A0-12FE1CDBC6CD}"/>
                    </a:ext>
                  </a:extLst>
                </p:cNvPr>
                <p:cNvCxnSpPr>
                  <a:cxnSpLocks/>
                </p:cNvCxnSpPr>
                <p:nvPr/>
              </p:nvCxnSpPr>
              <p:spPr>
                <a:xfrm flipH="1">
                  <a:off x="417934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E4F272B-21A3-44D0-83C3-453DA3369582}"/>
                    </a:ext>
                  </a:extLst>
                </p:cNvPr>
                <p:cNvCxnSpPr>
                  <a:cxnSpLocks/>
                </p:cNvCxnSpPr>
                <p:nvPr/>
              </p:nvCxnSpPr>
              <p:spPr>
                <a:xfrm flipH="1">
                  <a:off x="4270217"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79D1F52-4E58-4125-8991-FA58D5BD3034}"/>
                    </a:ext>
                  </a:extLst>
                </p:cNvPr>
                <p:cNvCxnSpPr>
                  <a:cxnSpLocks/>
                </p:cNvCxnSpPr>
                <p:nvPr/>
              </p:nvCxnSpPr>
              <p:spPr>
                <a:xfrm flipH="1">
                  <a:off x="438564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120A78A3-E005-4937-8F57-F53A2520A67D}"/>
                    </a:ext>
                  </a:extLst>
                </p:cNvPr>
                <p:cNvCxnSpPr>
                  <a:cxnSpLocks/>
                </p:cNvCxnSpPr>
                <p:nvPr/>
              </p:nvCxnSpPr>
              <p:spPr>
                <a:xfrm flipH="1">
                  <a:off x="450971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254A0E1-8FF9-47B1-BDA1-D3EF186D45AA}"/>
                    </a:ext>
                  </a:extLst>
                </p:cNvPr>
                <p:cNvCxnSpPr>
                  <a:cxnSpLocks/>
                </p:cNvCxnSpPr>
                <p:nvPr/>
              </p:nvCxnSpPr>
              <p:spPr>
                <a:xfrm flipH="1">
                  <a:off x="461359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99134CF7-80BA-45F0-BDAF-14BC44862796}"/>
                    </a:ext>
                  </a:extLst>
                </p:cNvPr>
                <p:cNvCxnSpPr>
                  <a:cxnSpLocks/>
                </p:cNvCxnSpPr>
                <p:nvPr/>
              </p:nvCxnSpPr>
              <p:spPr>
                <a:xfrm flipH="1">
                  <a:off x="470447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7E64B4E-6F2B-48CD-84A6-119B0BD32ACB}"/>
                    </a:ext>
                  </a:extLst>
                </p:cNvPr>
                <p:cNvCxnSpPr>
                  <a:cxnSpLocks/>
                </p:cNvCxnSpPr>
                <p:nvPr/>
              </p:nvCxnSpPr>
              <p:spPr>
                <a:xfrm flipH="1">
                  <a:off x="481799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4125A95-D1B1-422D-B8E9-57F1C6E9B427}"/>
                    </a:ext>
                  </a:extLst>
                </p:cNvPr>
                <p:cNvCxnSpPr>
                  <a:cxnSpLocks/>
                </p:cNvCxnSpPr>
                <p:nvPr/>
              </p:nvCxnSpPr>
              <p:spPr>
                <a:xfrm flipH="1">
                  <a:off x="494206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878D934-4D19-462A-AA48-548B4FF8460A}"/>
                    </a:ext>
                  </a:extLst>
                </p:cNvPr>
                <p:cNvCxnSpPr>
                  <a:cxnSpLocks/>
                </p:cNvCxnSpPr>
                <p:nvPr/>
              </p:nvCxnSpPr>
              <p:spPr>
                <a:xfrm flipH="1">
                  <a:off x="504594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8B3A4F8-14DD-4101-BD23-CB282E2BA6C1}"/>
                    </a:ext>
                  </a:extLst>
                </p:cNvPr>
                <p:cNvCxnSpPr>
                  <a:cxnSpLocks/>
                </p:cNvCxnSpPr>
                <p:nvPr/>
              </p:nvCxnSpPr>
              <p:spPr>
                <a:xfrm flipH="1">
                  <a:off x="513682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1E35132-7A62-4715-9151-578370564E4D}"/>
                    </a:ext>
                  </a:extLst>
                </p:cNvPr>
                <p:cNvCxnSpPr>
                  <a:cxnSpLocks/>
                </p:cNvCxnSpPr>
                <p:nvPr/>
              </p:nvCxnSpPr>
              <p:spPr>
                <a:xfrm flipH="1">
                  <a:off x="5229782"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8EFAE4D0-012F-4525-A0B0-1E47F73E288E}"/>
                    </a:ext>
                  </a:extLst>
                </p:cNvPr>
                <p:cNvCxnSpPr>
                  <a:cxnSpLocks/>
                </p:cNvCxnSpPr>
                <p:nvPr/>
              </p:nvCxnSpPr>
              <p:spPr>
                <a:xfrm flipH="1">
                  <a:off x="5353848"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7EF6D39B-1227-4297-ABA5-140E31897E5F}"/>
                    </a:ext>
                  </a:extLst>
                </p:cNvPr>
                <p:cNvCxnSpPr>
                  <a:cxnSpLocks/>
                </p:cNvCxnSpPr>
                <p:nvPr/>
              </p:nvCxnSpPr>
              <p:spPr>
                <a:xfrm flipH="1">
                  <a:off x="5457733"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0568199-4E1C-4A4F-B798-95CA557B5BA4}"/>
                    </a:ext>
                  </a:extLst>
                </p:cNvPr>
                <p:cNvCxnSpPr>
                  <a:cxnSpLocks/>
                </p:cNvCxnSpPr>
                <p:nvPr/>
              </p:nvCxnSpPr>
              <p:spPr>
                <a:xfrm flipH="1">
                  <a:off x="5548609"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grpSp>
          <p:cxnSp>
            <p:nvCxnSpPr>
              <p:cNvPr id="10" name="直接连接符 9">
                <a:extLst>
                  <a:ext uri="{FF2B5EF4-FFF2-40B4-BE49-F238E27FC236}">
                    <a16:creationId xmlns:a16="http://schemas.microsoft.com/office/drawing/2014/main" id="{C485A81F-71EF-4EEC-B0F3-DC3763110AE5}"/>
                  </a:ext>
                </a:extLst>
              </p:cNvPr>
              <p:cNvCxnSpPr>
                <a:cxnSpLocks/>
              </p:cNvCxnSpPr>
              <p:nvPr/>
            </p:nvCxnSpPr>
            <p:spPr>
              <a:xfrm>
                <a:off x="4490354" y="1719195"/>
                <a:ext cx="9648" cy="2622782"/>
              </a:xfrm>
              <a:prstGeom prst="line">
                <a:avLst/>
              </a:prstGeom>
              <a:ln>
                <a:solidFill>
                  <a:srgbClr val="294983"/>
                </a:solidFill>
                <a:prstDash val="lgDashDotDot"/>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C4FF55D-74EF-4360-8956-F85390FFB5E6}"/>
                  </a:ext>
                </a:extLst>
              </p:cNvPr>
              <p:cNvCxnSpPr>
                <a:cxnSpLocks/>
              </p:cNvCxnSpPr>
              <p:nvPr/>
            </p:nvCxnSpPr>
            <p:spPr>
              <a:xfrm rot="5400000">
                <a:off x="4488220" y="1719853"/>
                <a:ext cx="9648" cy="2622782"/>
              </a:xfrm>
              <a:prstGeom prst="line">
                <a:avLst/>
              </a:prstGeom>
              <a:ln>
                <a:solidFill>
                  <a:srgbClr val="294983"/>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40" name="组合 39">
              <a:extLst>
                <a:ext uri="{FF2B5EF4-FFF2-40B4-BE49-F238E27FC236}">
                  <a16:creationId xmlns:a16="http://schemas.microsoft.com/office/drawing/2014/main" id="{467C0337-6A44-48AE-8A55-7E7C79D96588}"/>
                </a:ext>
              </a:extLst>
            </p:cNvPr>
            <p:cNvGrpSpPr/>
            <p:nvPr/>
          </p:nvGrpSpPr>
          <p:grpSpPr>
            <a:xfrm>
              <a:off x="1161723" y="2531537"/>
              <a:ext cx="461217" cy="389266"/>
              <a:chOff x="4163964" y="2990227"/>
              <a:chExt cx="461217" cy="389266"/>
            </a:xfrm>
          </p:grpSpPr>
          <p:sp>
            <p:nvSpPr>
              <p:cNvPr id="41" name="椭圆 40">
                <a:extLst>
                  <a:ext uri="{FF2B5EF4-FFF2-40B4-BE49-F238E27FC236}">
                    <a16:creationId xmlns:a16="http://schemas.microsoft.com/office/drawing/2014/main" id="{9DD8E440-0469-4241-ADC2-78FE5EB13DC4}"/>
                  </a:ext>
                </a:extLst>
              </p:cNvPr>
              <p:cNvSpPr/>
              <p:nvPr/>
            </p:nvSpPr>
            <p:spPr>
              <a:xfrm>
                <a:off x="4320017" y="2990227"/>
                <a:ext cx="102215" cy="1022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Times New Roman"/>
                  <a:ea typeface="楷体"/>
                  <a:cs typeface="+mn-cs"/>
                </a:endParaRPr>
              </a:p>
            </p:txBody>
          </p:sp>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1691AB59-1C58-49A0-B07B-B7C743993F61}"/>
                      </a:ext>
                    </a:extLst>
                  </p:cNvPr>
                  <p:cNvSpPr/>
                  <p:nvPr/>
                </p:nvSpPr>
                <p:spPr>
                  <a:xfrm>
                    <a:off x="4163964" y="3010161"/>
                    <a:ext cx="461217" cy="369332"/>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ea typeface="楷体" panose="02010609060101010101" pitchFamily="49" charset="-122"/>
                              <a:cs typeface="+mn-cs"/>
                            </a:rPr>
                            <m:t>𝐶</m:t>
                          </m:r>
                        </m:oMath>
                      </m:oMathPara>
                    </a14:m>
                    <a:endParaRPr kumimoji="0" lang="zh-CN" altLang="en-US" sz="18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mc:Choice>
            <mc:Fallback xmlns="">
              <p:sp>
                <p:nvSpPr>
                  <p:cNvPr id="42" name="矩形 41">
                    <a:extLst>
                      <a:ext uri="{FF2B5EF4-FFF2-40B4-BE49-F238E27FC236}">
                        <a16:creationId xmlns:a16="http://schemas.microsoft.com/office/drawing/2014/main" id="{1691AB59-1C58-49A0-B07B-B7C743993F61}"/>
                      </a:ext>
                    </a:extLst>
                  </p:cNvPr>
                  <p:cNvSpPr>
                    <a:spLocks noRot="1" noChangeAspect="1" noMove="1" noResize="1" noEditPoints="1" noAdjustHandles="1" noChangeArrowheads="1" noChangeShapeType="1" noTextEdit="1"/>
                  </p:cNvSpPr>
                  <p:nvPr/>
                </p:nvSpPr>
                <p:spPr>
                  <a:xfrm>
                    <a:off x="4163964" y="3010161"/>
                    <a:ext cx="461217" cy="369332"/>
                  </a:xfrm>
                  <a:prstGeom prst="rect">
                    <a:avLst/>
                  </a:prstGeom>
                  <a:blipFill>
                    <a:blip r:embed="rId2"/>
                    <a:stretch>
                      <a:fillRect/>
                    </a:stretch>
                  </a:blipFill>
                  <a:ln>
                    <a:noFill/>
                  </a:ln>
                </p:spPr>
                <p:txBody>
                  <a:bodyPr/>
                  <a:lstStyle/>
                  <a:p>
                    <a:r>
                      <a:rPr lang="en-US">
                        <a:noFill/>
                      </a:rPr>
                      <a:t> </a:t>
                    </a:r>
                  </a:p>
                </p:txBody>
              </p:sp>
            </mc:Fallback>
          </mc:AlternateContent>
        </p:grpSp>
        <p:grpSp>
          <p:nvGrpSpPr>
            <p:cNvPr id="43" name="组合 42">
              <a:extLst>
                <a:ext uri="{FF2B5EF4-FFF2-40B4-BE49-F238E27FC236}">
                  <a16:creationId xmlns:a16="http://schemas.microsoft.com/office/drawing/2014/main" id="{B634E787-FE18-4394-8839-638FBF487EF5}"/>
                </a:ext>
              </a:extLst>
            </p:cNvPr>
            <p:cNvGrpSpPr/>
            <p:nvPr/>
          </p:nvGrpSpPr>
          <p:grpSpPr>
            <a:xfrm>
              <a:off x="1568865" y="2531537"/>
              <a:ext cx="461217" cy="389266"/>
              <a:chOff x="4571106" y="2990227"/>
              <a:chExt cx="461217" cy="389266"/>
            </a:xfrm>
          </p:grpSpPr>
          <p:sp>
            <p:nvSpPr>
              <p:cNvPr id="44" name="椭圆 43">
                <a:extLst>
                  <a:ext uri="{FF2B5EF4-FFF2-40B4-BE49-F238E27FC236}">
                    <a16:creationId xmlns:a16="http://schemas.microsoft.com/office/drawing/2014/main" id="{90374D02-464F-42A9-B8CB-D4551CF7EBA9}"/>
                  </a:ext>
                </a:extLst>
              </p:cNvPr>
              <p:cNvSpPr/>
              <p:nvPr/>
            </p:nvSpPr>
            <p:spPr>
              <a:xfrm>
                <a:off x="4617542" y="2990227"/>
                <a:ext cx="102215" cy="1022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Times New Roman"/>
                  <a:ea typeface="楷体"/>
                  <a:cs typeface="+mn-cs"/>
                </a:endParaRPr>
              </a:p>
            </p:txBody>
          </p:sp>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0C3E894D-F912-4C22-92C7-3D391A3D2D78}"/>
                      </a:ext>
                    </a:extLst>
                  </p:cNvPr>
                  <p:cNvSpPr/>
                  <p:nvPr/>
                </p:nvSpPr>
                <p:spPr>
                  <a:xfrm>
                    <a:off x="4571106" y="3010161"/>
                    <a:ext cx="461217" cy="369332"/>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ea typeface="楷体" panose="02010609060101010101" pitchFamily="49" charset="-122"/>
                              <a:cs typeface="+mn-cs"/>
                            </a:rPr>
                            <m:t>𝑂</m:t>
                          </m:r>
                        </m:oMath>
                      </m:oMathPara>
                    </a14:m>
                    <a:endParaRPr kumimoji="0" lang="zh-CN" altLang="en-US" sz="18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mc:Choice>
            <mc:Fallback xmlns="">
              <p:sp>
                <p:nvSpPr>
                  <p:cNvPr id="45" name="矩形 44">
                    <a:extLst>
                      <a:ext uri="{FF2B5EF4-FFF2-40B4-BE49-F238E27FC236}">
                        <a16:creationId xmlns:a16="http://schemas.microsoft.com/office/drawing/2014/main" id="{0C3E894D-F912-4C22-92C7-3D391A3D2D78}"/>
                      </a:ext>
                    </a:extLst>
                  </p:cNvPr>
                  <p:cNvSpPr>
                    <a:spLocks noRot="1" noChangeAspect="1" noMove="1" noResize="1" noEditPoints="1" noAdjustHandles="1" noChangeArrowheads="1" noChangeShapeType="1" noTextEdit="1"/>
                  </p:cNvSpPr>
                  <p:nvPr/>
                </p:nvSpPr>
                <p:spPr>
                  <a:xfrm>
                    <a:off x="4571106" y="3010161"/>
                    <a:ext cx="461217" cy="369332"/>
                  </a:xfrm>
                  <a:prstGeom prst="rect">
                    <a:avLst/>
                  </a:prstGeom>
                  <a:blipFill>
                    <a:blip r:embed="rId3"/>
                    <a:stretch>
                      <a:fillRect/>
                    </a:stretch>
                  </a:blipFill>
                  <a:ln>
                    <a:noFill/>
                  </a:ln>
                </p:spPr>
                <p:txBody>
                  <a:bodyPr/>
                  <a:lstStyle/>
                  <a:p>
                    <a:r>
                      <a:rPr lang="en-US">
                        <a:noFill/>
                      </a:rPr>
                      <a:t> </a:t>
                    </a:r>
                  </a:p>
                </p:txBody>
              </p:sp>
            </mc:Fallback>
          </mc:AlternateContent>
        </p:grpSp>
        <p:grpSp>
          <p:nvGrpSpPr>
            <p:cNvPr id="48" name="组合 47">
              <a:extLst>
                <a:ext uri="{FF2B5EF4-FFF2-40B4-BE49-F238E27FC236}">
                  <a16:creationId xmlns:a16="http://schemas.microsoft.com/office/drawing/2014/main" id="{F805F22C-51B3-4988-B638-3208DAFC21C4}"/>
                </a:ext>
              </a:extLst>
            </p:cNvPr>
            <p:cNvGrpSpPr/>
            <p:nvPr/>
          </p:nvGrpSpPr>
          <p:grpSpPr>
            <a:xfrm rot="18287674">
              <a:off x="1005784" y="2187990"/>
              <a:ext cx="903615" cy="827048"/>
              <a:chOff x="1367431" y="3002484"/>
              <a:chExt cx="1425171" cy="1304411"/>
            </a:xfrm>
          </p:grpSpPr>
          <p:cxnSp>
            <p:nvCxnSpPr>
              <p:cNvPr id="49" name="直接连接符 48">
                <a:extLst>
                  <a:ext uri="{FF2B5EF4-FFF2-40B4-BE49-F238E27FC236}">
                    <a16:creationId xmlns:a16="http://schemas.microsoft.com/office/drawing/2014/main" id="{3B0931E8-D72F-4DBD-9A76-D3DF8BD94D3A}"/>
                  </a:ext>
                </a:extLst>
              </p:cNvPr>
              <p:cNvCxnSpPr>
                <a:cxnSpLocks/>
              </p:cNvCxnSpPr>
              <p:nvPr/>
            </p:nvCxnSpPr>
            <p:spPr>
              <a:xfrm flipV="1">
                <a:off x="2504138" y="3595664"/>
                <a:ext cx="164411" cy="243419"/>
              </a:xfrm>
              <a:prstGeom prst="line">
                <a:avLst/>
              </a:prstGeom>
              <a:ln>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DE925198-5E1C-4479-A917-EBBB1712C0A0}"/>
                  </a:ext>
                </a:extLst>
              </p:cNvPr>
              <p:cNvCxnSpPr>
                <a:cxnSpLocks/>
              </p:cNvCxnSpPr>
              <p:nvPr/>
            </p:nvCxnSpPr>
            <p:spPr>
              <a:xfrm flipH="1" flipV="1">
                <a:off x="2671973" y="3607835"/>
                <a:ext cx="120629" cy="246668"/>
              </a:xfrm>
              <a:prstGeom prst="line">
                <a:avLst/>
              </a:prstGeom>
              <a:ln>
                <a:solidFill>
                  <a:srgbClr val="294983"/>
                </a:solidFill>
              </a:ln>
            </p:spPr>
            <p:style>
              <a:lnRef idx="1">
                <a:schemeClr val="accent1"/>
              </a:lnRef>
              <a:fillRef idx="0">
                <a:schemeClr val="accent1"/>
              </a:fillRef>
              <a:effectRef idx="0">
                <a:schemeClr val="accent1"/>
              </a:effectRef>
              <a:fontRef idx="minor">
                <a:schemeClr val="tx1"/>
              </a:fontRef>
            </p:style>
          </p:cxnSp>
          <p:sp>
            <p:nvSpPr>
              <p:cNvPr id="51" name="弧形 50">
                <a:extLst>
                  <a:ext uri="{FF2B5EF4-FFF2-40B4-BE49-F238E27FC236}">
                    <a16:creationId xmlns:a16="http://schemas.microsoft.com/office/drawing/2014/main" id="{AA7CB72B-95AA-4E98-9516-25E39EE805A3}"/>
                  </a:ext>
                </a:extLst>
              </p:cNvPr>
              <p:cNvSpPr/>
              <p:nvPr/>
            </p:nvSpPr>
            <p:spPr>
              <a:xfrm rot="2456351">
                <a:off x="1367431" y="3002484"/>
                <a:ext cx="1304411" cy="1304411"/>
              </a:xfrm>
              <a:prstGeom prst="arc">
                <a:avLst>
                  <a:gd name="adj1" fmla="val 18881618"/>
                  <a:gd name="adj2" fmla="val 342779"/>
                </a:avLst>
              </a:prstGeom>
              <a:ln>
                <a:solidFill>
                  <a:srgbClr val="29498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effectLst/>
                  <a:uLnTx/>
                  <a:uFillTx/>
                  <a:latin typeface="Times New Roman"/>
                  <a:ea typeface="楷体"/>
                  <a:cs typeface="+mn-cs"/>
                </a:endParaRPr>
              </a:p>
            </p:txBody>
          </p:sp>
        </p:grpSp>
        <p:sp>
          <p:nvSpPr>
            <p:cNvPr id="53" name="文本框 52">
              <a:extLst>
                <a:ext uri="{FF2B5EF4-FFF2-40B4-BE49-F238E27FC236}">
                  <a16:creationId xmlns:a16="http://schemas.microsoft.com/office/drawing/2014/main" id="{6D3FD63F-2B26-4044-97A4-F9DCC661F769}"/>
                </a:ext>
              </a:extLst>
            </p:cNvPr>
            <p:cNvSpPr txBox="1"/>
            <p:nvPr/>
          </p:nvSpPr>
          <p:spPr>
            <a:xfrm>
              <a:off x="1081929" y="2837938"/>
              <a:ext cx="749662" cy="369332"/>
            </a:xfrm>
            <a:prstGeom prst="rect">
              <a:avLst/>
            </a:prstGeom>
            <a:noFill/>
            <a:ln>
              <a:noFill/>
            </a:ln>
          </p:spPr>
          <p:txBody>
            <a:bodyPr wrap="square" rtlCol="0">
              <a:spAutoFit/>
            </a:bodyPr>
            <a:lstStyle/>
            <a:p>
              <a:r>
                <a:rPr lang="zh-CN" altLang="en-US" dirty="0">
                  <a:latin typeface="楷体" panose="02010609060101010101" pitchFamily="49" charset="-122"/>
                  <a:ea typeface="楷体" panose="02010609060101010101" pitchFamily="49" charset="-122"/>
                </a:rPr>
                <a:t>质心</a:t>
              </a:r>
            </a:p>
          </p:txBody>
        </p:sp>
        <p:sp>
          <p:nvSpPr>
            <p:cNvPr id="54" name="副标题 1">
              <a:extLst>
                <a:ext uri="{FF2B5EF4-FFF2-40B4-BE49-F238E27FC236}">
                  <a16:creationId xmlns:a16="http://schemas.microsoft.com/office/drawing/2014/main" id="{BF46D68D-5D02-45D5-9C23-482F65A69725}"/>
                </a:ext>
              </a:extLst>
            </p:cNvPr>
            <p:cNvSpPr txBox="1">
              <a:spLocks/>
            </p:cNvSpPr>
            <p:nvPr/>
          </p:nvSpPr>
          <p:spPr>
            <a:xfrm>
              <a:off x="610005" y="4666561"/>
              <a:ext cx="1860868"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latin typeface="楷体" panose="02010609060101010101" pitchFamily="49" charset="-122"/>
                  <a:ea typeface="楷体" panose="02010609060101010101" pitchFamily="49" charset="-122"/>
                </a:rPr>
                <a:t>质量不平衡</a:t>
              </a:r>
            </a:p>
          </p:txBody>
        </p:sp>
        <p:sp>
          <p:nvSpPr>
            <p:cNvPr id="4" name="圆: 空心 3">
              <a:extLst>
                <a:ext uri="{FF2B5EF4-FFF2-40B4-BE49-F238E27FC236}">
                  <a16:creationId xmlns:a16="http://schemas.microsoft.com/office/drawing/2014/main" id="{795ADB92-B71F-4A2F-BC7B-CB3E7D421F6B}"/>
                </a:ext>
              </a:extLst>
            </p:cNvPr>
            <p:cNvSpPr/>
            <p:nvPr/>
          </p:nvSpPr>
          <p:spPr>
            <a:xfrm>
              <a:off x="344746" y="1392072"/>
              <a:ext cx="2351316" cy="2351316"/>
            </a:xfrm>
            <a:prstGeom prst="donut">
              <a:avLst>
                <a:gd name="adj" fmla="val 8143"/>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文本框 51">
              <a:extLst>
                <a:ext uri="{FF2B5EF4-FFF2-40B4-BE49-F238E27FC236}">
                  <a16:creationId xmlns:a16="http://schemas.microsoft.com/office/drawing/2014/main" id="{B2955394-ABC0-4BC0-B348-2E9A0DDE2AC1}"/>
                </a:ext>
              </a:extLst>
            </p:cNvPr>
            <p:cNvSpPr txBox="1"/>
            <p:nvPr/>
          </p:nvSpPr>
          <p:spPr>
            <a:xfrm>
              <a:off x="1679512" y="2836245"/>
              <a:ext cx="1146931" cy="369332"/>
            </a:xfrm>
            <a:prstGeom prst="rect">
              <a:avLst/>
            </a:prstGeom>
            <a:noFill/>
            <a:ln>
              <a:noFill/>
            </a:ln>
          </p:spPr>
          <p:txBody>
            <a:bodyPr wrap="square" rtlCol="0">
              <a:spAutoFit/>
            </a:bodyPr>
            <a:lstStyle/>
            <a:p>
              <a:r>
                <a:rPr lang="zh-CN" altLang="en-US" dirty="0">
                  <a:latin typeface="楷体" panose="02010609060101010101" pitchFamily="49" charset="-122"/>
                  <a:ea typeface="楷体" panose="02010609060101010101" pitchFamily="49" charset="-122"/>
                </a:rPr>
                <a:t>几何中心</a:t>
              </a:r>
            </a:p>
          </p:txBody>
        </p:sp>
        <p:sp>
          <p:nvSpPr>
            <p:cNvPr id="59" name="矩形 58">
              <a:extLst>
                <a:ext uri="{FF2B5EF4-FFF2-40B4-BE49-F238E27FC236}">
                  <a16:creationId xmlns:a16="http://schemas.microsoft.com/office/drawing/2014/main" id="{48E57D48-E2A1-468A-A096-4C21ACC4C8E0}"/>
                </a:ext>
              </a:extLst>
            </p:cNvPr>
            <p:cNvSpPr/>
            <p:nvPr/>
          </p:nvSpPr>
          <p:spPr>
            <a:xfrm>
              <a:off x="1248756" y="3698506"/>
              <a:ext cx="501819" cy="297356"/>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7" name="副标题 1">
            <a:extLst>
              <a:ext uri="{FF2B5EF4-FFF2-40B4-BE49-F238E27FC236}">
                <a16:creationId xmlns:a16="http://schemas.microsoft.com/office/drawing/2014/main" id="{A923F0E5-F64C-4612-A8CA-AAAD8AA84103}"/>
              </a:ext>
            </a:extLst>
          </p:cNvPr>
          <p:cNvSpPr txBox="1">
            <a:spLocks/>
          </p:cNvSpPr>
          <p:nvPr/>
        </p:nvSpPr>
        <p:spPr>
          <a:xfrm>
            <a:off x="2554064" y="416662"/>
            <a:ext cx="4804451" cy="475841"/>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sz="2000" dirty="0">
                <a:solidFill>
                  <a:srgbClr val="294983"/>
                </a:solidFill>
                <a:latin typeface="楷体" panose="02010609060101010101" pitchFamily="49" charset="-122"/>
                <a:ea typeface="楷体" panose="02010609060101010101" pitchFamily="49" charset="-122"/>
              </a:rPr>
              <a:t>磁悬浮轴承不平衡振动三大来源</a:t>
            </a:r>
          </a:p>
        </p:txBody>
      </p:sp>
      <p:sp>
        <p:nvSpPr>
          <p:cNvPr id="139" name="矩形 138">
            <a:extLst>
              <a:ext uri="{FF2B5EF4-FFF2-40B4-BE49-F238E27FC236}">
                <a16:creationId xmlns:a16="http://schemas.microsoft.com/office/drawing/2014/main" id="{E1F5D993-5D99-4112-BED1-B233084ECF5D}"/>
              </a:ext>
            </a:extLst>
          </p:cNvPr>
          <p:cNvSpPr/>
          <p:nvPr/>
        </p:nvSpPr>
        <p:spPr>
          <a:xfrm>
            <a:off x="632142" y="394136"/>
            <a:ext cx="1653851" cy="461184"/>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研究背景</a:t>
            </a:r>
          </a:p>
        </p:txBody>
      </p:sp>
      <p:grpSp>
        <p:nvGrpSpPr>
          <p:cNvPr id="57" name="组合 56">
            <a:extLst>
              <a:ext uri="{FF2B5EF4-FFF2-40B4-BE49-F238E27FC236}">
                <a16:creationId xmlns:a16="http://schemas.microsoft.com/office/drawing/2014/main" id="{79AC1734-BFCD-4B06-B172-7D99546D0657}"/>
              </a:ext>
            </a:extLst>
          </p:cNvPr>
          <p:cNvGrpSpPr/>
          <p:nvPr/>
        </p:nvGrpSpPr>
        <p:grpSpPr>
          <a:xfrm>
            <a:off x="3253814" y="1884125"/>
            <a:ext cx="3175236" cy="3945527"/>
            <a:chOff x="3253814" y="1052852"/>
            <a:chExt cx="3175236" cy="3945527"/>
          </a:xfrm>
        </p:grpSpPr>
        <p:grpSp>
          <p:nvGrpSpPr>
            <p:cNvPr id="60" name="组合 59">
              <a:extLst>
                <a:ext uri="{FF2B5EF4-FFF2-40B4-BE49-F238E27FC236}">
                  <a16:creationId xmlns:a16="http://schemas.microsoft.com/office/drawing/2014/main" id="{B03DF7B6-64C1-4A1E-AE00-F108E214D5E9}"/>
                </a:ext>
              </a:extLst>
            </p:cNvPr>
            <p:cNvGrpSpPr/>
            <p:nvPr/>
          </p:nvGrpSpPr>
          <p:grpSpPr>
            <a:xfrm>
              <a:off x="3253814" y="1260505"/>
              <a:ext cx="2622782" cy="2852805"/>
              <a:chOff x="3181653" y="1719195"/>
              <a:chExt cx="2622782" cy="2852805"/>
            </a:xfrm>
          </p:grpSpPr>
          <p:grpSp>
            <p:nvGrpSpPr>
              <p:cNvPr id="61" name="组合 60">
                <a:extLst>
                  <a:ext uri="{FF2B5EF4-FFF2-40B4-BE49-F238E27FC236}">
                    <a16:creationId xmlns:a16="http://schemas.microsoft.com/office/drawing/2014/main" id="{45DFC457-42D1-4294-9489-95574654A899}"/>
                  </a:ext>
                </a:extLst>
              </p:cNvPr>
              <p:cNvGrpSpPr/>
              <p:nvPr/>
            </p:nvGrpSpPr>
            <p:grpSpPr>
              <a:xfrm>
                <a:off x="3517788" y="4455591"/>
                <a:ext cx="2098152" cy="116409"/>
                <a:chOff x="3517788" y="4455591"/>
                <a:chExt cx="2098152" cy="116409"/>
              </a:xfrm>
            </p:grpSpPr>
            <p:cxnSp>
              <p:nvCxnSpPr>
                <p:cNvPr id="64" name="直接连接符 63">
                  <a:extLst>
                    <a:ext uri="{FF2B5EF4-FFF2-40B4-BE49-F238E27FC236}">
                      <a16:creationId xmlns:a16="http://schemas.microsoft.com/office/drawing/2014/main" id="{FE55D1AC-3E51-47C1-8BD8-69361B4EEA88}"/>
                    </a:ext>
                  </a:extLst>
                </p:cNvPr>
                <p:cNvCxnSpPr>
                  <a:cxnSpLocks/>
                </p:cNvCxnSpPr>
                <p:nvPr/>
              </p:nvCxnSpPr>
              <p:spPr>
                <a:xfrm flipH="1">
                  <a:off x="3517788" y="4455591"/>
                  <a:ext cx="2098152" cy="0"/>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F79168C3-6FD5-4E47-83E5-98BC0F1C055C}"/>
                    </a:ext>
                  </a:extLst>
                </p:cNvPr>
                <p:cNvCxnSpPr>
                  <a:cxnSpLocks/>
                </p:cNvCxnSpPr>
                <p:nvPr/>
              </p:nvCxnSpPr>
              <p:spPr>
                <a:xfrm flipH="1">
                  <a:off x="3517788"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F5B0521C-4BD0-469B-A1BC-74416525A734}"/>
                    </a:ext>
                  </a:extLst>
                </p:cNvPr>
                <p:cNvCxnSpPr>
                  <a:cxnSpLocks/>
                </p:cNvCxnSpPr>
                <p:nvPr/>
              </p:nvCxnSpPr>
              <p:spPr>
                <a:xfrm flipH="1">
                  <a:off x="364185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C8A0EEB7-71EB-4DAE-BB82-942CFCA8F39B}"/>
                    </a:ext>
                  </a:extLst>
                </p:cNvPr>
                <p:cNvCxnSpPr>
                  <a:cxnSpLocks/>
                </p:cNvCxnSpPr>
                <p:nvPr/>
              </p:nvCxnSpPr>
              <p:spPr>
                <a:xfrm flipH="1">
                  <a:off x="3745739"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D6E7846-1979-432D-B17C-5052B47A258F}"/>
                    </a:ext>
                  </a:extLst>
                </p:cNvPr>
                <p:cNvCxnSpPr>
                  <a:cxnSpLocks/>
                </p:cNvCxnSpPr>
                <p:nvPr/>
              </p:nvCxnSpPr>
              <p:spPr>
                <a:xfrm flipH="1">
                  <a:off x="383661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1C0BFA66-C1BC-4F9B-B593-515C00109DBE}"/>
                    </a:ext>
                  </a:extLst>
                </p:cNvPr>
                <p:cNvCxnSpPr>
                  <a:cxnSpLocks/>
                </p:cNvCxnSpPr>
                <p:nvPr/>
              </p:nvCxnSpPr>
              <p:spPr>
                <a:xfrm flipH="1">
                  <a:off x="395139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2AE5AF4E-EE92-4B1F-A264-4F67B93D02C6}"/>
                    </a:ext>
                  </a:extLst>
                </p:cNvPr>
                <p:cNvCxnSpPr>
                  <a:cxnSpLocks/>
                </p:cNvCxnSpPr>
                <p:nvPr/>
              </p:nvCxnSpPr>
              <p:spPr>
                <a:xfrm flipH="1">
                  <a:off x="4075456"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C34A69D-AA2E-4049-ABF9-C6C3D7A2FB18}"/>
                    </a:ext>
                  </a:extLst>
                </p:cNvPr>
                <p:cNvCxnSpPr>
                  <a:cxnSpLocks/>
                </p:cNvCxnSpPr>
                <p:nvPr/>
              </p:nvCxnSpPr>
              <p:spPr>
                <a:xfrm flipH="1">
                  <a:off x="417934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F7D88330-E646-4A67-8280-EA421176C730}"/>
                    </a:ext>
                  </a:extLst>
                </p:cNvPr>
                <p:cNvCxnSpPr>
                  <a:cxnSpLocks/>
                </p:cNvCxnSpPr>
                <p:nvPr/>
              </p:nvCxnSpPr>
              <p:spPr>
                <a:xfrm flipH="1">
                  <a:off x="4270217"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892D92DE-4720-4D5C-9EC8-FE81AC821238}"/>
                    </a:ext>
                  </a:extLst>
                </p:cNvPr>
                <p:cNvCxnSpPr>
                  <a:cxnSpLocks/>
                </p:cNvCxnSpPr>
                <p:nvPr/>
              </p:nvCxnSpPr>
              <p:spPr>
                <a:xfrm flipH="1">
                  <a:off x="438564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93F2DB1-C4BB-47BB-A8AC-270906549A2E}"/>
                    </a:ext>
                  </a:extLst>
                </p:cNvPr>
                <p:cNvCxnSpPr>
                  <a:cxnSpLocks/>
                </p:cNvCxnSpPr>
                <p:nvPr/>
              </p:nvCxnSpPr>
              <p:spPr>
                <a:xfrm flipH="1">
                  <a:off x="450971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C26EB9D7-B0A8-4CF2-A3DC-20D65E7C5281}"/>
                    </a:ext>
                  </a:extLst>
                </p:cNvPr>
                <p:cNvCxnSpPr>
                  <a:cxnSpLocks/>
                </p:cNvCxnSpPr>
                <p:nvPr/>
              </p:nvCxnSpPr>
              <p:spPr>
                <a:xfrm flipH="1">
                  <a:off x="461359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7C233578-F841-4F11-BC8E-02D21F09C3B1}"/>
                    </a:ext>
                  </a:extLst>
                </p:cNvPr>
                <p:cNvCxnSpPr>
                  <a:cxnSpLocks/>
                </p:cNvCxnSpPr>
                <p:nvPr/>
              </p:nvCxnSpPr>
              <p:spPr>
                <a:xfrm flipH="1">
                  <a:off x="470447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9C9432AB-7AD2-421A-B5F5-227B272BD9A7}"/>
                    </a:ext>
                  </a:extLst>
                </p:cNvPr>
                <p:cNvCxnSpPr>
                  <a:cxnSpLocks/>
                </p:cNvCxnSpPr>
                <p:nvPr/>
              </p:nvCxnSpPr>
              <p:spPr>
                <a:xfrm flipH="1">
                  <a:off x="481799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7C49D664-DC00-4003-992D-D5D1103B71F1}"/>
                    </a:ext>
                  </a:extLst>
                </p:cNvPr>
                <p:cNvCxnSpPr>
                  <a:cxnSpLocks/>
                </p:cNvCxnSpPr>
                <p:nvPr/>
              </p:nvCxnSpPr>
              <p:spPr>
                <a:xfrm flipH="1">
                  <a:off x="494206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94856BB6-F558-4818-A48D-6BE10F62F2FE}"/>
                    </a:ext>
                  </a:extLst>
                </p:cNvPr>
                <p:cNvCxnSpPr>
                  <a:cxnSpLocks/>
                </p:cNvCxnSpPr>
                <p:nvPr/>
              </p:nvCxnSpPr>
              <p:spPr>
                <a:xfrm flipH="1">
                  <a:off x="504594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71E2E9A2-3E98-4DC2-8A71-C87CB9A886BD}"/>
                    </a:ext>
                  </a:extLst>
                </p:cNvPr>
                <p:cNvCxnSpPr>
                  <a:cxnSpLocks/>
                </p:cNvCxnSpPr>
                <p:nvPr/>
              </p:nvCxnSpPr>
              <p:spPr>
                <a:xfrm flipH="1">
                  <a:off x="513682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F8CF6E0B-5D7F-4B61-98EE-FDF3262A5746}"/>
                    </a:ext>
                  </a:extLst>
                </p:cNvPr>
                <p:cNvCxnSpPr>
                  <a:cxnSpLocks/>
                </p:cNvCxnSpPr>
                <p:nvPr/>
              </p:nvCxnSpPr>
              <p:spPr>
                <a:xfrm flipH="1">
                  <a:off x="5229782"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2811D052-9219-4239-B125-7CA7D67B7E86}"/>
                    </a:ext>
                  </a:extLst>
                </p:cNvPr>
                <p:cNvCxnSpPr>
                  <a:cxnSpLocks/>
                </p:cNvCxnSpPr>
                <p:nvPr/>
              </p:nvCxnSpPr>
              <p:spPr>
                <a:xfrm flipH="1">
                  <a:off x="5353848"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C421888A-98B0-4405-81B5-7710C21014ED}"/>
                    </a:ext>
                  </a:extLst>
                </p:cNvPr>
                <p:cNvCxnSpPr>
                  <a:cxnSpLocks/>
                </p:cNvCxnSpPr>
                <p:nvPr/>
              </p:nvCxnSpPr>
              <p:spPr>
                <a:xfrm flipH="1">
                  <a:off x="5457733"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C358800F-969C-4269-AD2A-C4DA06752FB0}"/>
                    </a:ext>
                  </a:extLst>
                </p:cNvPr>
                <p:cNvCxnSpPr>
                  <a:cxnSpLocks/>
                </p:cNvCxnSpPr>
                <p:nvPr/>
              </p:nvCxnSpPr>
              <p:spPr>
                <a:xfrm flipH="1">
                  <a:off x="5548609"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grpSp>
          <p:cxnSp>
            <p:nvCxnSpPr>
              <p:cNvPr id="62" name="直接连接符 61">
                <a:extLst>
                  <a:ext uri="{FF2B5EF4-FFF2-40B4-BE49-F238E27FC236}">
                    <a16:creationId xmlns:a16="http://schemas.microsoft.com/office/drawing/2014/main" id="{DB2F192D-E418-41A4-9354-478AA97ED339}"/>
                  </a:ext>
                </a:extLst>
              </p:cNvPr>
              <p:cNvCxnSpPr>
                <a:cxnSpLocks/>
              </p:cNvCxnSpPr>
              <p:nvPr/>
            </p:nvCxnSpPr>
            <p:spPr>
              <a:xfrm>
                <a:off x="4490354" y="1719195"/>
                <a:ext cx="9648" cy="2622782"/>
              </a:xfrm>
              <a:prstGeom prst="line">
                <a:avLst/>
              </a:prstGeom>
              <a:ln>
                <a:solidFill>
                  <a:srgbClr val="294983"/>
                </a:solidFill>
                <a:prstDash val="lgDashDotDot"/>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F27D8E64-4B85-4025-8323-4C79A9329A16}"/>
                  </a:ext>
                </a:extLst>
              </p:cNvPr>
              <p:cNvCxnSpPr>
                <a:cxnSpLocks/>
              </p:cNvCxnSpPr>
              <p:nvPr/>
            </p:nvCxnSpPr>
            <p:spPr>
              <a:xfrm rot="5400000">
                <a:off x="4488220" y="1719853"/>
                <a:ext cx="9648" cy="2622782"/>
              </a:xfrm>
              <a:prstGeom prst="line">
                <a:avLst/>
              </a:prstGeom>
              <a:ln>
                <a:solidFill>
                  <a:srgbClr val="294983"/>
                </a:solidFill>
                <a:prstDash val="lgDashDotDot"/>
              </a:ln>
            </p:spPr>
            <p:style>
              <a:lnRef idx="1">
                <a:schemeClr val="accent1"/>
              </a:lnRef>
              <a:fillRef idx="0">
                <a:schemeClr val="accent1"/>
              </a:fillRef>
              <a:effectRef idx="0">
                <a:schemeClr val="accent1"/>
              </a:effectRef>
              <a:fontRef idx="minor">
                <a:schemeClr val="tx1"/>
              </a:fontRef>
            </p:style>
          </p:cxnSp>
        </p:grpSp>
        <p:sp>
          <p:nvSpPr>
            <p:cNvPr id="2" name="任意多边形: 形状 1">
              <a:extLst>
                <a:ext uri="{FF2B5EF4-FFF2-40B4-BE49-F238E27FC236}">
                  <a16:creationId xmlns:a16="http://schemas.microsoft.com/office/drawing/2014/main" id="{ADAC3E1B-A705-422D-8DC5-A09D8EB47481}"/>
                </a:ext>
              </a:extLst>
            </p:cNvPr>
            <p:cNvSpPr/>
            <p:nvPr/>
          </p:nvSpPr>
          <p:spPr>
            <a:xfrm>
              <a:off x="3994971" y="1939303"/>
              <a:ext cx="1214011" cy="1276150"/>
            </a:xfrm>
            <a:custGeom>
              <a:avLst/>
              <a:gdLst>
                <a:gd name="connsiteX0" fmla="*/ 388149 w 1919617"/>
                <a:gd name="connsiteY0" fmla="*/ 249535 h 2017873"/>
                <a:gd name="connsiteX1" fmla="*/ 723429 w 1919617"/>
                <a:gd name="connsiteY1" fmla="*/ 5695 h 2017873"/>
                <a:gd name="connsiteX2" fmla="*/ 1249209 w 1919617"/>
                <a:gd name="connsiteY2" fmla="*/ 97135 h 2017873"/>
                <a:gd name="connsiteX3" fmla="*/ 1721649 w 1919617"/>
                <a:gd name="connsiteY3" fmla="*/ 318115 h 2017873"/>
                <a:gd name="connsiteX4" fmla="*/ 1896909 w 1919617"/>
                <a:gd name="connsiteY4" fmla="*/ 973435 h 2017873"/>
                <a:gd name="connsiteX5" fmla="*/ 1767369 w 1919617"/>
                <a:gd name="connsiteY5" fmla="*/ 1796395 h 2017873"/>
                <a:gd name="connsiteX6" fmla="*/ 555789 w 1919617"/>
                <a:gd name="connsiteY6" fmla="*/ 1986895 h 2017873"/>
                <a:gd name="connsiteX7" fmla="*/ 22389 w 1919617"/>
                <a:gd name="connsiteY7" fmla="*/ 1270615 h 2017873"/>
                <a:gd name="connsiteX8" fmla="*/ 129069 w 1919617"/>
                <a:gd name="connsiteY8" fmla="*/ 523855 h 2017873"/>
                <a:gd name="connsiteX9" fmla="*/ 388149 w 1919617"/>
                <a:gd name="connsiteY9" fmla="*/ 249535 h 2017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9617" h="2017873">
                  <a:moveTo>
                    <a:pt x="388149" y="249535"/>
                  </a:moveTo>
                  <a:cubicBezTo>
                    <a:pt x="487209" y="163175"/>
                    <a:pt x="579919" y="31095"/>
                    <a:pt x="723429" y="5695"/>
                  </a:cubicBezTo>
                  <a:cubicBezTo>
                    <a:pt x="866939" y="-19705"/>
                    <a:pt x="1082839" y="45065"/>
                    <a:pt x="1249209" y="97135"/>
                  </a:cubicBezTo>
                  <a:cubicBezTo>
                    <a:pt x="1415579" y="149205"/>
                    <a:pt x="1613699" y="172065"/>
                    <a:pt x="1721649" y="318115"/>
                  </a:cubicBezTo>
                  <a:cubicBezTo>
                    <a:pt x="1829599" y="464165"/>
                    <a:pt x="1889289" y="727055"/>
                    <a:pt x="1896909" y="973435"/>
                  </a:cubicBezTo>
                  <a:cubicBezTo>
                    <a:pt x="1904529" y="1219815"/>
                    <a:pt x="1990889" y="1627485"/>
                    <a:pt x="1767369" y="1796395"/>
                  </a:cubicBezTo>
                  <a:cubicBezTo>
                    <a:pt x="1543849" y="1965305"/>
                    <a:pt x="846619" y="2074525"/>
                    <a:pt x="555789" y="1986895"/>
                  </a:cubicBezTo>
                  <a:cubicBezTo>
                    <a:pt x="264959" y="1899265"/>
                    <a:pt x="93509" y="1514455"/>
                    <a:pt x="22389" y="1270615"/>
                  </a:cubicBezTo>
                  <a:cubicBezTo>
                    <a:pt x="-48731" y="1026775"/>
                    <a:pt x="66839" y="697845"/>
                    <a:pt x="129069" y="523855"/>
                  </a:cubicBezTo>
                  <a:cubicBezTo>
                    <a:pt x="191299" y="349865"/>
                    <a:pt x="289089" y="335895"/>
                    <a:pt x="388149" y="249535"/>
                  </a:cubicBezTo>
                  <a:close/>
                </a:path>
              </a:pathLst>
            </a:custGeom>
            <a:solidFill>
              <a:srgbClr val="294983">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等腰三角形 2">
              <a:extLst>
                <a:ext uri="{FF2B5EF4-FFF2-40B4-BE49-F238E27FC236}">
                  <a16:creationId xmlns:a16="http://schemas.microsoft.com/office/drawing/2014/main" id="{854F6CB0-24D5-4538-9A2B-F75F3325EBDD}"/>
                </a:ext>
              </a:extLst>
            </p:cNvPr>
            <p:cNvSpPr/>
            <p:nvPr/>
          </p:nvSpPr>
          <p:spPr>
            <a:xfrm rot="10800000">
              <a:off x="4430207" y="1504354"/>
              <a:ext cx="266700" cy="264355"/>
            </a:xfrm>
            <a:prstGeom prst="triangle">
              <a:avLst/>
            </a:prstGeom>
            <a:solidFill>
              <a:srgbClr val="FFC000"/>
            </a:solidFill>
            <a:ln>
              <a:solidFill>
                <a:srgbClr val="294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矩形 85">
              <a:extLst>
                <a:ext uri="{FF2B5EF4-FFF2-40B4-BE49-F238E27FC236}">
                  <a16:creationId xmlns:a16="http://schemas.microsoft.com/office/drawing/2014/main" id="{E47ADE52-0977-4043-8F8C-79C427BF0D36}"/>
                </a:ext>
              </a:extLst>
            </p:cNvPr>
            <p:cNvSpPr/>
            <p:nvPr/>
          </p:nvSpPr>
          <p:spPr>
            <a:xfrm>
              <a:off x="4323158" y="3698506"/>
              <a:ext cx="501819" cy="297356"/>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副标题 1">
              <a:extLst>
                <a:ext uri="{FF2B5EF4-FFF2-40B4-BE49-F238E27FC236}">
                  <a16:creationId xmlns:a16="http://schemas.microsoft.com/office/drawing/2014/main" id="{E38E2702-A365-4EA6-AABE-66F6E2A145BB}"/>
                </a:ext>
              </a:extLst>
            </p:cNvPr>
            <p:cNvSpPr txBox="1">
              <a:spLocks/>
            </p:cNvSpPr>
            <p:nvPr/>
          </p:nvSpPr>
          <p:spPr>
            <a:xfrm>
              <a:off x="3600812" y="4666561"/>
              <a:ext cx="2192189"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latin typeface="楷体" panose="02010609060101010101" pitchFamily="49" charset="-122"/>
                  <a:ea typeface="楷体" panose="02010609060101010101" pitchFamily="49" charset="-122"/>
                </a:rPr>
                <a:t>传感器检测面误差</a:t>
              </a:r>
            </a:p>
          </p:txBody>
        </p:sp>
        <p:sp>
          <p:nvSpPr>
            <p:cNvPr id="113" name="文本框 112">
              <a:extLst>
                <a:ext uri="{FF2B5EF4-FFF2-40B4-BE49-F238E27FC236}">
                  <a16:creationId xmlns:a16="http://schemas.microsoft.com/office/drawing/2014/main" id="{C7B4FFAA-D085-4C68-B7F2-2ED380DDA13F}"/>
                </a:ext>
              </a:extLst>
            </p:cNvPr>
            <p:cNvSpPr txBox="1"/>
            <p:nvPr/>
          </p:nvSpPr>
          <p:spPr>
            <a:xfrm>
              <a:off x="5002010" y="1052852"/>
              <a:ext cx="1427040" cy="369332"/>
            </a:xfrm>
            <a:prstGeom prst="rect">
              <a:avLst/>
            </a:prstGeom>
            <a:noFill/>
            <a:ln>
              <a:noFill/>
            </a:ln>
          </p:spPr>
          <p:txBody>
            <a:bodyPr wrap="square" rtlCol="0">
              <a:spAutoFit/>
            </a:bodyPr>
            <a:lstStyle/>
            <a:p>
              <a:r>
                <a:rPr lang="zh-CN" altLang="en-US" dirty="0">
                  <a:latin typeface="楷体" panose="02010609060101010101" pitchFamily="49" charset="-122"/>
                  <a:ea typeface="楷体" panose="02010609060101010101" pitchFamily="49" charset="-122"/>
                </a:rPr>
                <a:t>位移传感器</a:t>
              </a:r>
            </a:p>
          </p:txBody>
        </p:sp>
        <p:sp>
          <p:nvSpPr>
            <p:cNvPr id="161" name="等腰三角形 160">
              <a:extLst>
                <a:ext uri="{FF2B5EF4-FFF2-40B4-BE49-F238E27FC236}">
                  <a16:creationId xmlns:a16="http://schemas.microsoft.com/office/drawing/2014/main" id="{E9908A9A-5FDD-48F4-913C-63D36C88445D}"/>
                </a:ext>
              </a:extLst>
            </p:cNvPr>
            <p:cNvSpPr/>
            <p:nvPr/>
          </p:nvSpPr>
          <p:spPr>
            <a:xfrm>
              <a:off x="4438649" y="3368367"/>
              <a:ext cx="266700" cy="264355"/>
            </a:xfrm>
            <a:prstGeom prst="triangle">
              <a:avLst/>
            </a:prstGeom>
            <a:solidFill>
              <a:srgbClr val="FFC000"/>
            </a:solidFill>
            <a:ln>
              <a:solidFill>
                <a:srgbClr val="294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圆: 空心 84">
              <a:extLst>
                <a:ext uri="{FF2B5EF4-FFF2-40B4-BE49-F238E27FC236}">
                  <a16:creationId xmlns:a16="http://schemas.microsoft.com/office/drawing/2014/main" id="{09C16708-B037-4E4A-BABC-515F163676A0}"/>
                </a:ext>
              </a:extLst>
            </p:cNvPr>
            <p:cNvSpPr/>
            <p:nvPr/>
          </p:nvSpPr>
          <p:spPr>
            <a:xfrm>
              <a:off x="3419148" y="1392072"/>
              <a:ext cx="2351316" cy="2351316"/>
            </a:xfrm>
            <a:prstGeom prst="donut">
              <a:avLst>
                <a:gd name="adj" fmla="val 8143"/>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40" name="直接连接符 139">
              <a:extLst>
                <a:ext uri="{FF2B5EF4-FFF2-40B4-BE49-F238E27FC236}">
                  <a16:creationId xmlns:a16="http://schemas.microsoft.com/office/drawing/2014/main" id="{7EFD5A52-396D-49A7-9C05-1927FB1EFED9}"/>
                </a:ext>
              </a:extLst>
            </p:cNvPr>
            <p:cNvCxnSpPr>
              <a:cxnSpLocks/>
              <a:stCxn id="3" idx="1"/>
            </p:cNvCxnSpPr>
            <p:nvPr/>
          </p:nvCxnSpPr>
          <p:spPr>
            <a:xfrm flipV="1">
              <a:off x="4630232" y="1340121"/>
              <a:ext cx="443996" cy="2964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组合 86">
            <a:extLst>
              <a:ext uri="{FF2B5EF4-FFF2-40B4-BE49-F238E27FC236}">
                <a16:creationId xmlns:a16="http://schemas.microsoft.com/office/drawing/2014/main" id="{A2F8007C-08A0-46A8-A4FA-A65A2615943D}"/>
              </a:ext>
            </a:extLst>
          </p:cNvPr>
          <p:cNvGrpSpPr/>
          <p:nvPr/>
        </p:nvGrpSpPr>
        <p:grpSpPr>
          <a:xfrm>
            <a:off x="6088583" y="1901785"/>
            <a:ext cx="2755374" cy="3927867"/>
            <a:chOff x="6088583" y="1070512"/>
            <a:chExt cx="2755374" cy="3927867"/>
          </a:xfrm>
        </p:grpSpPr>
        <p:sp>
          <p:nvSpPr>
            <p:cNvPr id="145" name="矩形 144">
              <a:extLst>
                <a:ext uri="{FF2B5EF4-FFF2-40B4-BE49-F238E27FC236}">
                  <a16:creationId xmlns:a16="http://schemas.microsoft.com/office/drawing/2014/main" id="{C30B0F1E-88EB-42C6-BF3C-A3C7AEE245B2}"/>
                </a:ext>
              </a:extLst>
            </p:cNvPr>
            <p:cNvSpPr/>
            <p:nvPr/>
          </p:nvSpPr>
          <p:spPr>
            <a:xfrm>
              <a:off x="7409500" y="1546631"/>
              <a:ext cx="190007" cy="23694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5" name="组合 114">
              <a:extLst>
                <a:ext uri="{FF2B5EF4-FFF2-40B4-BE49-F238E27FC236}">
                  <a16:creationId xmlns:a16="http://schemas.microsoft.com/office/drawing/2014/main" id="{AE1A6F03-D78C-42E8-893B-B71E8B167863}"/>
                </a:ext>
              </a:extLst>
            </p:cNvPr>
            <p:cNvGrpSpPr/>
            <p:nvPr/>
          </p:nvGrpSpPr>
          <p:grpSpPr>
            <a:xfrm>
              <a:off x="6424718" y="3996901"/>
              <a:ext cx="2098152" cy="116409"/>
              <a:chOff x="3517788" y="4455591"/>
              <a:chExt cx="2098152" cy="116409"/>
            </a:xfrm>
          </p:grpSpPr>
          <p:cxnSp>
            <p:nvCxnSpPr>
              <p:cNvPr id="118" name="直接连接符 117">
                <a:extLst>
                  <a:ext uri="{FF2B5EF4-FFF2-40B4-BE49-F238E27FC236}">
                    <a16:creationId xmlns:a16="http://schemas.microsoft.com/office/drawing/2014/main" id="{FEB62834-D45A-4C66-9336-1EE8F3028F33}"/>
                  </a:ext>
                </a:extLst>
              </p:cNvPr>
              <p:cNvCxnSpPr>
                <a:cxnSpLocks/>
              </p:cNvCxnSpPr>
              <p:nvPr/>
            </p:nvCxnSpPr>
            <p:spPr>
              <a:xfrm flipH="1">
                <a:off x="3517788" y="4455591"/>
                <a:ext cx="2098152" cy="0"/>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FD3946E6-2F7B-49E3-9878-617C676BFECA}"/>
                  </a:ext>
                </a:extLst>
              </p:cNvPr>
              <p:cNvCxnSpPr>
                <a:cxnSpLocks/>
              </p:cNvCxnSpPr>
              <p:nvPr/>
            </p:nvCxnSpPr>
            <p:spPr>
              <a:xfrm flipH="1">
                <a:off x="3517788"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F6A5CDBA-41BC-4282-AE6B-C53972EA0655}"/>
                  </a:ext>
                </a:extLst>
              </p:cNvPr>
              <p:cNvCxnSpPr>
                <a:cxnSpLocks/>
              </p:cNvCxnSpPr>
              <p:nvPr/>
            </p:nvCxnSpPr>
            <p:spPr>
              <a:xfrm flipH="1">
                <a:off x="364185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65AC272B-F757-4468-9436-BA905C49398D}"/>
                  </a:ext>
                </a:extLst>
              </p:cNvPr>
              <p:cNvCxnSpPr>
                <a:cxnSpLocks/>
              </p:cNvCxnSpPr>
              <p:nvPr/>
            </p:nvCxnSpPr>
            <p:spPr>
              <a:xfrm flipH="1">
                <a:off x="3745739"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6952CF8C-F1B8-4BCB-BFB8-3AAD6AED1465}"/>
                  </a:ext>
                </a:extLst>
              </p:cNvPr>
              <p:cNvCxnSpPr>
                <a:cxnSpLocks/>
              </p:cNvCxnSpPr>
              <p:nvPr/>
            </p:nvCxnSpPr>
            <p:spPr>
              <a:xfrm flipH="1">
                <a:off x="383661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6D827EB5-D950-4A38-A9BD-71C95BDB5FC8}"/>
                  </a:ext>
                </a:extLst>
              </p:cNvPr>
              <p:cNvCxnSpPr>
                <a:cxnSpLocks/>
              </p:cNvCxnSpPr>
              <p:nvPr/>
            </p:nvCxnSpPr>
            <p:spPr>
              <a:xfrm flipH="1">
                <a:off x="395139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8F4254BB-3956-4BE6-A68C-02F80DC1C77A}"/>
                  </a:ext>
                </a:extLst>
              </p:cNvPr>
              <p:cNvCxnSpPr>
                <a:cxnSpLocks/>
              </p:cNvCxnSpPr>
              <p:nvPr/>
            </p:nvCxnSpPr>
            <p:spPr>
              <a:xfrm flipH="1">
                <a:off x="4075456"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1112982B-4E73-4E83-8A6C-040ABB2A1635}"/>
                  </a:ext>
                </a:extLst>
              </p:cNvPr>
              <p:cNvCxnSpPr>
                <a:cxnSpLocks/>
              </p:cNvCxnSpPr>
              <p:nvPr/>
            </p:nvCxnSpPr>
            <p:spPr>
              <a:xfrm flipH="1">
                <a:off x="417934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11110FC3-C021-4E27-AFB6-418C3A60A168}"/>
                  </a:ext>
                </a:extLst>
              </p:cNvPr>
              <p:cNvCxnSpPr>
                <a:cxnSpLocks/>
              </p:cNvCxnSpPr>
              <p:nvPr/>
            </p:nvCxnSpPr>
            <p:spPr>
              <a:xfrm flipH="1">
                <a:off x="4270217"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B0C29E5F-65F9-4C37-821D-61C4946C94CC}"/>
                  </a:ext>
                </a:extLst>
              </p:cNvPr>
              <p:cNvCxnSpPr>
                <a:cxnSpLocks/>
              </p:cNvCxnSpPr>
              <p:nvPr/>
            </p:nvCxnSpPr>
            <p:spPr>
              <a:xfrm flipH="1">
                <a:off x="438564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C0CE915B-5792-470F-A827-DE00ABF636BD}"/>
                  </a:ext>
                </a:extLst>
              </p:cNvPr>
              <p:cNvCxnSpPr>
                <a:cxnSpLocks/>
              </p:cNvCxnSpPr>
              <p:nvPr/>
            </p:nvCxnSpPr>
            <p:spPr>
              <a:xfrm flipH="1">
                <a:off x="450971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83285BBC-1EB0-45D2-A5F3-5AC951A96467}"/>
                  </a:ext>
                </a:extLst>
              </p:cNvPr>
              <p:cNvCxnSpPr>
                <a:cxnSpLocks/>
              </p:cNvCxnSpPr>
              <p:nvPr/>
            </p:nvCxnSpPr>
            <p:spPr>
              <a:xfrm flipH="1">
                <a:off x="461359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BB6A71FE-EFD7-4874-B8DE-7C865AC307F7}"/>
                  </a:ext>
                </a:extLst>
              </p:cNvPr>
              <p:cNvCxnSpPr>
                <a:cxnSpLocks/>
              </p:cNvCxnSpPr>
              <p:nvPr/>
            </p:nvCxnSpPr>
            <p:spPr>
              <a:xfrm flipH="1">
                <a:off x="470447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BF1AE795-6798-4D79-B333-909E5E927E91}"/>
                  </a:ext>
                </a:extLst>
              </p:cNvPr>
              <p:cNvCxnSpPr>
                <a:cxnSpLocks/>
              </p:cNvCxnSpPr>
              <p:nvPr/>
            </p:nvCxnSpPr>
            <p:spPr>
              <a:xfrm flipH="1">
                <a:off x="481799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D7E6CB60-03CD-485F-9473-E0CF4267E673}"/>
                  </a:ext>
                </a:extLst>
              </p:cNvPr>
              <p:cNvCxnSpPr>
                <a:cxnSpLocks/>
              </p:cNvCxnSpPr>
              <p:nvPr/>
            </p:nvCxnSpPr>
            <p:spPr>
              <a:xfrm flipH="1">
                <a:off x="494206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E21C35E9-222E-4F4D-8DF5-C26648678163}"/>
                  </a:ext>
                </a:extLst>
              </p:cNvPr>
              <p:cNvCxnSpPr>
                <a:cxnSpLocks/>
              </p:cNvCxnSpPr>
              <p:nvPr/>
            </p:nvCxnSpPr>
            <p:spPr>
              <a:xfrm flipH="1">
                <a:off x="504594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C6259167-8E31-465D-A0F7-3B8E877AD40E}"/>
                  </a:ext>
                </a:extLst>
              </p:cNvPr>
              <p:cNvCxnSpPr>
                <a:cxnSpLocks/>
              </p:cNvCxnSpPr>
              <p:nvPr/>
            </p:nvCxnSpPr>
            <p:spPr>
              <a:xfrm flipH="1">
                <a:off x="513682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00B4D961-34E6-4FDD-A9F7-A9199AB70B4B}"/>
                  </a:ext>
                </a:extLst>
              </p:cNvPr>
              <p:cNvCxnSpPr>
                <a:cxnSpLocks/>
              </p:cNvCxnSpPr>
              <p:nvPr/>
            </p:nvCxnSpPr>
            <p:spPr>
              <a:xfrm flipH="1">
                <a:off x="5229782"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EC2C829A-F963-4C9C-B6BC-AE77FE8AD105}"/>
                  </a:ext>
                </a:extLst>
              </p:cNvPr>
              <p:cNvCxnSpPr>
                <a:cxnSpLocks/>
              </p:cNvCxnSpPr>
              <p:nvPr/>
            </p:nvCxnSpPr>
            <p:spPr>
              <a:xfrm flipH="1">
                <a:off x="5353848"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BA5DEDB9-5AFC-4197-A529-30E9C3ACD256}"/>
                  </a:ext>
                </a:extLst>
              </p:cNvPr>
              <p:cNvCxnSpPr>
                <a:cxnSpLocks/>
              </p:cNvCxnSpPr>
              <p:nvPr/>
            </p:nvCxnSpPr>
            <p:spPr>
              <a:xfrm flipH="1">
                <a:off x="5457733"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095095A2-AB51-41ED-B590-72EF36675DDC}"/>
                  </a:ext>
                </a:extLst>
              </p:cNvPr>
              <p:cNvCxnSpPr>
                <a:cxnSpLocks/>
              </p:cNvCxnSpPr>
              <p:nvPr/>
            </p:nvCxnSpPr>
            <p:spPr>
              <a:xfrm flipH="1">
                <a:off x="5548609"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grpSp>
        <p:sp>
          <p:nvSpPr>
            <p:cNvPr id="146" name="矩形 145">
              <a:extLst>
                <a:ext uri="{FF2B5EF4-FFF2-40B4-BE49-F238E27FC236}">
                  <a16:creationId xmlns:a16="http://schemas.microsoft.com/office/drawing/2014/main" id="{82007A4E-79A2-428C-9E1F-4DB40FC1AE58}"/>
                </a:ext>
              </a:extLst>
            </p:cNvPr>
            <p:cNvSpPr/>
            <p:nvPr/>
          </p:nvSpPr>
          <p:spPr>
            <a:xfrm>
              <a:off x="7406931" y="3346090"/>
              <a:ext cx="190007" cy="23694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矩形 146">
              <a:extLst>
                <a:ext uri="{FF2B5EF4-FFF2-40B4-BE49-F238E27FC236}">
                  <a16:creationId xmlns:a16="http://schemas.microsoft.com/office/drawing/2014/main" id="{B085D60B-C8B5-4418-B336-317509B466E7}"/>
                </a:ext>
              </a:extLst>
            </p:cNvPr>
            <p:cNvSpPr/>
            <p:nvPr/>
          </p:nvSpPr>
          <p:spPr>
            <a:xfrm rot="5400000">
              <a:off x="8274567" y="2293387"/>
              <a:ext cx="190007" cy="23694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 name="矩形 147">
              <a:extLst>
                <a:ext uri="{FF2B5EF4-FFF2-40B4-BE49-F238E27FC236}">
                  <a16:creationId xmlns:a16="http://schemas.microsoft.com/office/drawing/2014/main" id="{D0872A07-BF37-42F8-AFD7-8843DC2FE55A}"/>
                </a:ext>
              </a:extLst>
            </p:cNvPr>
            <p:cNvSpPr/>
            <p:nvPr/>
          </p:nvSpPr>
          <p:spPr>
            <a:xfrm rot="5400000">
              <a:off x="6423627" y="2296763"/>
              <a:ext cx="190007" cy="23694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6" name="直接连接符 115">
              <a:extLst>
                <a:ext uri="{FF2B5EF4-FFF2-40B4-BE49-F238E27FC236}">
                  <a16:creationId xmlns:a16="http://schemas.microsoft.com/office/drawing/2014/main" id="{812DC183-68D3-4E0D-97DE-EF06428F3EAA}"/>
                </a:ext>
              </a:extLst>
            </p:cNvPr>
            <p:cNvCxnSpPr>
              <a:cxnSpLocks/>
            </p:cNvCxnSpPr>
            <p:nvPr/>
          </p:nvCxnSpPr>
          <p:spPr>
            <a:xfrm>
              <a:off x="7397284" y="1260505"/>
              <a:ext cx="9648" cy="2622782"/>
            </a:xfrm>
            <a:prstGeom prst="line">
              <a:avLst/>
            </a:prstGeom>
            <a:ln>
              <a:solidFill>
                <a:srgbClr val="294983"/>
              </a:solidFill>
              <a:prstDash val="lgDashDotDot"/>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3C6C9861-B3F0-4D11-9FCB-8DE203834DA8}"/>
                </a:ext>
              </a:extLst>
            </p:cNvPr>
            <p:cNvCxnSpPr>
              <a:cxnSpLocks/>
            </p:cNvCxnSpPr>
            <p:nvPr/>
          </p:nvCxnSpPr>
          <p:spPr>
            <a:xfrm rot="5400000">
              <a:off x="7395150" y="1261163"/>
              <a:ext cx="9648" cy="2622782"/>
            </a:xfrm>
            <a:prstGeom prst="line">
              <a:avLst/>
            </a:prstGeom>
            <a:ln>
              <a:solidFill>
                <a:srgbClr val="294983"/>
              </a:solidFill>
              <a:prstDash val="lgDashDotDot"/>
            </a:ln>
          </p:spPr>
          <p:style>
            <a:lnRef idx="1">
              <a:schemeClr val="accent1"/>
            </a:lnRef>
            <a:fillRef idx="0">
              <a:schemeClr val="accent1"/>
            </a:fillRef>
            <a:effectRef idx="0">
              <a:schemeClr val="accent1"/>
            </a:effectRef>
            <a:fontRef idx="minor">
              <a:schemeClr val="tx1"/>
            </a:fontRef>
          </p:style>
        </p:cxnSp>
        <p:sp>
          <p:nvSpPr>
            <p:cNvPr id="141" name="圆: 空心 140">
              <a:extLst>
                <a:ext uri="{FF2B5EF4-FFF2-40B4-BE49-F238E27FC236}">
                  <a16:creationId xmlns:a16="http://schemas.microsoft.com/office/drawing/2014/main" id="{1FB52BD5-8EF2-4435-A1D2-3211E76C00EC}"/>
                </a:ext>
              </a:extLst>
            </p:cNvPr>
            <p:cNvSpPr/>
            <p:nvPr/>
          </p:nvSpPr>
          <p:spPr>
            <a:xfrm>
              <a:off x="6253917" y="1392072"/>
              <a:ext cx="2351316" cy="2351316"/>
            </a:xfrm>
            <a:prstGeom prst="donut">
              <a:avLst>
                <a:gd name="adj" fmla="val 8143"/>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2" name="矩形 141">
              <a:extLst>
                <a:ext uri="{FF2B5EF4-FFF2-40B4-BE49-F238E27FC236}">
                  <a16:creationId xmlns:a16="http://schemas.microsoft.com/office/drawing/2014/main" id="{27B6E1C3-618B-497B-A41F-EC78FEF1C1C3}"/>
                </a:ext>
              </a:extLst>
            </p:cNvPr>
            <p:cNvSpPr/>
            <p:nvPr/>
          </p:nvSpPr>
          <p:spPr>
            <a:xfrm>
              <a:off x="7157927" y="3698506"/>
              <a:ext cx="501819" cy="297356"/>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4" name="椭圆 143">
              <a:extLst>
                <a:ext uri="{FF2B5EF4-FFF2-40B4-BE49-F238E27FC236}">
                  <a16:creationId xmlns:a16="http://schemas.microsoft.com/office/drawing/2014/main" id="{1676CA7C-F310-4024-A3DC-B129FDFA898C}"/>
                </a:ext>
              </a:extLst>
            </p:cNvPr>
            <p:cNvSpPr/>
            <p:nvPr/>
          </p:nvSpPr>
          <p:spPr>
            <a:xfrm>
              <a:off x="6764508" y="1932218"/>
              <a:ext cx="1290320" cy="1290320"/>
            </a:xfrm>
            <a:prstGeom prst="ellipse">
              <a:avLst/>
            </a:prstGeom>
            <a:solidFill>
              <a:srgbClr val="294983">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Times New Roman"/>
                <a:ea typeface="楷体"/>
                <a:cs typeface="+mn-cs"/>
              </a:endParaRPr>
            </a:p>
          </p:txBody>
        </p:sp>
        <p:cxnSp>
          <p:nvCxnSpPr>
            <p:cNvPr id="149" name="直接连接符 148">
              <a:extLst>
                <a:ext uri="{FF2B5EF4-FFF2-40B4-BE49-F238E27FC236}">
                  <a16:creationId xmlns:a16="http://schemas.microsoft.com/office/drawing/2014/main" id="{9D2E1148-29A2-4B5D-A65D-DBB6681EE852}"/>
                </a:ext>
              </a:extLst>
            </p:cNvPr>
            <p:cNvCxnSpPr>
              <a:cxnSpLocks/>
            </p:cNvCxnSpPr>
            <p:nvPr/>
          </p:nvCxnSpPr>
          <p:spPr>
            <a:xfrm>
              <a:off x="7488677" y="1260505"/>
              <a:ext cx="9648" cy="2622782"/>
            </a:xfrm>
            <a:prstGeom prst="line">
              <a:avLst/>
            </a:prstGeom>
            <a:ln>
              <a:solidFill>
                <a:schemeClr val="accent2">
                  <a:lumMod val="75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5D401D68-C723-47F2-8F3F-DF422D610AC5}"/>
                </a:ext>
              </a:extLst>
            </p:cNvPr>
            <p:cNvCxnSpPr>
              <a:cxnSpLocks/>
            </p:cNvCxnSpPr>
            <p:nvPr/>
          </p:nvCxnSpPr>
          <p:spPr>
            <a:xfrm rot="5400000">
              <a:off x="7395150" y="1096961"/>
              <a:ext cx="9648" cy="2622782"/>
            </a:xfrm>
            <a:prstGeom prst="line">
              <a:avLst/>
            </a:prstGeom>
            <a:ln>
              <a:solidFill>
                <a:schemeClr val="accent2">
                  <a:lumMod val="75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87537243-53AE-48B8-BEEA-29F212F90B6D}"/>
                </a:ext>
              </a:extLst>
            </p:cNvPr>
            <p:cNvSpPr txBox="1"/>
            <p:nvPr/>
          </p:nvSpPr>
          <p:spPr>
            <a:xfrm>
              <a:off x="8011800" y="1070512"/>
              <a:ext cx="832157" cy="369332"/>
            </a:xfrm>
            <a:prstGeom prst="rect">
              <a:avLst/>
            </a:prstGeom>
            <a:noFill/>
            <a:ln>
              <a:noFill/>
            </a:ln>
          </p:spPr>
          <p:txBody>
            <a:bodyPr wrap="square" rtlCol="0">
              <a:spAutoFit/>
            </a:bodyPr>
            <a:lstStyle/>
            <a:p>
              <a:r>
                <a:rPr lang="zh-CN" altLang="en-US" dirty="0">
                  <a:latin typeface="楷体" panose="02010609060101010101" pitchFamily="49" charset="-122"/>
                  <a:ea typeface="楷体" panose="02010609060101010101" pitchFamily="49" charset="-122"/>
                </a:rPr>
                <a:t>磁极</a:t>
              </a:r>
            </a:p>
          </p:txBody>
        </p:sp>
        <p:sp>
          <p:nvSpPr>
            <p:cNvPr id="154" name="副标题 1">
              <a:extLst>
                <a:ext uri="{FF2B5EF4-FFF2-40B4-BE49-F238E27FC236}">
                  <a16:creationId xmlns:a16="http://schemas.microsoft.com/office/drawing/2014/main" id="{89F92EE5-B072-4CB1-99D8-EA986B8C76FD}"/>
                </a:ext>
              </a:extLst>
            </p:cNvPr>
            <p:cNvSpPr txBox="1">
              <a:spLocks/>
            </p:cNvSpPr>
            <p:nvPr/>
          </p:nvSpPr>
          <p:spPr>
            <a:xfrm>
              <a:off x="6616372" y="4666561"/>
              <a:ext cx="1860868" cy="33181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latin typeface="楷体" panose="02010609060101010101" pitchFamily="49" charset="-122"/>
                  <a:ea typeface="楷体" panose="02010609060101010101" pitchFamily="49" charset="-122"/>
                </a:rPr>
                <a:t>磁不对中</a:t>
              </a:r>
            </a:p>
          </p:txBody>
        </p:sp>
        <p:cxnSp>
          <p:nvCxnSpPr>
            <p:cNvPr id="143" name="直接连接符 142">
              <a:extLst>
                <a:ext uri="{FF2B5EF4-FFF2-40B4-BE49-F238E27FC236}">
                  <a16:creationId xmlns:a16="http://schemas.microsoft.com/office/drawing/2014/main" id="{5D87CDB8-0530-40A1-82D3-5D3CECC90985}"/>
                </a:ext>
              </a:extLst>
            </p:cNvPr>
            <p:cNvCxnSpPr>
              <a:cxnSpLocks/>
              <a:stCxn id="145" idx="3"/>
            </p:cNvCxnSpPr>
            <p:nvPr/>
          </p:nvCxnSpPr>
          <p:spPr>
            <a:xfrm flipV="1">
              <a:off x="7599507" y="1340120"/>
              <a:ext cx="419309" cy="3249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2" name="矩形 151">
            <a:extLst>
              <a:ext uri="{FF2B5EF4-FFF2-40B4-BE49-F238E27FC236}">
                <a16:creationId xmlns:a16="http://schemas.microsoft.com/office/drawing/2014/main" id="{E5B37367-F8E3-4F18-85B3-8269C5D5EDC7}"/>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文本框 152">
            <a:extLst>
              <a:ext uri="{FF2B5EF4-FFF2-40B4-BE49-F238E27FC236}">
                <a16:creationId xmlns:a16="http://schemas.microsoft.com/office/drawing/2014/main" id="{85A527F9-305B-446E-9F50-7C011186A3E8}"/>
              </a:ext>
            </a:extLst>
          </p:cNvPr>
          <p:cNvSpPr txBox="1"/>
          <p:nvPr/>
        </p:nvSpPr>
        <p:spPr>
          <a:xfrm>
            <a:off x="8718879" y="6537364"/>
            <a:ext cx="404801"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5</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37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4B8B602-BE47-4D27-B8A7-C452BD6BE11A}"/>
              </a:ext>
            </a:extLst>
          </p:cNvPr>
          <p:cNvSpPr/>
          <p:nvPr/>
        </p:nvSpPr>
        <p:spPr>
          <a:xfrm>
            <a:off x="3383172" y="6183629"/>
            <a:ext cx="1150728" cy="297181"/>
          </a:xfrm>
          <a:prstGeom prst="rect">
            <a:avLst/>
          </a:prstGeom>
          <a:solidFill>
            <a:schemeClr val="accent2">
              <a:lumMod val="7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矩形 117">
            <a:extLst>
              <a:ext uri="{FF2B5EF4-FFF2-40B4-BE49-F238E27FC236}">
                <a16:creationId xmlns:a16="http://schemas.microsoft.com/office/drawing/2014/main" id="{EB339E5C-3EB8-48FB-ACD2-1A271B86D356}"/>
              </a:ext>
            </a:extLst>
          </p:cNvPr>
          <p:cNvSpPr/>
          <p:nvPr/>
        </p:nvSpPr>
        <p:spPr>
          <a:xfrm>
            <a:off x="4610101" y="6183629"/>
            <a:ext cx="1388801" cy="297181"/>
          </a:xfrm>
          <a:prstGeom prst="rect">
            <a:avLst/>
          </a:prstGeom>
          <a:solidFill>
            <a:schemeClr val="accent2">
              <a:lumMod val="7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0" name="矩形 119">
            <a:extLst>
              <a:ext uri="{FF2B5EF4-FFF2-40B4-BE49-F238E27FC236}">
                <a16:creationId xmlns:a16="http://schemas.microsoft.com/office/drawing/2014/main" id="{5AF76851-E845-4A53-9A24-7FC01422F71C}"/>
              </a:ext>
            </a:extLst>
          </p:cNvPr>
          <p:cNvSpPr/>
          <p:nvPr/>
        </p:nvSpPr>
        <p:spPr>
          <a:xfrm>
            <a:off x="7267298" y="5803458"/>
            <a:ext cx="1263292" cy="323022"/>
          </a:xfrm>
          <a:prstGeom prst="rect">
            <a:avLst/>
          </a:prstGeom>
          <a:solidFill>
            <a:schemeClr val="accent2">
              <a:lumMod val="7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矩形 118">
            <a:extLst>
              <a:ext uri="{FF2B5EF4-FFF2-40B4-BE49-F238E27FC236}">
                <a16:creationId xmlns:a16="http://schemas.microsoft.com/office/drawing/2014/main" id="{88FC621A-2463-4058-803F-1F5D24214990}"/>
              </a:ext>
            </a:extLst>
          </p:cNvPr>
          <p:cNvSpPr/>
          <p:nvPr/>
        </p:nvSpPr>
        <p:spPr>
          <a:xfrm>
            <a:off x="6089779" y="6183629"/>
            <a:ext cx="1105445" cy="297181"/>
          </a:xfrm>
          <a:prstGeom prst="rect">
            <a:avLst/>
          </a:prstGeom>
          <a:solidFill>
            <a:schemeClr val="accent2">
              <a:lumMod val="7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15" name="表格 114">
            <a:extLst>
              <a:ext uri="{FF2B5EF4-FFF2-40B4-BE49-F238E27FC236}">
                <a16:creationId xmlns:a16="http://schemas.microsoft.com/office/drawing/2014/main" id="{9DF7E1EF-EF0D-40DF-ACAA-7F3C9B59D407}"/>
              </a:ext>
            </a:extLst>
          </p:cNvPr>
          <p:cNvGraphicFramePr>
            <a:graphicFrameLocks noGrp="1"/>
          </p:cNvGraphicFramePr>
          <p:nvPr>
            <p:extLst>
              <p:ext uri="{D42A27DB-BD31-4B8C-83A1-F6EECF244321}">
                <p14:modId xmlns:p14="http://schemas.microsoft.com/office/powerpoint/2010/main" val="3586894696"/>
              </p:ext>
            </p:extLst>
          </p:nvPr>
        </p:nvGraphicFramePr>
        <p:xfrm>
          <a:off x="576000" y="5142749"/>
          <a:ext cx="7992000" cy="1371600"/>
        </p:xfrm>
        <a:graphic>
          <a:graphicData uri="http://schemas.openxmlformats.org/drawingml/2006/table">
            <a:tbl>
              <a:tblPr firstRow="1" bandRow="1">
                <a:tableStyleId>{5C22544A-7EE6-4342-B048-85BDC9FD1C3A}</a:tableStyleId>
              </a:tblPr>
              <a:tblGrid>
                <a:gridCol w="1332000">
                  <a:extLst>
                    <a:ext uri="{9D8B030D-6E8A-4147-A177-3AD203B41FA5}">
                      <a16:colId xmlns:a16="http://schemas.microsoft.com/office/drawing/2014/main" val="1747396017"/>
                    </a:ext>
                  </a:extLst>
                </a:gridCol>
                <a:gridCol w="1437465">
                  <a:extLst>
                    <a:ext uri="{9D8B030D-6E8A-4147-A177-3AD203B41FA5}">
                      <a16:colId xmlns:a16="http://schemas.microsoft.com/office/drawing/2014/main" val="332599950"/>
                    </a:ext>
                  </a:extLst>
                </a:gridCol>
                <a:gridCol w="1226535">
                  <a:extLst>
                    <a:ext uri="{9D8B030D-6E8A-4147-A177-3AD203B41FA5}">
                      <a16:colId xmlns:a16="http://schemas.microsoft.com/office/drawing/2014/main" val="3257176590"/>
                    </a:ext>
                  </a:extLst>
                </a:gridCol>
                <a:gridCol w="1465865">
                  <a:extLst>
                    <a:ext uri="{9D8B030D-6E8A-4147-A177-3AD203B41FA5}">
                      <a16:colId xmlns:a16="http://schemas.microsoft.com/office/drawing/2014/main" val="1688448013"/>
                    </a:ext>
                  </a:extLst>
                </a:gridCol>
                <a:gridCol w="1198135">
                  <a:extLst>
                    <a:ext uri="{9D8B030D-6E8A-4147-A177-3AD203B41FA5}">
                      <a16:colId xmlns:a16="http://schemas.microsoft.com/office/drawing/2014/main" val="3054860040"/>
                    </a:ext>
                  </a:extLst>
                </a:gridCol>
                <a:gridCol w="1332000">
                  <a:extLst>
                    <a:ext uri="{9D8B030D-6E8A-4147-A177-3AD203B41FA5}">
                      <a16:colId xmlns:a16="http://schemas.microsoft.com/office/drawing/2014/main" val="3793458037"/>
                    </a:ext>
                  </a:extLst>
                </a:gridCol>
              </a:tblGrid>
              <a:tr h="0">
                <a:tc>
                  <a:txBody>
                    <a:bodyPr/>
                    <a:lstStyle/>
                    <a:p>
                      <a:pPr algn="ct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旋转轴趋于</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整机噪声</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基座振动力</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轴承线圈电流</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转子旋转精度</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849906"/>
                  </a:ext>
                </a:extLst>
              </a:tr>
              <a:tr h="0">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不平衡补偿</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几何轴</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大</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大</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大</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高</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9890949"/>
                  </a:ext>
                </a:extLst>
              </a:tr>
              <a:tr h="0">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自动平衡</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惯性轴</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小</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小</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小</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chemeClr val="tx1"/>
                          </a:solidFill>
                          <a:latin typeface="楷体" panose="02010609060101010101" pitchFamily="49" charset="-122"/>
                          <a:ea typeface="楷体" panose="02010609060101010101" pitchFamily="49" charset="-122"/>
                        </a:rPr>
                        <a:t>低</a:t>
                      </a:r>
                      <a:endParaRPr lang="en-US" sz="18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296959"/>
                  </a:ext>
                </a:extLst>
              </a:tr>
            </a:tbl>
          </a:graphicData>
        </a:graphic>
      </p:graphicFrame>
      <p:grpSp>
        <p:nvGrpSpPr>
          <p:cNvPr id="5" name="组合 4">
            <a:extLst>
              <a:ext uri="{FF2B5EF4-FFF2-40B4-BE49-F238E27FC236}">
                <a16:creationId xmlns:a16="http://schemas.microsoft.com/office/drawing/2014/main" id="{5370195A-DA00-4798-A590-CEE8D8F0DAF6}"/>
              </a:ext>
            </a:extLst>
          </p:cNvPr>
          <p:cNvGrpSpPr/>
          <p:nvPr/>
        </p:nvGrpSpPr>
        <p:grpSpPr>
          <a:xfrm>
            <a:off x="946317" y="793180"/>
            <a:ext cx="2977664" cy="4161280"/>
            <a:chOff x="946317" y="793180"/>
            <a:chExt cx="2977664" cy="4161280"/>
          </a:xfrm>
        </p:grpSpPr>
        <p:sp>
          <p:nvSpPr>
            <p:cNvPr id="26" name="椭圆 25">
              <a:extLst>
                <a:ext uri="{FF2B5EF4-FFF2-40B4-BE49-F238E27FC236}">
                  <a16:creationId xmlns:a16="http://schemas.microsoft.com/office/drawing/2014/main" id="{D071717F-CBE7-45E3-B132-8EB5B8AC8491}"/>
                </a:ext>
              </a:extLst>
            </p:cNvPr>
            <p:cNvSpPr/>
            <p:nvPr/>
          </p:nvSpPr>
          <p:spPr>
            <a:xfrm>
              <a:off x="1800620" y="1596615"/>
              <a:ext cx="1290320" cy="1290320"/>
            </a:xfrm>
            <a:prstGeom prst="ellipse">
              <a:avLst/>
            </a:prstGeom>
            <a:solidFill>
              <a:srgbClr val="294983">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Times New Roman"/>
                <a:ea typeface="楷体"/>
                <a:cs typeface="+mn-cs"/>
              </a:endParaRPr>
            </a:p>
          </p:txBody>
        </p:sp>
        <p:sp>
          <p:nvSpPr>
            <p:cNvPr id="27" name="矩形: 圆角 26">
              <a:extLst>
                <a:ext uri="{FF2B5EF4-FFF2-40B4-BE49-F238E27FC236}">
                  <a16:creationId xmlns:a16="http://schemas.microsoft.com/office/drawing/2014/main" id="{8B0E5AF0-770A-4B28-B718-F7DA296D60D0}"/>
                </a:ext>
              </a:extLst>
            </p:cNvPr>
            <p:cNvSpPr/>
            <p:nvPr/>
          </p:nvSpPr>
          <p:spPr>
            <a:xfrm>
              <a:off x="1252145" y="793180"/>
              <a:ext cx="2477729" cy="3274142"/>
            </a:xfrm>
            <a:prstGeom prst="roundRect">
              <a:avLst>
                <a:gd name="adj" fmla="val 6717"/>
              </a:avLst>
            </a:prstGeom>
            <a:no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p:txBody>
        </p:sp>
        <p:grpSp>
          <p:nvGrpSpPr>
            <p:cNvPr id="28" name="组合 27">
              <a:extLst>
                <a:ext uri="{FF2B5EF4-FFF2-40B4-BE49-F238E27FC236}">
                  <a16:creationId xmlns:a16="http://schemas.microsoft.com/office/drawing/2014/main" id="{11BE1B1C-EBC5-4178-8B5B-BD4A9B236D62}"/>
                </a:ext>
              </a:extLst>
            </p:cNvPr>
            <p:cNvGrpSpPr/>
            <p:nvPr/>
          </p:nvGrpSpPr>
          <p:grpSpPr>
            <a:xfrm>
              <a:off x="1107092" y="922975"/>
              <a:ext cx="2622782" cy="2852805"/>
              <a:chOff x="3181653" y="1719195"/>
              <a:chExt cx="2622782" cy="2852805"/>
            </a:xfrm>
          </p:grpSpPr>
          <p:grpSp>
            <p:nvGrpSpPr>
              <p:cNvPr id="29" name="组合 28">
                <a:extLst>
                  <a:ext uri="{FF2B5EF4-FFF2-40B4-BE49-F238E27FC236}">
                    <a16:creationId xmlns:a16="http://schemas.microsoft.com/office/drawing/2014/main" id="{C79FEB6C-9C52-45D7-BC2E-093F9FC35471}"/>
                  </a:ext>
                </a:extLst>
              </p:cNvPr>
              <p:cNvGrpSpPr/>
              <p:nvPr/>
            </p:nvGrpSpPr>
            <p:grpSpPr>
              <a:xfrm>
                <a:off x="3517788" y="4455591"/>
                <a:ext cx="2098152" cy="116409"/>
                <a:chOff x="3517788" y="4455591"/>
                <a:chExt cx="2098152" cy="116409"/>
              </a:xfrm>
            </p:grpSpPr>
            <p:cxnSp>
              <p:nvCxnSpPr>
                <p:cNvPr id="32" name="直接连接符 31">
                  <a:extLst>
                    <a:ext uri="{FF2B5EF4-FFF2-40B4-BE49-F238E27FC236}">
                      <a16:creationId xmlns:a16="http://schemas.microsoft.com/office/drawing/2014/main" id="{CA216439-53DC-489B-8334-76C1D18BE637}"/>
                    </a:ext>
                  </a:extLst>
                </p:cNvPr>
                <p:cNvCxnSpPr>
                  <a:cxnSpLocks/>
                </p:cNvCxnSpPr>
                <p:nvPr/>
              </p:nvCxnSpPr>
              <p:spPr>
                <a:xfrm flipH="1">
                  <a:off x="3517788" y="4455591"/>
                  <a:ext cx="2098152" cy="0"/>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731BAF1-01BD-4C28-BF62-4563965CB052}"/>
                    </a:ext>
                  </a:extLst>
                </p:cNvPr>
                <p:cNvCxnSpPr>
                  <a:cxnSpLocks/>
                </p:cNvCxnSpPr>
                <p:nvPr/>
              </p:nvCxnSpPr>
              <p:spPr>
                <a:xfrm flipH="1">
                  <a:off x="3517788"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5BE6003-3FDF-4912-8376-665737AD8DCA}"/>
                    </a:ext>
                  </a:extLst>
                </p:cNvPr>
                <p:cNvCxnSpPr>
                  <a:cxnSpLocks/>
                </p:cNvCxnSpPr>
                <p:nvPr/>
              </p:nvCxnSpPr>
              <p:spPr>
                <a:xfrm flipH="1">
                  <a:off x="364185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F965A26A-726D-4BD2-BA91-3A433BE3F8EC}"/>
                    </a:ext>
                  </a:extLst>
                </p:cNvPr>
                <p:cNvCxnSpPr>
                  <a:cxnSpLocks/>
                </p:cNvCxnSpPr>
                <p:nvPr/>
              </p:nvCxnSpPr>
              <p:spPr>
                <a:xfrm flipH="1">
                  <a:off x="3745739"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C21B003C-4A98-4377-983C-0B8450AD85D7}"/>
                    </a:ext>
                  </a:extLst>
                </p:cNvPr>
                <p:cNvCxnSpPr>
                  <a:cxnSpLocks/>
                </p:cNvCxnSpPr>
                <p:nvPr/>
              </p:nvCxnSpPr>
              <p:spPr>
                <a:xfrm flipH="1">
                  <a:off x="383661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8BE3FB4-E2DE-405A-8F02-48448ACE1B25}"/>
                    </a:ext>
                  </a:extLst>
                </p:cNvPr>
                <p:cNvCxnSpPr>
                  <a:cxnSpLocks/>
                </p:cNvCxnSpPr>
                <p:nvPr/>
              </p:nvCxnSpPr>
              <p:spPr>
                <a:xfrm flipH="1">
                  <a:off x="395139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3C56716-0BCA-4097-91F7-266BBABD6BD5}"/>
                    </a:ext>
                  </a:extLst>
                </p:cNvPr>
                <p:cNvCxnSpPr>
                  <a:cxnSpLocks/>
                </p:cNvCxnSpPr>
                <p:nvPr/>
              </p:nvCxnSpPr>
              <p:spPr>
                <a:xfrm flipH="1">
                  <a:off x="4075456"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72EEDE1E-80A9-4E77-B079-C4AF91617161}"/>
                    </a:ext>
                  </a:extLst>
                </p:cNvPr>
                <p:cNvCxnSpPr>
                  <a:cxnSpLocks/>
                </p:cNvCxnSpPr>
                <p:nvPr/>
              </p:nvCxnSpPr>
              <p:spPr>
                <a:xfrm flipH="1">
                  <a:off x="417934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93F22864-36C5-4A29-8686-AC1D867EEE24}"/>
                    </a:ext>
                  </a:extLst>
                </p:cNvPr>
                <p:cNvCxnSpPr>
                  <a:cxnSpLocks/>
                </p:cNvCxnSpPr>
                <p:nvPr/>
              </p:nvCxnSpPr>
              <p:spPr>
                <a:xfrm flipH="1">
                  <a:off x="4270217"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2D01E9F0-5226-45CD-87F5-3770DC3F1954}"/>
                    </a:ext>
                  </a:extLst>
                </p:cNvPr>
                <p:cNvCxnSpPr>
                  <a:cxnSpLocks/>
                </p:cNvCxnSpPr>
                <p:nvPr/>
              </p:nvCxnSpPr>
              <p:spPr>
                <a:xfrm flipH="1">
                  <a:off x="438564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C7235B8-07FF-49E7-8309-77C62765D597}"/>
                    </a:ext>
                  </a:extLst>
                </p:cNvPr>
                <p:cNvCxnSpPr>
                  <a:cxnSpLocks/>
                </p:cNvCxnSpPr>
                <p:nvPr/>
              </p:nvCxnSpPr>
              <p:spPr>
                <a:xfrm flipH="1">
                  <a:off x="450971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43809581-D11F-430D-8D94-D36D2080AF10}"/>
                    </a:ext>
                  </a:extLst>
                </p:cNvPr>
                <p:cNvCxnSpPr>
                  <a:cxnSpLocks/>
                </p:cNvCxnSpPr>
                <p:nvPr/>
              </p:nvCxnSpPr>
              <p:spPr>
                <a:xfrm flipH="1">
                  <a:off x="461359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5557F46C-976B-4AAF-B079-19001D4A3CFE}"/>
                    </a:ext>
                  </a:extLst>
                </p:cNvPr>
                <p:cNvCxnSpPr>
                  <a:cxnSpLocks/>
                </p:cNvCxnSpPr>
                <p:nvPr/>
              </p:nvCxnSpPr>
              <p:spPr>
                <a:xfrm flipH="1">
                  <a:off x="470447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5F1A8D48-2B9E-492F-9F5B-6C5F1F2DECCE}"/>
                    </a:ext>
                  </a:extLst>
                </p:cNvPr>
                <p:cNvCxnSpPr>
                  <a:cxnSpLocks/>
                </p:cNvCxnSpPr>
                <p:nvPr/>
              </p:nvCxnSpPr>
              <p:spPr>
                <a:xfrm flipH="1">
                  <a:off x="481799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5A32F49-0E82-48F3-AB37-F0763C44999F}"/>
                    </a:ext>
                  </a:extLst>
                </p:cNvPr>
                <p:cNvCxnSpPr>
                  <a:cxnSpLocks/>
                </p:cNvCxnSpPr>
                <p:nvPr/>
              </p:nvCxnSpPr>
              <p:spPr>
                <a:xfrm flipH="1">
                  <a:off x="494206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7CC95CCB-4C5F-447B-8955-54659C50E9B7}"/>
                    </a:ext>
                  </a:extLst>
                </p:cNvPr>
                <p:cNvCxnSpPr>
                  <a:cxnSpLocks/>
                </p:cNvCxnSpPr>
                <p:nvPr/>
              </p:nvCxnSpPr>
              <p:spPr>
                <a:xfrm flipH="1">
                  <a:off x="504594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D9F204B-743A-4F75-AA5F-1029F47EA411}"/>
                    </a:ext>
                  </a:extLst>
                </p:cNvPr>
                <p:cNvCxnSpPr>
                  <a:cxnSpLocks/>
                </p:cNvCxnSpPr>
                <p:nvPr/>
              </p:nvCxnSpPr>
              <p:spPr>
                <a:xfrm flipH="1">
                  <a:off x="513682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5EABA589-91CE-432D-BA50-1E22D99F52EE}"/>
                    </a:ext>
                  </a:extLst>
                </p:cNvPr>
                <p:cNvCxnSpPr>
                  <a:cxnSpLocks/>
                </p:cNvCxnSpPr>
                <p:nvPr/>
              </p:nvCxnSpPr>
              <p:spPr>
                <a:xfrm flipH="1">
                  <a:off x="5229782"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0E789F13-1082-400E-B5A1-576B929A8FC1}"/>
                    </a:ext>
                  </a:extLst>
                </p:cNvPr>
                <p:cNvCxnSpPr>
                  <a:cxnSpLocks/>
                </p:cNvCxnSpPr>
                <p:nvPr/>
              </p:nvCxnSpPr>
              <p:spPr>
                <a:xfrm flipH="1">
                  <a:off x="5353848"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806B52A-4E1F-455A-9723-506653866644}"/>
                    </a:ext>
                  </a:extLst>
                </p:cNvPr>
                <p:cNvCxnSpPr>
                  <a:cxnSpLocks/>
                </p:cNvCxnSpPr>
                <p:nvPr/>
              </p:nvCxnSpPr>
              <p:spPr>
                <a:xfrm flipH="1">
                  <a:off x="5457733"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9CC59A99-E91D-45D6-998C-212C78D1BE51}"/>
                    </a:ext>
                  </a:extLst>
                </p:cNvPr>
                <p:cNvCxnSpPr>
                  <a:cxnSpLocks/>
                </p:cNvCxnSpPr>
                <p:nvPr/>
              </p:nvCxnSpPr>
              <p:spPr>
                <a:xfrm flipH="1">
                  <a:off x="5548609"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grpSp>
          <p:cxnSp>
            <p:nvCxnSpPr>
              <p:cNvPr id="30" name="直接连接符 29">
                <a:extLst>
                  <a:ext uri="{FF2B5EF4-FFF2-40B4-BE49-F238E27FC236}">
                    <a16:creationId xmlns:a16="http://schemas.microsoft.com/office/drawing/2014/main" id="{2E0A99E3-EDB6-45A1-90C0-9D452026A285}"/>
                  </a:ext>
                </a:extLst>
              </p:cNvPr>
              <p:cNvCxnSpPr>
                <a:cxnSpLocks/>
              </p:cNvCxnSpPr>
              <p:nvPr/>
            </p:nvCxnSpPr>
            <p:spPr>
              <a:xfrm>
                <a:off x="4490354" y="1719195"/>
                <a:ext cx="9648" cy="2622782"/>
              </a:xfrm>
              <a:prstGeom prst="line">
                <a:avLst/>
              </a:prstGeom>
              <a:ln>
                <a:solidFill>
                  <a:srgbClr val="294983"/>
                </a:solidFill>
                <a:prstDash val="lgDashDotDot"/>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ACE8755-24DC-4AA6-8760-51208C745377}"/>
                  </a:ext>
                </a:extLst>
              </p:cNvPr>
              <p:cNvCxnSpPr>
                <a:cxnSpLocks/>
              </p:cNvCxnSpPr>
              <p:nvPr/>
            </p:nvCxnSpPr>
            <p:spPr>
              <a:xfrm rot="5400000">
                <a:off x="4488220" y="1719853"/>
                <a:ext cx="9648" cy="2622782"/>
              </a:xfrm>
              <a:prstGeom prst="line">
                <a:avLst/>
              </a:prstGeom>
              <a:ln>
                <a:solidFill>
                  <a:srgbClr val="294983"/>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id="{A016BDB1-3210-4514-B883-01640AA0186C}"/>
                </a:ext>
              </a:extLst>
            </p:cNvPr>
            <p:cNvGrpSpPr/>
            <p:nvPr/>
          </p:nvGrpSpPr>
          <p:grpSpPr>
            <a:xfrm>
              <a:off x="2211323" y="2194007"/>
              <a:ext cx="461217" cy="389266"/>
              <a:chOff x="4285884" y="2990227"/>
              <a:chExt cx="461217" cy="389266"/>
            </a:xfrm>
          </p:grpSpPr>
          <p:sp>
            <p:nvSpPr>
              <p:cNvPr id="54" name="椭圆 53">
                <a:extLst>
                  <a:ext uri="{FF2B5EF4-FFF2-40B4-BE49-F238E27FC236}">
                    <a16:creationId xmlns:a16="http://schemas.microsoft.com/office/drawing/2014/main" id="{D53C148B-025C-48B2-810F-A3D8A6352594}"/>
                  </a:ext>
                </a:extLst>
              </p:cNvPr>
              <p:cNvSpPr/>
              <p:nvPr/>
            </p:nvSpPr>
            <p:spPr>
              <a:xfrm>
                <a:off x="4441937" y="2990227"/>
                <a:ext cx="102215" cy="1022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Times New Roman"/>
                  <a:ea typeface="楷体"/>
                  <a:cs typeface="+mn-cs"/>
                </a:endParaRPr>
              </a:p>
            </p:txBody>
          </p:sp>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DBF233F4-FFE3-447D-B98D-4F7BE7B14848}"/>
                      </a:ext>
                    </a:extLst>
                  </p:cNvPr>
                  <p:cNvSpPr/>
                  <p:nvPr/>
                </p:nvSpPr>
                <p:spPr>
                  <a:xfrm>
                    <a:off x="4285884" y="3010161"/>
                    <a:ext cx="461217" cy="369332"/>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ea typeface="楷体" panose="02010609060101010101" pitchFamily="49" charset="-122"/>
                              <a:cs typeface="+mn-cs"/>
                            </a:rPr>
                            <m:t>𝑂</m:t>
                          </m:r>
                        </m:oMath>
                      </m:oMathPara>
                    </a14:m>
                    <a:endParaRPr kumimoji="0" lang="zh-CN" altLang="en-US" sz="18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mc:Choice>
            <mc:Fallback xmlns="">
              <p:sp>
                <p:nvSpPr>
                  <p:cNvPr id="55" name="矩形 54">
                    <a:extLst>
                      <a:ext uri="{FF2B5EF4-FFF2-40B4-BE49-F238E27FC236}">
                        <a16:creationId xmlns:a16="http://schemas.microsoft.com/office/drawing/2014/main" id="{DBF233F4-FFE3-447D-B98D-4F7BE7B14848}"/>
                      </a:ext>
                    </a:extLst>
                  </p:cNvPr>
                  <p:cNvSpPr>
                    <a:spLocks noRot="1" noChangeAspect="1" noMove="1" noResize="1" noEditPoints="1" noAdjustHandles="1" noChangeArrowheads="1" noChangeShapeType="1" noTextEdit="1"/>
                  </p:cNvSpPr>
                  <p:nvPr/>
                </p:nvSpPr>
                <p:spPr>
                  <a:xfrm>
                    <a:off x="4285884" y="3010161"/>
                    <a:ext cx="461217" cy="369332"/>
                  </a:xfrm>
                  <a:prstGeom prst="rect">
                    <a:avLst/>
                  </a:prstGeom>
                  <a:blipFill>
                    <a:blip r:embed="rId2"/>
                    <a:stretch>
                      <a:fillRect/>
                    </a:stretch>
                  </a:blipFill>
                  <a:ln>
                    <a:noFill/>
                  </a:ln>
                </p:spPr>
                <p:txBody>
                  <a:bodyPr/>
                  <a:lstStyle/>
                  <a:p>
                    <a:r>
                      <a:rPr lang="en-US">
                        <a:noFill/>
                      </a:rPr>
                      <a:t> </a:t>
                    </a:r>
                  </a:p>
                </p:txBody>
              </p:sp>
            </mc:Fallback>
          </mc:AlternateContent>
        </p:grpSp>
        <p:grpSp>
          <p:nvGrpSpPr>
            <p:cNvPr id="56" name="组合 55">
              <a:extLst>
                <a:ext uri="{FF2B5EF4-FFF2-40B4-BE49-F238E27FC236}">
                  <a16:creationId xmlns:a16="http://schemas.microsoft.com/office/drawing/2014/main" id="{CC21B0AB-0F95-4D97-B3DF-D67D63E9BAF8}"/>
                </a:ext>
              </a:extLst>
            </p:cNvPr>
            <p:cNvGrpSpPr/>
            <p:nvPr/>
          </p:nvGrpSpPr>
          <p:grpSpPr>
            <a:xfrm>
              <a:off x="2618465" y="2194007"/>
              <a:ext cx="461217" cy="389266"/>
              <a:chOff x="4693026" y="2990227"/>
              <a:chExt cx="461217" cy="389266"/>
            </a:xfrm>
          </p:grpSpPr>
          <p:sp>
            <p:nvSpPr>
              <p:cNvPr id="57" name="椭圆 56">
                <a:extLst>
                  <a:ext uri="{FF2B5EF4-FFF2-40B4-BE49-F238E27FC236}">
                    <a16:creationId xmlns:a16="http://schemas.microsoft.com/office/drawing/2014/main" id="{7D2E549D-2789-4AE9-A83E-03E1EA3481B1}"/>
                  </a:ext>
                </a:extLst>
              </p:cNvPr>
              <p:cNvSpPr/>
              <p:nvPr/>
            </p:nvSpPr>
            <p:spPr>
              <a:xfrm>
                <a:off x="4739462" y="2990227"/>
                <a:ext cx="102215" cy="1022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Times New Roman"/>
                  <a:ea typeface="楷体"/>
                  <a:cs typeface="+mn-cs"/>
                </a:endParaRPr>
              </a:p>
            </p:txBody>
          </p:sp>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90D82D94-39BF-4479-871C-1AFA368949C0}"/>
                      </a:ext>
                    </a:extLst>
                  </p:cNvPr>
                  <p:cNvSpPr/>
                  <p:nvPr/>
                </p:nvSpPr>
                <p:spPr>
                  <a:xfrm>
                    <a:off x="4693026" y="3010161"/>
                    <a:ext cx="461217" cy="369332"/>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ea typeface="楷体" panose="02010609060101010101" pitchFamily="49" charset="-122"/>
                              <a:cs typeface="+mn-cs"/>
                            </a:rPr>
                            <m:t>𝐶</m:t>
                          </m:r>
                        </m:oMath>
                      </m:oMathPara>
                    </a14:m>
                    <a:endParaRPr kumimoji="0" lang="zh-CN" altLang="en-US" sz="18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mc:Choice>
            <mc:Fallback xmlns="">
              <p:sp>
                <p:nvSpPr>
                  <p:cNvPr id="58" name="矩形 57">
                    <a:extLst>
                      <a:ext uri="{FF2B5EF4-FFF2-40B4-BE49-F238E27FC236}">
                        <a16:creationId xmlns:a16="http://schemas.microsoft.com/office/drawing/2014/main" id="{90D82D94-39BF-4479-871C-1AFA368949C0}"/>
                      </a:ext>
                    </a:extLst>
                  </p:cNvPr>
                  <p:cNvSpPr>
                    <a:spLocks noRot="1" noChangeAspect="1" noMove="1" noResize="1" noEditPoints="1" noAdjustHandles="1" noChangeArrowheads="1" noChangeShapeType="1" noTextEdit="1"/>
                  </p:cNvSpPr>
                  <p:nvPr/>
                </p:nvSpPr>
                <p:spPr>
                  <a:xfrm>
                    <a:off x="4693026" y="3010161"/>
                    <a:ext cx="461217" cy="369332"/>
                  </a:xfrm>
                  <a:prstGeom prst="rect">
                    <a:avLst/>
                  </a:prstGeom>
                  <a:blipFill>
                    <a:blip r:embed="rId3"/>
                    <a:stretch>
                      <a:fillRect/>
                    </a:stretch>
                  </a:blipFill>
                  <a:ln>
                    <a:noFill/>
                  </a:ln>
                </p:spPr>
                <p:txBody>
                  <a:bodyPr/>
                  <a:lstStyle/>
                  <a:p>
                    <a:r>
                      <a:rPr lang="en-US">
                        <a:noFill/>
                      </a:rPr>
                      <a:t> </a:t>
                    </a:r>
                  </a:p>
                </p:txBody>
              </p:sp>
            </mc:Fallback>
          </mc:AlternateContent>
        </p:grpSp>
        <p:grpSp>
          <p:nvGrpSpPr>
            <p:cNvPr id="59" name="组合 58">
              <a:extLst>
                <a:ext uri="{FF2B5EF4-FFF2-40B4-BE49-F238E27FC236}">
                  <a16:creationId xmlns:a16="http://schemas.microsoft.com/office/drawing/2014/main" id="{2D08C5E6-65A0-4417-AD90-B07B1E65757D}"/>
                </a:ext>
              </a:extLst>
            </p:cNvPr>
            <p:cNvGrpSpPr/>
            <p:nvPr/>
          </p:nvGrpSpPr>
          <p:grpSpPr>
            <a:xfrm>
              <a:off x="2096858" y="1814156"/>
              <a:ext cx="827048" cy="901439"/>
              <a:chOff x="4171419" y="2610376"/>
              <a:chExt cx="827048" cy="901439"/>
            </a:xfrm>
          </p:grpSpPr>
          <p:sp>
            <p:nvSpPr>
              <p:cNvPr id="60" name="椭圆 59">
                <a:extLst>
                  <a:ext uri="{FF2B5EF4-FFF2-40B4-BE49-F238E27FC236}">
                    <a16:creationId xmlns:a16="http://schemas.microsoft.com/office/drawing/2014/main" id="{925D8590-757F-4AAB-9BA1-D06B568C771A}"/>
                  </a:ext>
                </a:extLst>
              </p:cNvPr>
              <p:cNvSpPr/>
              <p:nvPr/>
            </p:nvSpPr>
            <p:spPr>
              <a:xfrm>
                <a:off x="4254970" y="2761611"/>
                <a:ext cx="535600" cy="535600"/>
              </a:xfrm>
              <a:prstGeom prst="ellipse">
                <a:avLst/>
              </a:prstGeom>
              <a:noFill/>
              <a:ln>
                <a:solidFill>
                  <a:srgbClr val="29498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Times New Roman"/>
                  <a:ea typeface="楷体"/>
                  <a:cs typeface="+mn-cs"/>
                </a:endParaRPr>
              </a:p>
            </p:txBody>
          </p:sp>
          <p:grpSp>
            <p:nvGrpSpPr>
              <p:cNvPr id="61" name="组合 60">
                <a:extLst>
                  <a:ext uri="{FF2B5EF4-FFF2-40B4-BE49-F238E27FC236}">
                    <a16:creationId xmlns:a16="http://schemas.microsoft.com/office/drawing/2014/main" id="{ABDDF54B-000E-406B-A408-0B1A377408E8}"/>
                  </a:ext>
                </a:extLst>
              </p:cNvPr>
              <p:cNvGrpSpPr/>
              <p:nvPr/>
            </p:nvGrpSpPr>
            <p:grpSpPr>
              <a:xfrm rot="18287674">
                <a:off x="4134223" y="2647572"/>
                <a:ext cx="901439" cy="827048"/>
                <a:chOff x="1480592" y="3165331"/>
                <a:chExt cx="1421739" cy="1304411"/>
              </a:xfrm>
            </p:grpSpPr>
            <p:cxnSp>
              <p:nvCxnSpPr>
                <p:cNvPr id="62" name="直接连接符 61">
                  <a:extLst>
                    <a:ext uri="{FF2B5EF4-FFF2-40B4-BE49-F238E27FC236}">
                      <a16:creationId xmlns:a16="http://schemas.microsoft.com/office/drawing/2014/main" id="{C8C2B6F6-A971-450C-9FE9-453EDF60AAD3}"/>
                    </a:ext>
                  </a:extLst>
                </p:cNvPr>
                <p:cNvCxnSpPr>
                  <a:cxnSpLocks/>
                </p:cNvCxnSpPr>
                <p:nvPr/>
              </p:nvCxnSpPr>
              <p:spPr>
                <a:xfrm flipV="1">
                  <a:off x="2617289" y="3758513"/>
                  <a:ext cx="164410" cy="243418"/>
                </a:xfrm>
                <a:prstGeom prst="line">
                  <a:avLst/>
                </a:prstGeom>
                <a:ln>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1E46AECE-8608-429C-A42B-BC0466769B3A}"/>
                    </a:ext>
                  </a:extLst>
                </p:cNvPr>
                <p:cNvCxnSpPr>
                  <a:cxnSpLocks/>
                </p:cNvCxnSpPr>
                <p:nvPr/>
              </p:nvCxnSpPr>
              <p:spPr>
                <a:xfrm flipH="1" flipV="1">
                  <a:off x="2781702" y="3765750"/>
                  <a:ext cx="120629" cy="246667"/>
                </a:xfrm>
                <a:prstGeom prst="line">
                  <a:avLst/>
                </a:prstGeom>
                <a:ln>
                  <a:solidFill>
                    <a:srgbClr val="294983"/>
                  </a:solidFill>
                </a:ln>
              </p:spPr>
              <p:style>
                <a:lnRef idx="1">
                  <a:schemeClr val="accent1"/>
                </a:lnRef>
                <a:fillRef idx="0">
                  <a:schemeClr val="accent1"/>
                </a:fillRef>
                <a:effectRef idx="0">
                  <a:schemeClr val="accent1"/>
                </a:effectRef>
                <a:fontRef idx="minor">
                  <a:schemeClr val="tx1"/>
                </a:fontRef>
              </p:style>
            </p:cxnSp>
            <p:sp>
              <p:nvSpPr>
                <p:cNvPr id="64" name="弧形 63">
                  <a:extLst>
                    <a:ext uri="{FF2B5EF4-FFF2-40B4-BE49-F238E27FC236}">
                      <a16:creationId xmlns:a16="http://schemas.microsoft.com/office/drawing/2014/main" id="{AE2D1939-FE3D-4919-A9A6-659E1A53FD29}"/>
                    </a:ext>
                  </a:extLst>
                </p:cNvPr>
                <p:cNvSpPr/>
                <p:nvPr/>
              </p:nvSpPr>
              <p:spPr>
                <a:xfrm rot="2456351">
                  <a:off x="1480592" y="3165331"/>
                  <a:ext cx="1304411" cy="1304411"/>
                </a:xfrm>
                <a:prstGeom prst="arc">
                  <a:avLst>
                    <a:gd name="adj1" fmla="val 18881618"/>
                    <a:gd name="adj2" fmla="val 342779"/>
                  </a:avLst>
                </a:prstGeom>
                <a:ln>
                  <a:solidFill>
                    <a:srgbClr val="29498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effectLst/>
                    <a:uLnTx/>
                    <a:uFillTx/>
                    <a:latin typeface="Times New Roman"/>
                    <a:ea typeface="楷体"/>
                    <a:cs typeface="+mn-cs"/>
                  </a:endParaRPr>
                </a:p>
              </p:txBody>
            </p:sp>
          </p:grpSp>
        </p:grpSp>
        <p:sp>
          <p:nvSpPr>
            <p:cNvPr id="65" name="文本框 64">
              <a:extLst>
                <a:ext uri="{FF2B5EF4-FFF2-40B4-BE49-F238E27FC236}">
                  <a16:creationId xmlns:a16="http://schemas.microsoft.com/office/drawing/2014/main" id="{BE366546-A9DB-4E51-82C3-D2C27C95E7AE}"/>
                </a:ext>
              </a:extLst>
            </p:cNvPr>
            <p:cNvSpPr txBox="1"/>
            <p:nvPr/>
          </p:nvSpPr>
          <p:spPr>
            <a:xfrm>
              <a:off x="2666480" y="2492638"/>
              <a:ext cx="749662" cy="369332"/>
            </a:xfrm>
            <a:prstGeom prst="rect">
              <a:avLst/>
            </a:prstGeom>
            <a:noFill/>
            <a:ln>
              <a:noFill/>
            </a:ln>
          </p:spPr>
          <p:txBody>
            <a:bodyPr wrap="square" rtlCol="0">
              <a:spAutoFit/>
            </a:bodyPr>
            <a:lstStyle/>
            <a:p>
              <a:r>
                <a:rPr lang="zh-CN" altLang="en-US" dirty="0">
                  <a:latin typeface="楷体" panose="02010609060101010101" pitchFamily="49" charset="-122"/>
                  <a:ea typeface="楷体" panose="02010609060101010101" pitchFamily="49" charset="-122"/>
                </a:rPr>
                <a:t>质心</a:t>
              </a:r>
            </a:p>
          </p:txBody>
        </p:sp>
        <p:sp>
          <p:nvSpPr>
            <p:cNvPr id="66" name="圆: 空心 65">
              <a:extLst>
                <a:ext uri="{FF2B5EF4-FFF2-40B4-BE49-F238E27FC236}">
                  <a16:creationId xmlns:a16="http://schemas.microsoft.com/office/drawing/2014/main" id="{690A7ADF-AAF0-4C5A-B82A-29B937453AE9}"/>
                </a:ext>
              </a:extLst>
            </p:cNvPr>
            <p:cNvSpPr/>
            <p:nvPr/>
          </p:nvSpPr>
          <p:spPr>
            <a:xfrm>
              <a:off x="1272426" y="1054542"/>
              <a:ext cx="2351316" cy="2351316"/>
            </a:xfrm>
            <a:prstGeom prst="donut">
              <a:avLst>
                <a:gd name="adj" fmla="val 8143"/>
              </a:avLst>
            </a:prstGeom>
            <a:solidFill>
              <a:srgbClr val="2949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文本框 66">
              <a:extLst>
                <a:ext uri="{FF2B5EF4-FFF2-40B4-BE49-F238E27FC236}">
                  <a16:creationId xmlns:a16="http://schemas.microsoft.com/office/drawing/2014/main" id="{D908C70D-DF0B-4473-A31F-5F656DD126DD}"/>
                </a:ext>
              </a:extLst>
            </p:cNvPr>
            <p:cNvSpPr txBox="1"/>
            <p:nvPr/>
          </p:nvSpPr>
          <p:spPr>
            <a:xfrm>
              <a:off x="1579898" y="2498715"/>
              <a:ext cx="1146931" cy="369332"/>
            </a:xfrm>
            <a:prstGeom prst="rect">
              <a:avLst/>
            </a:prstGeom>
            <a:noFill/>
            <a:ln>
              <a:noFill/>
            </a:ln>
          </p:spPr>
          <p:txBody>
            <a:bodyPr wrap="square" rtlCol="0">
              <a:spAutoFit/>
            </a:bodyPr>
            <a:lstStyle/>
            <a:p>
              <a:r>
                <a:rPr lang="zh-CN" altLang="en-US" dirty="0">
                  <a:latin typeface="楷体" panose="02010609060101010101" pitchFamily="49" charset="-122"/>
                  <a:ea typeface="楷体" panose="02010609060101010101" pitchFamily="49" charset="-122"/>
                </a:rPr>
                <a:t>几何中心</a:t>
              </a:r>
            </a:p>
          </p:txBody>
        </p:sp>
        <p:sp>
          <p:nvSpPr>
            <p:cNvPr id="68" name="矩形 67">
              <a:extLst>
                <a:ext uri="{FF2B5EF4-FFF2-40B4-BE49-F238E27FC236}">
                  <a16:creationId xmlns:a16="http://schemas.microsoft.com/office/drawing/2014/main" id="{6E0DF20F-4615-439A-8EEA-2DCD92732DE0}"/>
                </a:ext>
              </a:extLst>
            </p:cNvPr>
            <p:cNvSpPr/>
            <p:nvPr/>
          </p:nvSpPr>
          <p:spPr>
            <a:xfrm>
              <a:off x="2176436" y="3360976"/>
              <a:ext cx="501819" cy="297356"/>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副标题 1">
              <a:extLst>
                <a:ext uri="{FF2B5EF4-FFF2-40B4-BE49-F238E27FC236}">
                  <a16:creationId xmlns:a16="http://schemas.microsoft.com/office/drawing/2014/main" id="{45F74E4D-48E8-4452-8169-6654C596147F}"/>
                </a:ext>
              </a:extLst>
            </p:cNvPr>
            <p:cNvSpPr txBox="1">
              <a:spLocks/>
            </p:cNvSpPr>
            <p:nvPr/>
          </p:nvSpPr>
          <p:spPr>
            <a:xfrm>
              <a:off x="946317" y="4148443"/>
              <a:ext cx="2977664" cy="806017"/>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latin typeface="楷体" panose="02010609060101010101" pitchFamily="49" charset="-122"/>
                  <a:ea typeface="楷体" panose="02010609060101010101" pitchFamily="49" charset="-122"/>
                </a:rPr>
                <a:t>不平衡补偿：</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获得高轴承刚度</a:t>
              </a:r>
            </a:p>
          </p:txBody>
        </p:sp>
      </p:grpSp>
      <p:grpSp>
        <p:nvGrpSpPr>
          <p:cNvPr id="6" name="组合 5">
            <a:extLst>
              <a:ext uri="{FF2B5EF4-FFF2-40B4-BE49-F238E27FC236}">
                <a16:creationId xmlns:a16="http://schemas.microsoft.com/office/drawing/2014/main" id="{24931816-799F-4AC9-98B0-963ED2A0C57F}"/>
              </a:ext>
            </a:extLst>
          </p:cNvPr>
          <p:cNvGrpSpPr/>
          <p:nvPr/>
        </p:nvGrpSpPr>
        <p:grpSpPr>
          <a:xfrm>
            <a:off x="5189157" y="793180"/>
            <a:ext cx="2977664" cy="4161280"/>
            <a:chOff x="5189157" y="793180"/>
            <a:chExt cx="2977664" cy="4161280"/>
          </a:xfrm>
        </p:grpSpPr>
        <p:sp>
          <p:nvSpPr>
            <p:cNvPr id="69" name="椭圆 68">
              <a:extLst>
                <a:ext uri="{FF2B5EF4-FFF2-40B4-BE49-F238E27FC236}">
                  <a16:creationId xmlns:a16="http://schemas.microsoft.com/office/drawing/2014/main" id="{C4CC8CBE-AAA9-48D3-9735-A59746697DFD}"/>
                </a:ext>
              </a:extLst>
            </p:cNvPr>
            <p:cNvSpPr/>
            <p:nvPr/>
          </p:nvSpPr>
          <p:spPr>
            <a:xfrm>
              <a:off x="6323396" y="1651062"/>
              <a:ext cx="1290320" cy="1290320"/>
            </a:xfrm>
            <a:prstGeom prst="ellipse">
              <a:avLst/>
            </a:prstGeom>
            <a:solidFill>
              <a:srgbClr val="294983">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Times New Roman"/>
                <a:ea typeface="楷体"/>
                <a:cs typeface="+mn-cs"/>
              </a:endParaRPr>
            </a:p>
          </p:txBody>
        </p:sp>
        <p:sp>
          <p:nvSpPr>
            <p:cNvPr id="70" name="矩形: 圆角 69">
              <a:extLst>
                <a:ext uri="{FF2B5EF4-FFF2-40B4-BE49-F238E27FC236}">
                  <a16:creationId xmlns:a16="http://schemas.microsoft.com/office/drawing/2014/main" id="{F06A281E-B99D-4850-9EE2-B1E3C5CAB169}"/>
                </a:ext>
              </a:extLst>
            </p:cNvPr>
            <p:cNvSpPr/>
            <p:nvPr/>
          </p:nvSpPr>
          <p:spPr>
            <a:xfrm>
              <a:off x="5504693" y="793180"/>
              <a:ext cx="2477729" cy="3274142"/>
            </a:xfrm>
            <a:prstGeom prst="roundRect">
              <a:avLst>
                <a:gd name="adj" fmla="val 6717"/>
              </a:avLst>
            </a:prstGeom>
            <a:no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p:txBody>
        </p:sp>
        <p:grpSp>
          <p:nvGrpSpPr>
            <p:cNvPr id="71" name="组合 70">
              <a:extLst>
                <a:ext uri="{FF2B5EF4-FFF2-40B4-BE49-F238E27FC236}">
                  <a16:creationId xmlns:a16="http://schemas.microsoft.com/office/drawing/2014/main" id="{B5A11FF7-4B84-4B97-97B6-3093D53F1DE5}"/>
                </a:ext>
              </a:extLst>
            </p:cNvPr>
            <p:cNvGrpSpPr/>
            <p:nvPr/>
          </p:nvGrpSpPr>
          <p:grpSpPr>
            <a:xfrm>
              <a:off x="5359640" y="922975"/>
              <a:ext cx="2622782" cy="2852805"/>
              <a:chOff x="3181653" y="1719195"/>
              <a:chExt cx="2622782" cy="2852805"/>
            </a:xfrm>
          </p:grpSpPr>
          <p:grpSp>
            <p:nvGrpSpPr>
              <p:cNvPr id="72" name="组合 71">
                <a:extLst>
                  <a:ext uri="{FF2B5EF4-FFF2-40B4-BE49-F238E27FC236}">
                    <a16:creationId xmlns:a16="http://schemas.microsoft.com/office/drawing/2014/main" id="{C1DC31D7-8280-408C-92FD-7AC555A56BC5}"/>
                  </a:ext>
                </a:extLst>
              </p:cNvPr>
              <p:cNvGrpSpPr/>
              <p:nvPr/>
            </p:nvGrpSpPr>
            <p:grpSpPr>
              <a:xfrm>
                <a:off x="3517788" y="4455591"/>
                <a:ext cx="2098152" cy="116409"/>
                <a:chOff x="3517788" y="4455591"/>
                <a:chExt cx="2098152" cy="116409"/>
              </a:xfrm>
            </p:grpSpPr>
            <p:cxnSp>
              <p:nvCxnSpPr>
                <p:cNvPr id="75" name="直接连接符 74">
                  <a:extLst>
                    <a:ext uri="{FF2B5EF4-FFF2-40B4-BE49-F238E27FC236}">
                      <a16:creationId xmlns:a16="http://schemas.microsoft.com/office/drawing/2014/main" id="{D6CDEFBF-E03D-4AD2-9960-B3024BAAE1B9}"/>
                    </a:ext>
                  </a:extLst>
                </p:cNvPr>
                <p:cNvCxnSpPr>
                  <a:cxnSpLocks/>
                </p:cNvCxnSpPr>
                <p:nvPr/>
              </p:nvCxnSpPr>
              <p:spPr>
                <a:xfrm flipH="1">
                  <a:off x="3517788" y="4455591"/>
                  <a:ext cx="2098152" cy="0"/>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AFBC8ACE-0F09-4F5F-B8A2-222E679B6BD6}"/>
                    </a:ext>
                  </a:extLst>
                </p:cNvPr>
                <p:cNvCxnSpPr>
                  <a:cxnSpLocks/>
                </p:cNvCxnSpPr>
                <p:nvPr/>
              </p:nvCxnSpPr>
              <p:spPr>
                <a:xfrm flipH="1">
                  <a:off x="3517788"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8785CFDA-7548-462A-B542-28C9BA2821C9}"/>
                    </a:ext>
                  </a:extLst>
                </p:cNvPr>
                <p:cNvCxnSpPr>
                  <a:cxnSpLocks/>
                </p:cNvCxnSpPr>
                <p:nvPr/>
              </p:nvCxnSpPr>
              <p:spPr>
                <a:xfrm flipH="1">
                  <a:off x="364185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20859248-CCE2-47EE-B2D8-639D7A812235}"/>
                    </a:ext>
                  </a:extLst>
                </p:cNvPr>
                <p:cNvCxnSpPr>
                  <a:cxnSpLocks/>
                </p:cNvCxnSpPr>
                <p:nvPr/>
              </p:nvCxnSpPr>
              <p:spPr>
                <a:xfrm flipH="1">
                  <a:off x="3745739"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049D9E9A-97FE-4ED8-B40C-502D749DD72B}"/>
                    </a:ext>
                  </a:extLst>
                </p:cNvPr>
                <p:cNvCxnSpPr>
                  <a:cxnSpLocks/>
                </p:cNvCxnSpPr>
                <p:nvPr/>
              </p:nvCxnSpPr>
              <p:spPr>
                <a:xfrm flipH="1">
                  <a:off x="383661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EAA75C72-96D2-4197-8682-3C3AB1E6C33F}"/>
                    </a:ext>
                  </a:extLst>
                </p:cNvPr>
                <p:cNvCxnSpPr>
                  <a:cxnSpLocks/>
                </p:cNvCxnSpPr>
                <p:nvPr/>
              </p:nvCxnSpPr>
              <p:spPr>
                <a:xfrm flipH="1">
                  <a:off x="395139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714848DC-A662-4CB9-94DA-FB024990E01B}"/>
                    </a:ext>
                  </a:extLst>
                </p:cNvPr>
                <p:cNvCxnSpPr>
                  <a:cxnSpLocks/>
                </p:cNvCxnSpPr>
                <p:nvPr/>
              </p:nvCxnSpPr>
              <p:spPr>
                <a:xfrm flipH="1">
                  <a:off x="4075456"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5CBAA679-D623-4420-BFC2-A5A6CA546FD2}"/>
                    </a:ext>
                  </a:extLst>
                </p:cNvPr>
                <p:cNvCxnSpPr>
                  <a:cxnSpLocks/>
                </p:cNvCxnSpPr>
                <p:nvPr/>
              </p:nvCxnSpPr>
              <p:spPr>
                <a:xfrm flipH="1">
                  <a:off x="417934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C7B727CE-E153-4E9F-916A-666C1E7002C6}"/>
                    </a:ext>
                  </a:extLst>
                </p:cNvPr>
                <p:cNvCxnSpPr>
                  <a:cxnSpLocks/>
                </p:cNvCxnSpPr>
                <p:nvPr/>
              </p:nvCxnSpPr>
              <p:spPr>
                <a:xfrm flipH="1">
                  <a:off x="4270217"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A25BB25C-77D7-40C9-B6B8-D53971CF5A06}"/>
                    </a:ext>
                  </a:extLst>
                </p:cNvPr>
                <p:cNvCxnSpPr>
                  <a:cxnSpLocks/>
                </p:cNvCxnSpPr>
                <p:nvPr/>
              </p:nvCxnSpPr>
              <p:spPr>
                <a:xfrm flipH="1">
                  <a:off x="438564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AB199F22-9A96-4DAF-90CB-29F54A1B2304}"/>
                    </a:ext>
                  </a:extLst>
                </p:cNvPr>
                <p:cNvCxnSpPr>
                  <a:cxnSpLocks/>
                </p:cNvCxnSpPr>
                <p:nvPr/>
              </p:nvCxnSpPr>
              <p:spPr>
                <a:xfrm flipH="1">
                  <a:off x="450971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5964E612-4683-4EB8-8E67-5750465CEF8E}"/>
                    </a:ext>
                  </a:extLst>
                </p:cNvPr>
                <p:cNvCxnSpPr>
                  <a:cxnSpLocks/>
                </p:cNvCxnSpPr>
                <p:nvPr/>
              </p:nvCxnSpPr>
              <p:spPr>
                <a:xfrm flipH="1">
                  <a:off x="461359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A00C7B4B-296D-44D7-A15C-1C814AF447AD}"/>
                    </a:ext>
                  </a:extLst>
                </p:cNvPr>
                <p:cNvCxnSpPr>
                  <a:cxnSpLocks/>
                </p:cNvCxnSpPr>
                <p:nvPr/>
              </p:nvCxnSpPr>
              <p:spPr>
                <a:xfrm flipH="1">
                  <a:off x="470447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F762C17E-6166-4A4D-9799-61D243344002}"/>
                    </a:ext>
                  </a:extLst>
                </p:cNvPr>
                <p:cNvCxnSpPr>
                  <a:cxnSpLocks/>
                </p:cNvCxnSpPr>
                <p:nvPr/>
              </p:nvCxnSpPr>
              <p:spPr>
                <a:xfrm flipH="1">
                  <a:off x="4817994"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6CBD1502-68A2-4110-AB36-09093AF3109D}"/>
                    </a:ext>
                  </a:extLst>
                </p:cNvPr>
                <p:cNvCxnSpPr>
                  <a:cxnSpLocks/>
                </p:cNvCxnSpPr>
                <p:nvPr/>
              </p:nvCxnSpPr>
              <p:spPr>
                <a:xfrm flipH="1">
                  <a:off x="4942060"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AACBC0B9-90C7-44A9-9245-85B8D7D16F2E}"/>
                    </a:ext>
                  </a:extLst>
                </p:cNvPr>
                <p:cNvCxnSpPr>
                  <a:cxnSpLocks/>
                </p:cNvCxnSpPr>
                <p:nvPr/>
              </p:nvCxnSpPr>
              <p:spPr>
                <a:xfrm flipH="1">
                  <a:off x="5045945"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EF0669DB-B6B0-4FFC-8413-595DE6FA4AB5}"/>
                    </a:ext>
                  </a:extLst>
                </p:cNvPr>
                <p:cNvCxnSpPr>
                  <a:cxnSpLocks/>
                </p:cNvCxnSpPr>
                <p:nvPr/>
              </p:nvCxnSpPr>
              <p:spPr>
                <a:xfrm flipH="1">
                  <a:off x="5136821"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E950C41F-DCE7-472F-90B4-3BBC70A657C5}"/>
                    </a:ext>
                  </a:extLst>
                </p:cNvPr>
                <p:cNvCxnSpPr>
                  <a:cxnSpLocks/>
                </p:cNvCxnSpPr>
                <p:nvPr/>
              </p:nvCxnSpPr>
              <p:spPr>
                <a:xfrm flipH="1">
                  <a:off x="5229782"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49A54AEC-9AEE-4183-93DC-8C568BC55FF8}"/>
                    </a:ext>
                  </a:extLst>
                </p:cNvPr>
                <p:cNvCxnSpPr>
                  <a:cxnSpLocks/>
                </p:cNvCxnSpPr>
                <p:nvPr/>
              </p:nvCxnSpPr>
              <p:spPr>
                <a:xfrm flipH="1">
                  <a:off x="5353848"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724CD48E-1438-411D-9EF3-1453F0277BA2}"/>
                    </a:ext>
                  </a:extLst>
                </p:cNvPr>
                <p:cNvCxnSpPr>
                  <a:cxnSpLocks/>
                </p:cNvCxnSpPr>
                <p:nvPr/>
              </p:nvCxnSpPr>
              <p:spPr>
                <a:xfrm flipH="1">
                  <a:off x="5457733"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B0F8E7E4-D907-419E-9A3C-F04185274415}"/>
                    </a:ext>
                  </a:extLst>
                </p:cNvPr>
                <p:cNvCxnSpPr>
                  <a:cxnSpLocks/>
                </p:cNvCxnSpPr>
                <p:nvPr/>
              </p:nvCxnSpPr>
              <p:spPr>
                <a:xfrm flipH="1">
                  <a:off x="5548609" y="4455591"/>
                  <a:ext cx="65941" cy="116409"/>
                </a:xfrm>
                <a:prstGeom prst="line">
                  <a:avLst/>
                </a:prstGeom>
                <a:ln w="12700">
                  <a:solidFill>
                    <a:srgbClr val="294983"/>
                  </a:solidFill>
                </a:ln>
              </p:spPr>
              <p:style>
                <a:lnRef idx="1">
                  <a:schemeClr val="accent1"/>
                </a:lnRef>
                <a:fillRef idx="0">
                  <a:schemeClr val="accent1"/>
                </a:fillRef>
                <a:effectRef idx="0">
                  <a:schemeClr val="accent1"/>
                </a:effectRef>
                <a:fontRef idx="minor">
                  <a:schemeClr val="tx1"/>
                </a:fontRef>
              </p:style>
            </p:cxnSp>
          </p:grpSp>
          <p:cxnSp>
            <p:nvCxnSpPr>
              <p:cNvPr id="73" name="直接连接符 72">
                <a:extLst>
                  <a:ext uri="{FF2B5EF4-FFF2-40B4-BE49-F238E27FC236}">
                    <a16:creationId xmlns:a16="http://schemas.microsoft.com/office/drawing/2014/main" id="{27075062-82C7-49B8-90A6-A3EA9EA59DC7}"/>
                  </a:ext>
                </a:extLst>
              </p:cNvPr>
              <p:cNvCxnSpPr>
                <a:cxnSpLocks/>
              </p:cNvCxnSpPr>
              <p:nvPr/>
            </p:nvCxnSpPr>
            <p:spPr>
              <a:xfrm>
                <a:off x="4490354" y="1719195"/>
                <a:ext cx="9648" cy="2622782"/>
              </a:xfrm>
              <a:prstGeom prst="line">
                <a:avLst/>
              </a:prstGeom>
              <a:ln>
                <a:solidFill>
                  <a:srgbClr val="294983"/>
                </a:solidFill>
                <a:prstDash val="lgDashDotDot"/>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3641E93F-DD69-42BC-BBDC-3BA5B75DE68D}"/>
                  </a:ext>
                </a:extLst>
              </p:cNvPr>
              <p:cNvCxnSpPr>
                <a:cxnSpLocks/>
              </p:cNvCxnSpPr>
              <p:nvPr/>
            </p:nvCxnSpPr>
            <p:spPr>
              <a:xfrm rot="5400000">
                <a:off x="4488220" y="1719853"/>
                <a:ext cx="9648" cy="2622782"/>
              </a:xfrm>
              <a:prstGeom prst="line">
                <a:avLst/>
              </a:prstGeom>
              <a:ln>
                <a:solidFill>
                  <a:srgbClr val="294983"/>
                </a:solidFill>
                <a:prstDash val="lgDashDotDot"/>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F78A7174-2545-45D7-B116-CC4D5189BBD3}"/>
                </a:ext>
              </a:extLst>
            </p:cNvPr>
            <p:cNvGrpSpPr/>
            <p:nvPr/>
          </p:nvGrpSpPr>
          <p:grpSpPr>
            <a:xfrm>
              <a:off x="6463871" y="2194007"/>
              <a:ext cx="461217" cy="389266"/>
              <a:chOff x="4285884" y="2990227"/>
              <a:chExt cx="461217" cy="389266"/>
            </a:xfrm>
          </p:grpSpPr>
          <p:sp>
            <p:nvSpPr>
              <p:cNvPr id="97" name="椭圆 96">
                <a:extLst>
                  <a:ext uri="{FF2B5EF4-FFF2-40B4-BE49-F238E27FC236}">
                    <a16:creationId xmlns:a16="http://schemas.microsoft.com/office/drawing/2014/main" id="{BE5A58E0-0238-44DA-AA22-ABBD6D0E9309}"/>
                  </a:ext>
                </a:extLst>
              </p:cNvPr>
              <p:cNvSpPr/>
              <p:nvPr/>
            </p:nvSpPr>
            <p:spPr>
              <a:xfrm>
                <a:off x="4441937" y="2990227"/>
                <a:ext cx="102215" cy="1022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Times New Roman"/>
                  <a:ea typeface="楷体"/>
                  <a:cs typeface="+mn-cs"/>
                </a:endParaRPr>
              </a:p>
            </p:txBody>
          </p:sp>
          <mc:AlternateContent xmlns:mc="http://schemas.openxmlformats.org/markup-compatibility/2006" xmlns:a14="http://schemas.microsoft.com/office/drawing/2010/main">
            <mc:Choice Requires="a14">
              <p:sp>
                <p:nvSpPr>
                  <p:cNvPr id="98" name="矩形 97">
                    <a:extLst>
                      <a:ext uri="{FF2B5EF4-FFF2-40B4-BE49-F238E27FC236}">
                        <a16:creationId xmlns:a16="http://schemas.microsoft.com/office/drawing/2014/main" id="{BEBAB90C-9C49-482E-852A-718ABDE2EF78}"/>
                      </a:ext>
                    </a:extLst>
                  </p:cNvPr>
                  <p:cNvSpPr/>
                  <p:nvPr/>
                </p:nvSpPr>
                <p:spPr>
                  <a:xfrm>
                    <a:off x="4285884" y="3010161"/>
                    <a:ext cx="461217" cy="369332"/>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ea typeface="楷体" panose="02010609060101010101" pitchFamily="49" charset="-122"/>
                              <a:cs typeface="+mn-cs"/>
                            </a:rPr>
                            <m:t>𝐶</m:t>
                          </m:r>
                        </m:oMath>
                      </m:oMathPara>
                    </a14:m>
                    <a:endParaRPr kumimoji="0" lang="zh-CN" altLang="en-US" sz="18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mc:Choice>
            <mc:Fallback xmlns="">
              <p:sp>
                <p:nvSpPr>
                  <p:cNvPr id="98" name="矩形 97">
                    <a:extLst>
                      <a:ext uri="{FF2B5EF4-FFF2-40B4-BE49-F238E27FC236}">
                        <a16:creationId xmlns:a16="http://schemas.microsoft.com/office/drawing/2014/main" id="{BEBAB90C-9C49-482E-852A-718ABDE2EF78}"/>
                      </a:ext>
                    </a:extLst>
                  </p:cNvPr>
                  <p:cNvSpPr>
                    <a:spLocks noRot="1" noChangeAspect="1" noMove="1" noResize="1" noEditPoints="1" noAdjustHandles="1" noChangeArrowheads="1" noChangeShapeType="1" noTextEdit="1"/>
                  </p:cNvSpPr>
                  <p:nvPr/>
                </p:nvSpPr>
                <p:spPr>
                  <a:xfrm>
                    <a:off x="4285884" y="3010161"/>
                    <a:ext cx="461217" cy="369332"/>
                  </a:xfrm>
                  <a:prstGeom prst="rect">
                    <a:avLst/>
                  </a:prstGeom>
                  <a:blipFill>
                    <a:blip r:embed="rId4"/>
                    <a:stretch>
                      <a:fillRect/>
                    </a:stretch>
                  </a:blipFill>
                  <a:ln>
                    <a:noFill/>
                  </a:ln>
                </p:spPr>
                <p:txBody>
                  <a:bodyPr/>
                  <a:lstStyle/>
                  <a:p>
                    <a:r>
                      <a:rPr lang="en-US">
                        <a:noFill/>
                      </a:rPr>
                      <a:t> </a:t>
                    </a:r>
                  </a:p>
                </p:txBody>
              </p:sp>
            </mc:Fallback>
          </mc:AlternateContent>
        </p:grpSp>
        <p:grpSp>
          <p:nvGrpSpPr>
            <p:cNvPr id="99" name="组合 98">
              <a:extLst>
                <a:ext uri="{FF2B5EF4-FFF2-40B4-BE49-F238E27FC236}">
                  <a16:creationId xmlns:a16="http://schemas.microsoft.com/office/drawing/2014/main" id="{C76126CB-EAB4-4114-BF3C-3EF9966643F2}"/>
                </a:ext>
              </a:extLst>
            </p:cNvPr>
            <p:cNvGrpSpPr/>
            <p:nvPr/>
          </p:nvGrpSpPr>
          <p:grpSpPr>
            <a:xfrm>
              <a:off x="6871013" y="2194007"/>
              <a:ext cx="461217" cy="389266"/>
              <a:chOff x="4693026" y="2990227"/>
              <a:chExt cx="461217" cy="389266"/>
            </a:xfrm>
          </p:grpSpPr>
          <p:sp>
            <p:nvSpPr>
              <p:cNvPr id="100" name="椭圆 99">
                <a:extLst>
                  <a:ext uri="{FF2B5EF4-FFF2-40B4-BE49-F238E27FC236}">
                    <a16:creationId xmlns:a16="http://schemas.microsoft.com/office/drawing/2014/main" id="{DE77AC2D-FBAE-4864-9EE9-45AF5D35ABE9}"/>
                  </a:ext>
                </a:extLst>
              </p:cNvPr>
              <p:cNvSpPr/>
              <p:nvPr/>
            </p:nvSpPr>
            <p:spPr>
              <a:xfrm>
                <a:off x="4739462" y="2990227"/>
                <a:ext cx="102215" cy="1022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Times New Roman"/>
                  <a:ea typeface="楷体"/>
                  <a:cs typeface="+mn-cs"/>
                </a:endParaRPr>
              </a:p>
            </p:txBody>
          </p:sp>
          <mc:AlternateContent xmlns:mc="http://schemas.openxmlformats.org/markup-compatibility/2006" xmlns:a14="http://schemas.microsoft.com/office/drawing/2010/main">
            <mc:Choice Requires="a14">
              <p:sp>
                <p:nvSpPr>
                  <p:cNvPr id="101" name="矩形 100">
                    <a:extLst>
                      <a:ext uri="{FF2B5EF4-FFF2-40B4-BE49-F238E27FC236}">
                        <a16:creationId xmlns:a16="http://schemas.microsoft.com/office/drawing/2014/main" id="{EB5ADB02-EAC4-4D46-B50C-6B444D1774C3}"/>
                      </a:ext>
                    </a:extLst>
                  </p:cNvPr>
                  <p:cNvSpPr/>
                  <p:nvPr/>
                </p:nvSpPr>
                <p:spPr>
                  <a:xfrm>
                    <a:off x="4693026" y="3010161"/>
                    <a:ext cx="461217" cy="369332"/>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ea typeface="楷体" panose="02010609060101010101" pitchFamily="49" charset="-122"/>
                              <a:cs typeface="+mn-cs"/>
                            </a:rPr>
                            <m:t>𝑂</m:t>
                          </m:r>
                        </m:oMath>
                      </m:oMathPara>
                    </a14:m>
                    <a:endParaRPr kumimoji="0" lang="zh-CN" altLang="en-US" sz="18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mc:Choice>
            <mc:Fallback xmlns="">
              <p:sp>
                <p:nvSpPr>
                  <p:cNvPr id="101" name="矩形 100">
                    <a:extLst>
                      <a:ext uri="{FF2B5EF4-FFF2-40B4-BE49-F238E27FC236}">
                        <a16:creationId xmlns:a16="http://schemas.microsoft.com/office/drawing/2014/main" id="{EB5ADB02-EAC4-4D46-B50C-6B444D1774C3}"/>
                      </a:ext>
                    </a:extLst>
                  </p:cNvPr>
                  <p:cNvSpPr>
                    <a:spLocks noRot="1" noChangeAspect="1" noMove="1" noResize="1" noEditPoints="1" noAdjustHandles="1" noChangeArrowheads="1" noChangeShapeType="1" noTextEdit="1"/>
                  </p:cNvSpPr>
                  <p:nvPr/>
                </p:nvSpPr>
                <p:spPr>
                  <a:xfrm>
                    <a:off x="4693026" y="3010161"/>
                    <a:ext cx="461217" cy="369332"/>
                  </a:xfrm>
                  <a:prstGeom prst="rect">
                    <a:avLst/>
                  </a:prstGeom>
                  <a:blipFill>
                    <a:blip r:embed="rId5"/>
                    <a:stretch>
                      <a:fillRect/>
                    </a:stretch>
                  </a:blipFill>
                  <a:ln>
                    <a:noFill/>
                  </a:ln>
                </p:spPr>
                <p:txBody>
                  <a:bodyPr/>
                  <a:lstStyle/>
                  <a:p>
                    <a:r>
                      <a:rPr lang="en-US">
                        <a:noFill/>
                      </a:rPr>
                      <a:t> </a:t>
                    </a:r>
                  </a:p>
                </p:txBody>
              </p:sp>
            </mc:Fallback>
          </mc:AlternateContent>
        </p:grpSp>
        <p:grpSp>
          <p:nvGrpSpPr>
            <p:cNvPr id="102" name="组合 101">
              <a:extLst>
                <a:ext uri="{FF2B5EF4-FFF2-40B4-BE49-F238E27FC236}">
                  <a16:creationId xmlns:a16="http://schemas.microsoft.com/office/drawing/2014/main" id="{FBBF9C31-365A-45DD-80CC-461D318B8EBA}"/>
                </a:ext>
              </a:extLst>
            </p:cNvPr>
            <p:cNvGrpSpPr/>
            <p:nvPr/>
          </p:nvGrpSpPr>
          <p:grpSpPr>
            <a:xfrm>
              <a:off x="6349406" y="1814156"/>
              <a:ext cx="827048" cy="901439"/>
              <a:chOff x="4171419" y="2610376"/>
              <a:chExt cx="827048" cy="901439"/>
            </a:xfrm>
          </p:grpSpPr>
          <p:sp>
            <p:nvSpPr>
              <p:cNvPr id="103" name="椭圆 102">
                <a:extLst>
                  <a:ext uri="{FF2B5EF4-FFF2-40B4-BE49-F238E27FC236}">
                    <a16:creationId xmlns:a16="http://schemas.microsoft.com/office/drawing/2014/main" id="{9CA2BBDE-38FF-43C0-9B63-78B3F04867F5}"/>
                  </a:ext>
                </a:extLst>
              </p:cNvPr>
              <p:cNvSpPr/>
              <p:nvPr/>
            </p:nvSpPr>
            <p:spPr>
              <a:xfrm>
                <a:off x="4254970" y="2761611"/>
                <a:ext cx="535600" cy="535600"/>
              </a:xfrm>
              <a:prstGeom prst="ellipse">
                <a:avLst/>
              </a:prstGeom>
              <a:noFill/>
              <a:ln>
                <a:solidFill>
                  <a:srgbClr val="29498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Times New Roman"/>
                  <a:ea typeface="楷体"/>
                  <a:cs typeface="+mn-cs"/>
                </a:endParaRPr>
              </a:p>
            </p:txBody>
          </p:sp>
          <p:grpSp>
            <p:nvGrpSpPr>
              <p:cNvPr id="104" name="组合 103">
                <a:extLst>
                  <a:ext uri="{FF2B5EF4-FFF2-40B4-BE49-F238E27FC236}">
                    <a16:creationId xmlns:a16="http://schemas.microsoft.com/office/drawing/2014/main" id="{B5E752D2-0165-48A1-9110-74FEB0E06AFE}"/>
                  </a:ext>
                </a:extLst>
              </p:cNvPr>
              <p:cNvGrpSpPr/>
              <p:nvPr/>
            </p:nvGrpSpPr>
            <p:grpSpPr>
              <a:xfrm rot="18287674">
                <a:off x="4134223" y="2647572"/>
                <a:ext cx="901439" cy="827048"/>
                <a:chOff x="1480592" y="3165331"/>
                <a:chExt cx="1421739" cy="1304411"/>
              </a:xfrm>
            </p:grpSpPr>
            <p:cxnSp>
              <p:nvCxnSpPr>
                <p:cNvPr id="105" name="直接连接符 104">
                  <a:extLst>
                    <a:ext uri="{FF2B5EF4-FFF2-40B4-BE49-F238E27FC236}">
                      <a16:creationId xmlns:a16="http://schemas.microsoft.com/office/drawing/2014/main" id="{58FE7D14-C08E-4AEF-B7F6-1E29FFDC5FF8}"/>
                    </a:ext>
                  </a:extLst>
                </p:cNvPr>
                <p:cNvCxnSpPr>
                  <a:cxnSpLocks/>
                </p:cNvCxnSpPr>
                <p:nvPr/>
              </p:nvCxnSpPr>
              <p:spPr>
                <a:xfrm flipV="1">
                  <a:off x="2617289" y="3758513"/>
                  <a:ext cx="164410" cy="243418"/>
                </a:xfrm>
                <a:prstGeom prst="line">
                  <a:avLst/>
                </a:prstGeom>
                <a:ln>
                  <a:solidFill>
                    <a:srgbClr val="294983"/>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0342EAE4-5AAF-428D-A89B-855C99EBB131}"/>
                    </a:ext>
                  </a:extLst>
                </p:cNvPr>
                <p:cNvCxnSpPr>
                  <a:cxnSpLocks/>
                </p:cNvCxnSpPr>
                <p:nvPr/>
              </p:nvCxnSpPr>
              <p:spPr>
                <a:xfrm flipH="1" flipV="1">
                  <a:off x="2781702" y="3765750"/>
                  <a:ext cx="120629" cy="246667"/>
                </a:xfrm>
                <a:prstGeom prst="line">
                  <a:avLst/>
                </a:prstGeom>
                <a:ln>
                  <a:solidFill>
                    <a:srgbClr val="294983"/>
                  </a:solidFill>
                </a:ln>
              </p:spPr>
              <p:style>
                <a:lnRef idx="1">
                  <a:schemeClr val="accent1"/>
                </a:lnRef>
                <a:fillRef idx="0">
                  <a:schemeClr val="accent1"/>
                </a:fillRef>
                <a:effectRef idx="0">
                  <a:schemeClr val="accent1"/>
                </a:effectRef>
                <a:fontRef idx="minor">
                  <a:schemeClr val="tx1"/>
                </a:fontRef>
              </p:style>
            </p:cxnSp>
            <p:sp>
              <p:nvSpPr>
                <p:cNvPr id="107" name="弧形 106">
                  <a:extLst>
                    <a:ext uri="{FF2B5EF4-FFF2-40B4-BE49-F238E27FC236}">
                      <a16:creationId xmlns:a16="http://schemas.microsoft.com/office/drawing/2014/main" id="{AD0FB275-69DD-4CB3-8F32-736F1DB8D779}"/>
                    </a:ext>
                  </a:extLst>
                </p:cNvPr>
                <p:cNvSpPr/>
                <p:nvPr/>
              </p:nvSpPr>
              <p:spPr>
                <a:xfrm rot="2456351">
                  <a:off x="1480592" y="3165331"/>
                  <a:ext cx="1304411" cy="1304411"/>
                </a:xfrm>
                <a:prstGeom prst="arc">
                  <a:avLst>
                    <a:gd name="adj1" fmla="val 18881618"/>
                    <a:gd name="adj2" fmla="val 342779"/>
                  </a:avLst>
                </a:prstGeom>
                <a:ln>
                  <a:solidFill>
                    <a:srgbClr val="29498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effectLst/>
                    <a:uLnTx/>
                    <a:uFillTx/>
                    <a:latin typeface="Times New Roman"/>
                    <a:ea typeface="楷体"/>
                    <a:cs typeface="+mn-cs"/>
                  </a:endParaRPr>
                </a:p>
              </p:txBody>
            </p:sp>
          </p:grpSp>
        </p:grpSp>
        <p:sp>
          <p:nvSpPr>
            <p:cNvPr id="108" name="文本框 107">
              <a:extLst>
                <a:ext uri="{FF2B5EF4-FFF2-40B4-BE49-F238E27FC236}">
                  <a16:creationId xmlns:a16="http://schemas.microsoft.com/office/drawing/2014/main" id="{1FDBAADE-4585-4460-9D0B-2D34AD90F5AD}"/>
                </a:ext>
              </a:extLst>
            </p:cNvPr>
            <p:cNvSpPr txBox="1"/>
            <p:nvPr/>
          </p:nvSpPr>
          <p:spPr>
            <a:xfrm>
              <a:off x="6384077" y="2500408"/>
              <a:ext cx="749662" cy="369332"/>
            </a:xfrm>
            <a:prstGeom prst="rect">
              <a:avLst/>
            </a:prstGeom>
            <a:noFill/>
            <a:ln>
              <a:noFill/>
            </a:ln>
          </p:spPr>
          <p:txBody>
            <a:bodyPr wrap="square" rtlCol="0">
              <a:spAutoFit/>
            </a:bodyPr>
            <a:lstStyle/>
            <a:p>
              <a:r>
                <a:rPr lang="zh-CN" altLang="en-US" dirty="0">
                  <a:latin typeface="楷体" panose="02010609060101010101" pitchFamily="49" charset="-122"/>
                  <a:ea typeface="楷体" panose="02010609060101010101" pitchFamily="49" charset="-122"/>
                </a:rPr>
                <a:t>质心</a:t>
              </a:r>
            </a:p>
          </p:txBody>
        </p:sp>
        <p:sp>
          <p:nvSpPr>
            <p:cNvPr id="109" name="圆: 空心 108">
              <a:extLst>
                <a:ext uri="{FF2B5EF4-FFF2-40B4-BE49-F238E27FC236}">
                  <a16:creationId xmlns:a16="http://schemas.microsoft.com/office/drawing/2014/main" id="{26522ADA-276F-41B0-91EF-7784D2E6CE61}"/>
                </a:ext>
              </a:extLst>
            </p:cNvPr>
            <p:cNvSpPr/>
            <p:nvPr/>
          </p:nvSpPr>
          <p:spPr>
            <a:xfrm>
              <a:off x="5524974" y="1054542"/>
              <a:ext cx="2351316" cy="2351316"/>
            </a:xfrm>
            <a:prstGeom prst="donut">
              <a:avLst>
                <a:gd name="adj" fmla="val 8143"/>
              </a:avLst>
            </a:prstGeom>
            <a:solidFill>
              <a:srgbClr val="2949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文本框 109">
              <a:extLst>
                <a:ext uri="{FF2B5EF4-FFF2-40B4-BE49-F238E27FC236}">
                  <a16:creationId xmlns:a16="http://schemas.microsoft.com/office/drawing/2014/main" id="{CCDF5427-D2C9-4A88-A554-F62995A4D44D}"/>
                </a:ext>
              </a:extLst>
            </p:cNvPr>
            <p:cNvSpPr txBox="1"/>
            <p:nvPr/>
          </p:nvSpPr>
          <p:spPr>
            <a:xfrm>
              <a:off x="6981660" y="2498715"/>
              <a:ext cx="1146931" cy="369332"/>
            </a:xfrm>
            <a:prstGeom prst="rect">
              <a:avLst/>
            </a:prstGeom>
            <a:noFill/>
            <a:ln>
              <a:noFill/>
            </a:ln>
          </p:spPr>
          <p:txBody>
            <a:bodyPr wrap="square" rtlCol="0">
              <a:spAutoFit/>
            </a:bodyPr>
            <a:lstStyle/>
            <a:p>
              <a:r>
                <a:rPr lang="zh-CN" altLang="en-US" dirty="0">
                  <a:latin typeface="楷体" panose="02010609060101010101" pitchFamily="49" charset="-122"/>
                  <a:ea typeface="楷体" panose="02010609060101010101" pitchFamily="49" charset="-122"/>
                </a:rPr>
                <a:t>几何中心</a:t>
              </a:r>
            </a:p>
          </p:txBody>
        </p:sp>
        <p:sp>
          <p:nvSpPr>
            <p:cNvPr id="111" name="矩形 110">
              <a:extLst>
                <a:ext uri="{FF2B5EF4-FFF2-40B4-BE49-F238E27FC236}">
                  <a16:creationId xmlns:a16="http://schemas.microsoft.com/office/drawing/2014/main" id="{3AF1F48B-6081-45FF-89C3-A692242A1BCD}"/>
                </a:ext>
              </a:extLst>
            </p:cNvPr>
            <p:cNvSpPr/>
            <p:nvPr/>
          </p:nvSpPr>
          <p:spPr>
            <a:xfrm>
              <a:off x="6428984" y="3360976"/>
              <a:ext cx="501819" cy="297356"/>
            </a:xfrm>
            <a:prstGeom prst="rect">
              <a:avLst/>
            </a:prstGeom>
            <a:solidFill>
              <a:srgbClr val="294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副标题 1">
              <a:extLst>
                <a:ext uri="{FF2B5EF4-FFF2-40B4-BE49-F238E27FC236}">
                  <a16:creationId xmlns:a16="http://schemas.microsoft.com/office/drawing/2014/main" id="{A64DF1D6-BA50-4F96-87F0-02ACADA1A0BF}"/>
                </a:ext>
              </a:extLst>
            </p:cNvPr>
            <p:cNvSpPr txBox="1">
              <a:spLocks/>
            </p:cNvSpPr>
            <p:nvPr/>
          </p:nvSpPr>
          <p:spPr>
            <a:xfrm>
              <a:off x="5189157" y="4129773"/>
              <a:ext cx="2977664" cy="824687"/>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dirty="0">
                  <a:latin typeface="楷体" panose="02010609060101010101" pitchFamily="49" charset="-122"/>
                  <a:ea typeface="楷体" panose="02010609060101010101" pitchFamily="49" charset="-122"/>
                </a:rPr>
                <a:t>自动平衡：</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获得低轴承刚度</a:t>
              </a:r>
            </a:p>
          </p:txBody>
        </p:sp>
      </p:grpSp>
      <p:sp>
        <p:nvSpPr>
          <p:cNvPr id="114" name="矩形 113">
            <a:extLst>
              <a:ext uri="{FF2B5EF4-FFF2-40B4-BE49-F238E27FC236}">
                <a16:creationId xmlns:a16="http://schemas.microsoft.com/office/drawing/2014/main" id="{AA109DFC-1B31-446A-9D26-3646B2F0B881}"/>
              </a:ext>
            </a:extLst>
          </p:cNvPr>
          <p:cNvSpPr/>
          <p:nvPr/>
        </p:nvSpPr>
        <p:spPr>
          <a:xfrm>
            <a:off x="632142" y="394136"/>
            <a:ext cx="1653851" cy="461184"/>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研究背景</a:t>
            </a:r>
          </a:p>
        </p:txBody>
      </p:sp>
      <p:sp>
        <p:nvSpPr>
          <p:cNvPr id="4" name="箭头: 下 3">
            <a:extLst>
              <a:ext uri="{FF2B5EF4-FFF2-40B4-BE49-F238E27FC236}">
                <a16:creationId xmlns:a16="http://schemas.microsoft.com/office/drawing/2014/main" id="{2C88BFB7-F025-4397-9884-13F0331F5A85}"/>
              </a:ext>
            </a:extLst>
          </p:cNvPr>
          <p:cNvSpPr/>
          <p:nvPr/>
        </p:nvSpPr>
        <p:spPr>
          <a:xfrm rot="16200000">
            <a:off x="138248" y="6143316"/>
            <a:ext cx="326109" cy="348879"/>
          </a:xfrm>
          <a:prstGeom prst="downArrow">
            <a:avLst>
              <a:gd name="adj1" fmla="val 42523"/>
              <a:gd name="adj2" fmla="val 5934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副标题 1">
            <a:extLst>
              <a:ext uri="{FF2B5EF4-FFF2-40B4-BE49-F238E27FC236}">
                <a16:creationId xmlns:a16="http://schemas.microsoft.com/office/drawing/2014/main" id="{2E75C46E-D7CF-40D3-94F1-EF5603A84D77}"/>
              </a:ext>
            </a:extLst>
          </p:cNvPr>
          <p:cNvSpPr txBox="1">
            <a:spLocks/>
          </p:cNvSpPr>
          <p:nvPr/>
        </p:nvSpPr>
        <p:spPr>
          <a:xfrm>
            <a:off x="2554064" y="416662"/>
            <a:ext cx="4804451" cy="475841"/>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sz="2000" dirty="0">
                <a:solidFill>
                  <a:srgbClr val="294983"/>
                </a:solidFill>
                <a:latin typeface="楷体" panose="02010609060101010101" pitchFamily="49" charset="-122"/>
                <a:ea typeface="楷体" panose="02010609060101010101" pitchFamily="49" charset="-122"/>
              </a:rPr>
              <a:t>磁悬浮轴承不平衡控制两类目标</a:t>
            </a:r>
          </a:p>
        </p:txBody>
      </p:sp>
      <p:sp>
        <p:nvSpPr>
          <p:cNvPr id="117" name="矩形 116">
            <a:extLst>
              <a:ext uri="{FF2B5EF4-FFF2-40B4-BE49-F238E27FC236}">
                <a16:creationId xmlns:a16="http://schemas.microsoft.com/office/drawing/2014/main" id="{34EAF1EB-3559-4F4F-8B9B-4B263930E5DC}"/>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文本框 120">
            <a:extLst>
              <a:ext uri="{FF2B5EF4-FFF2-40B4-BE49-F238E27FC236}">
                <a16:creationId xmlns:a16="http://schemas.microsoft.com/office/drawing/2014/main" id="{A424DE0B-16CF-4633-AE7E-CF50CA91CE76}"/>
              </a:ext>
            </a:extLst>
          </p:cNvPr>
          <p:cNvSpPr txBox="1"/>
          <p:nvPr/>
        </p:nvSpPr>
        <p:spPr>
          <a:xfrm>
            <a:off x="8718879" y="6537364"/>
            <a:ext cx="404801"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6</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98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8" grpId="0" animBg="1"/>
      <p:bldP spid="120" grpId="0" animBg="1"/>
      <p:bldP spid="119"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ABF10F28-2DB8-4A45-95E8-03018E214F3B}"/>
              </a:ext>
            </a:extLst>
          </p:cNvPr>
          <p:cNvSpPr>
            <a:spLocks noGrp="1"/>
          </p:cNvSpPr>
          <p:nvPr>
            <p:ph type="subTitle" idx="1"/>
          </p:nvPr>
        </p:nvSpPr>
        <p:spPr>
          <a:xfrm>
            <a:off x="1678859" y="3125477"/>
            <a:ext cx="5786283" cy="607046"/>
          </a:xfrm>
        </p:spPr>
        <p:txBody>
          <a:bodyPr>
            <a:noAutofit/>
          </a:bodyPr>
          <a:lstStyle/>
          <a:p>
            <a:r>
              <a:rPr lang="en-US" altLang="zh-CN"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研究内容</a:t>
            </a:r>
            <a:endParaRPr lang="en-US" altLang="zh-CN" sz="36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4374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1">
            <a:extLst>
              <a:ext uri="{FF2B5EF4-FFF2-40B4-BE49-F238E27FC236}">
                <a16:creationId xmlns:a16="http://schemas.microsoft.com/office/drawing/2014/main" id="{560BC991-21E6-4DAE-AEFB-FC8D44817ECD}"/>
              </a:ext>
            </a:extLst>
          </p:cNvPr>
          <p:cNvSpPr txBox="1">
            <a:spLocks/>
          </p:cNvSpPr>
          <p:nvPr/>
        </p:nvSpPr>
        <p:spPr>
          <a:xfrm>
            <a:off x="2423557" y="1608534"/>
            <a:ext cx="2533663" cy="33181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磁悬浮轴承参数辨识</a:t>
            </a:r>
            <a:endParaRPr lang="en-US" altLang="zh-CN"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副标题 1">
            <a:extLst>
              <a:ext uri="{FF2B5EF4-FFF2-40B4-BE49-F238E27FC236}">
                <a16:creationId xmlns:a16="http://schemas.microsoft.com/office/drawing/2014/main" id="{97C06238-2E6B-4718-82CE-2641E526F696}"/>
              </a:ext>
            </a:extLst>
          </p:cNvPr>
          <p:cNvSpPr txBox="1">
            <a:spLocks/>
          </p:cNvSpPr>
          <p:nvPr/>
        </p:nvSpPr>
        <p:spPr>
          <a:xfrm>
            <a:off x="2406156" y="1940352"/>
            <a:ext cx="5965934" cy="58902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通过目前数字控制平台，测试磁悬浮轴承电流</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力系数、位移</a:t>
            </a:r>
            <a:r>
              <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力系数、轴承刚度、轴承阻尼等参数，用于评定控制器性能以及优化控制器参数</a:t>
            </a:r>
            <a:endPar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副标题 1">
            <a:extLst>
              <a:ext uri="{FF2B5EF4-FFF2-40B4-BE49-F238E27FC236}">
                <a16:creationId xmlns:a16="http://schemas.microsoft.com/office/drawing/2014/main" id="{145EADD8-0E31-4695-B7CA-8AE852F4EE53}"/>
              </a:ext>
            </a:extLst>
          </p:cNvPr>
          <p:cNvSpPr txBox="1">
            <a:spLocks/>
          </p:cNvSpPr>
          <p:nvPr/>
        </p:nvSpPr>
        <p:spPr>
          <a:xfrm>
            <a:off x="2406156" y="2980134"/>
            <a:ext cx="6530276" cy="33181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使用重复控制器抑制基波和谐波电流，实现转子自动平衡</a:t>
            </a:r>
            <a:endParaRPr lang="en-US" altLang="zh-CN"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副标题 1">
            <a:extLst>
              <a:ext uri="{FF2B5EF4-FFF2-40B4-BE49-F238E27FC236}">
                <a16:creationId xmlns:a16="http://schemas.microsoft.com/office/drawing/2014/main" id="{3431CCD4-F78A-405F-8A96-A0312677683E}"/>
              </a:ext>
            </a:extLst>
          </p:cNvPr>
          <p:cNvSpPr txBox="1">
            <a:spLocks/>
          </p:cNvSpPr>
          <p:nvPr/>
        </p:nvSpPr>
        <p:spPr>
          <a:xfrm>
            <a:off x="2406156" y="3311952"/>
            <a:ext cx="5965934" cy="33181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研究磁悬浮轴承中使用的重复控制器拓扑结构以及参数设计方法</a:t>
            </a:r>
            <a:endPar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副标题 1">
            <a:extLst>
              <a:ext uri="{FF2B5EF4-FFF2-40B4-BE49-F238E27FC236}">
                <a16:creationId xmlns:a16="http://schemas.microsoft.com/office/drawing/2014/main" id="{C3976BD9-1CBD-49A4-BFA4-A687144E4A5D}"/>
              </a:ext>
            </a:extLst>
          </p:cNvPr>
          <p:cNvSpPr txBox="1">
            <a:spLocks/>
          </p:cNvSpPr>
          <p:nvPr/>
        </p:nvSpPr>
        <p:spPr>
          <a:xfrm>
            <a:off x="2418856" y="3975589"/>
            <a:ext cx="2564143" cy="33181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重复控制器的改进</a:t>
            </a:r>
            <a:endParaRPr lang="en-US" altLang="zh-CN" sz="1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副标题 1">
            <a:extLst>
              <a:ext uri="{FF2B5EF4-FFF2-40B4-BE49-F238E27FC236}">
                <a16:creationId xmlns:a16="http://schemas.microsoft.com/office/drawing/2014/main" id="{ED158A43-EF8E-4E78-A5BF-9BC6683F68CD}"/>
              </a:ext>
            </a:extLst>
          </p:cNvPr>
          <p:cNvSpPr txBox="1">
            <a:spLocks/>
          </p:cNvSpPr>
          <p:nvPr/>
        </p:nvSpPr>
        <p:spPr>
          <a:xfrm>
            <a:off x="2406156" y="4307407"/>
            <a:ext cx="5504387" cy="33181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提升重复控制器在磁悬浮轴承基波以及谐波抑制上的性能</a:t>
            </a:r>
            <a:endParaRPr lang="en-US" altLang="zh-CN" sz="1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A763AFA2-1C93-4D94-BB2A-6E1083F211B9}"/>
              </a:ext>
            </a:extLst>
          </p:cNvPr>
          <p:cNvSpPr/>
          <p:nvPr/>
        </p:nvSpPr>
        <p:spPr>
          <a:xfrm>
            <a:off x="604266" y="663669"/>
            <a:ext cx="1483152" cy="461184"/>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13" name="副标题 1">
            <a:extLst>
              <a:ext uri="{FF2B5EF4-FFF2-40B4-BE49-F238E27FC236}">
                <a16:creationId xmlns:a16="http://schemas.microsoft.com/office/drawing/2014/main" id="{7B33BB53-8A03-4B0A-B3E8-8709AF50B0BE}"/>
              </a:ext>
            </a:extLst>
          </p:cNvPr>
          <p:cNvSpPr>
            <a:spLocks noGrp="1"/>
          </p:cNvSpPr>
          <p:nvPr>
            <p:ph type="subTitle" idx="1"/>
          </p:nvPr>
        </p:nvSpPr>
        <p:spPr>
          <a:xfrm>
            <a:off x="472630" y="1824019"/>
            <a:ext cx="1609089" cy="410844"/>
          </a:xfrm>
        </p:spPr>
        <p:txBody>
          <a:bodyPr>
            <a:noAutofit/>
          </a:bodyPr>
          <a:lstStyle/>
          <a:p>
            <a:r>
              <a:rPr lang="zh-CN" altLang="en-US" sz="2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模型分析</a:t>
            </a:r>
            <a:endParaRPr lang="en-US" altLang="zh-CN" sz="2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副标题 1">
            <a:extLst>
              <a:ext uri="{FF2B5EF4-FFF2-40B4-BE49-F238E27FC236}">
                <a16:creationId xmlns:a16="http://schemas.microsoft.com/office/drawing/2014/main" id="{17DD9170-F5FC-4C23-A5E9-1F7472DA48C6}"/>
              </a:ext>
            </a:extLst>
          </p:cNvPr>
          <p:cNvSpPr txBox="1">
            <a:spLocks/>
          </p:cNvSpPr>
          <p:nvPr/>
        </p:nvSpPr>
        <p:spPr>
          <a:xfrm>
            <a:off x="165370" y="3466910"/>
            <a:ext cx="2081719" cy="410844"/>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sz="2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rPr>
              <a:t>不平衡控制</a:t>
            </a:r>
            <a:endParaRPr lang="en-US" altLang="zh-CN" sz="2800" dirty="0">
              <a:solidFill>
                <a:srgbClr val="294983"/>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箭头: 右 14">
            <a:extLst>
              <a:ext uri="{FF2B5EF4-FFF2-40B4-BE49-F238E27FC236}">
                <a16:creationId xmlns:a16="http://schemas.microsoft.com/office/drawing/2014/main" id="{75052846-F1F7-4F39-B4CF-BA3FCB28DD18}"/>
              </a:ext>
            </a:extLst>
          </p:cNvPr>
          <p:cNvSpPr/>
          <p:nvPr/>
        </p:nvSpPr>
        <p:spPr>
          <a:xfrm rot="5400000">
            <a:off x="782944" y="2674659"/>
            <a:ext cx="779108" cy="398202"/>
          </a:xfrm>
          <a:prstGeom prst="rightArrow">
            <a:avLst>
              <a:gd name="adj1" fmla="val 50000"/>
              <a:gd name="adj2" fmla="val 69252"/>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直接连接符 2">
            <a:extLst>
              <a:ext uri="{FF2B5EF4-FFF2-40B4-BE49-F238E27FC236}">
                <a16:creationId xmlns:a16="http://schemas.microsoft.com/office/drawing/2014/main" id="{F9710D31-2E33-4EC1-8B3F-4C0051D9C2FA}"/>
              </a:ext>
            </a:extLst>
          </p:cNvPr>
          <p:cNvCxnSpPr>
            <a:cxnSpLocks/>
          </p:cNvCxnSpPr>
          <p:nvPr/>
        </p:nvCxnSpPr>
        <p:spPr>
          <a:xfrm>
            <a:off x="330740" y="2772384"/>
            <a:ext cx="8605692" cy="0"/>
          </a:xfrm>
          <a:prstGeom prst="line">
            <a:avLst/>
          </a:prstGeom>
          <a:ln w="19050">
            <a:solidFill>
              <a:srgbClr val="294983"/>
            </a:solidFill>
            <a:prstDash val="dash"/>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27A6994-4394-4979-9FA0-C1CE4DB7FDDB}"/>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文本框 17">
            <a:extLst>
              <a:ext uri="{FF2B5EF4-FFF2-40B4-BE49-F238E27FC236}">
                <a16:creationId xmlns:a16="http://schemas.microsoft.com/office/drawing/2014/main" id="{325614C5-3C06-4C8E-BA9A-7CF9D411E2BA}"/>
              </a:ext>
            </a:extLst>
          </p:cNvPr>
          <p:cNvSpPr txBox="1"/>
          <p:nvPr/>
        </p:nvSpPr>
        <p:spPr>
          <a:xfrm>
            <a:off x="8718879" y="6537364"/>
            <a:ext cx="404801"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8</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51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a:extLst>
              <a:ext uri="{FF2B5EF4-FFF2-40B4-BE49-F238E27FC236}">
                <a16:creationId xmlns:a16="http://schemas.microsoft.com/office/drawing/2014/main" id="{4D4803B8-8B5A-4839-9F7E-D645C8CE60A5}"/>
              </a:ext>
            </a:extLst>
          </p:cNvPr>
          <p:cNvGraphicFramePr>
            <a:graphicFrameLocks noGrp="1"/>
          </p:cNvGraphicFramePr>
          <p:nvPr>
            <p:extLst>
              <p:ext uri="{D42A27DB-BD31-4B8C-83A1-F6EECF244321}">
                <p14:modId xmlns:p14="http://schemas.microsoft.com/office/powerpoint/2010/main" val="3812604507"/>
              </p:ext>
            </p:extLst>
          </p:nvPr>
        </p:nvGraphicFramePr>
        <p:xfrm>
          <a:off x="2293317" y="2296855"/>
          <a:ext cx="6132982" cy="231648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3490816385"/>
                    </a:ext>
                  </a:extLst>
                </a:gridCol>
                <a:gridCol w="4548022">
                  <a:extLst>
                    <a:ext uri="{9D8B030D-6E8A-4147-A177-3AD203B41FA5}">
                      <a16:colId xmlns:a16="http://schemas.microsoft.com/office/drawing/2014/main" val="522360272"/>
                    </a:ext>
                  </a:extLst>
                </a:gridCol>
              </a:tblGrid>
              <a:tr h="370840">
                <a:tc>
                  <a:txBody>
                    <a:bodyPr/>
                    <a:lstStyle/>
                    <a:p>
                      <a:pPr algn="ctr"/>
                      <a:r>
                        <a:rPr lang="zh-CN" altLang="en-US" sz="1600" b="0" dirty="0">
                          <a:solidFill>
                            <a:schemeClr val="tx1"/>
                          </a:solidFill>
                          <a:latin typeface="楷体" panose="02010609060101010101" pitchFamily="49" charset="-122"/>
                          <a:ea typeface="楷体" panose="02010609060101010101" pitchFamily="49" charset="-122"/>
                        </a:rPr>
                        <a:t>电流刚度</a:t>
                      </a:r>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600" b="0" dirty="0">
                          <a:solidFill>
                            <a:schemeClr val="tx1"/>
                          </a:solidFill>
                          <a:latin typeface="楷体" panose="02010609060101010101" pitchFamily="49" charset="-122"/>
                          <a:ea typeface="楷体" panose="02010609060101010101" pitchFamily="49" charset="-122"/>
                        </a:rPr>
                        <a:t>开环下，转子保持位移不变时单位电流所产生的磁力变化</a:t>
                      </a:r>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163704"/>
                  </a:ext>
                </a:extLst>
              </a:tr>
              <a:tr h="370840">
                <a:tc>
                  <a:txBody>
                    <a:bodyPr/>
                    <a:lstStyle/>
                    <a:p>
                      <a:pPr algn="ctr"/>
                      <a:r>
                        <a:rPr lang="zh-CN" altLang="en-US" sz="1600" b="0" dirty="0">
                          <a:solidFill>
                            <a:schemeClr val="tx1"/>
                          </a:solidFill>
                          <a:latin typeface="楷体" panose="02010609060101010101" pitchFamily="49" charset="-122"/>
                          <a:ea typeface="楷体" panose="02010609060101010101" pitchFamily="49" charset="-122"/>
                        </a:rPr>
                        <a:t>位移刚度</a:t>
                      </a:r>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600" b="0" dirty="0">
                          <a:solidFill>
                            <a:schemeClr val="tx1"/>
                          </a:solidFill>
                          <a:latin typeface="楷体" panose="02010609060101010101" pitchFamily="49" charset="-122"/>
                          <a:ea typeface="楷体" panose="02010609060101010101" pitchFamily="49" charset="-122"/>
                        </a:rPr>
                        <a:t>开环下，磁铁线圈保持电流不变时单位位移所产生的磁力变化</a:t>
                      </a:r>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9906660"/>
                  </a:ext>
                </a:extLst>
              </a:tr>
              <a:tr h="370840">
                <a:tc>
                  <a:txBody>
                    <a:bodyPr/>
                    <a:lstStyle/>
                    <a:p>
                      <a:pPr algn="ctr"/>
                      <a:r>
                        <a:rPr lang="zh-CN" altLang="en-US" sz="1600" b="0" dirty="0">
                          <a:solidFill>
                            <a:schemeClr val="tx1"/>
                          </a:solidFill>
                          <a:latin typeface="楷体" panose="02010609060101010101" pitchFamily="49" charset="-122"/>
                          <a:ea typeface="楷体" panose="02010609060101010101" pitchFamily="49" charset="-122"/>
                        </a:rPr>
                        <a:t>轴承刚度</a:t>
                      </a:r>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600" b="0" dirty="0">
                          <a:solidFill>
                            <a:schemeClr val="tx1"/>
                          </a:solidFill>
                          <a:latin typeface="楷体" panose="02010609060101010101" pitchFamily="49" charset="-122"/>
                          <a:ea typeface="楷体" panose="02010609060101010101" pitchFamily="49" charset="-122"/>
                        </a:rPr>
                        <a:t>闭环控制下，转子移动单位距离所需要的外力大小</a:t>
                      </a:r>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0099984"/>
                  </a:ext>
                </a:extLst>
              </a:tr>
              <a:tr h="370840">
                <a:tc>
                  <a:txBody>
                    <a:bodyPr/>
                    <a:lstStyle/>
                    <a:p>
                      <a:pPr algn="ctr"/>
                      <a:r>
                        <a:rPr lang="zh-CN" altLang="en-US" sz="1600" b="0" dirty="0">
                          <a:solidFill>
                            <a:schemeClr val="tx1"/>
                          </a:solidFill>
                          <a:latin typeface="楷体" panose="02010609060101010101" pitchFamily="49" charset="-122"/>
                          <a:ea typeface="楷体" panose="02010609060101010101" pitchFamily="49" charset="-122"/>
                        </a:rPr>
                        <a:t>轴承阻尼</a:t>
                      </a:r>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600" b="0" dirty="0">
                          <a:solidFill>
                            <a:schemeClr val="tx1"/>
                          </a:solidFill>
                          <a:latin typeface="楷体" panose="02010609060101010101" pitchFamily="49" charset="-122"/>
                          <a:ea typeface="楷体" panose="02010609060101010101" pitchFamily="49" charset="-122"/>
                        </a:rPr>
                        <a:t>闭环控制下，转子速度发生单位变化所需要的外力大小</a:t>
                      </a:r>
                      <a:endParaRPr lang="en-US" sz="1600" b="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2916607"/>
                  </a:ext>
                </a:extLst>
              </a:tr>
            </a:tbl>
          </a:graphicData>
        </a:graphic>
      </p:graphicFrame>
      <p:sp>
        <p:nvSpPr>
          <p:cNvPr id="13" name="左大括号 12">
            <a:extLst>
              <a:ext uri="{FF2B5EF4-FFF2-40B4-BE49-F238E27FC236}">
                <a16:creationId xmlns:a16="http://schemas.microsoft.com/office/drawing/2014/main" id="{94D6EC9B-9940-4DD1-839D-871638A9E043}"/>
              </a:ext>
            </a:extLst>
          </p:cNvPr>
          <p:cNvSpPr/>
          <p:nvPr/>
        </p:nvSpPr>
        <p:spPr>
          <a:xfrm>
            <a:off x="1967893" y="2388841"/>
            <a:ext cx="165706" cy="865566"/>
          </a:xfrm>
          <a:prstGeom prst="leftBrace">
            <a:avLst>
              <a:gd name="adj1" fmla="val 56007"/>
              <a:gd name="adj2" fmla="val 4802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4" name="左大括号 13">
            <a:extLst>
              <a:ext uri="{FF2B5EF4-FFF2-40B4-BE49-F238E27FC236}">
                <a16:creationId xmlns:a16="http://schemas.microsoft.com/office/drawing/2014/main" id="{25CD0FFE-F3C7-4A40-9A85-94ABF47AEC01}"/>
              </a:ext>
            </a:extLst>
          </p:cNvPr>
          <p:cNvSpPr/>
          <p:nvPr/>
        </p:nvSpPr>
        <p:spPr>
          <a:xfrm>
            <a:off x="1967893" y="3658841"/>
            <a:ext cx="165706" cy="865566"/>
          </a:xfrm>
          <a:prstGeom prst="leftBrace">
            <a:avLst>
              <a:gd name="adj1" fmla="val 56007"/>
              <a:gd name="adj2" fmla="val 5016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nvGrpSpPr>
          <p:cNvPr id="2" name="组合 1">
            <a:extLst>
              <a:ext uri="{FF2B5EF4-FFF2-40B4-BE49-F238E27FC236}">
                <a16:creationId xmlns:a16="http://schemas.microsoft.com/office/drawing/2014/main" id="{302D9D33-16D9-4CCE-A5C1-E1CDDC8CBE09}"/>
              </a:ext>
            </a:extLst>
          </p:cNvPr>
          <p:cNvGrpSpPr/>
          <p:nvPr/>
        </p:nvGrpSpPr>
        <p:grpSpPr>
          <a:xfrm>
            <a:off x="3797678" y="397510"/>
            <a:ext cx="4431922" cy="1464984"/>
            <a:chOff x="3797678" y="397510"/>
            <a:chExt cx="4431922" cy="1464984"/>
          </a:xfrm>
        </p:grpSpPr>
        <p:sp>
          <p:nvSpPr>
            <p:cNvPr id="6" name="圆柱形 5">
              <a:extLst>
                <a:ext uri="{FF2B5EF4-FFF2-40B4-BE49-F238E27FC236}">
                  <a16:creationId xmlns:a16="http://schemas.microsoft.com/office/drawing/2014/main" id="{5FD9ED2C-3A1D-44D9-9BE6-37111ACDE090}"/>
                </a:ext>
              </a:extLst>
            </p:cNvPr>
            <p:cNvSpPr/>
            <p:nvPr/>
          </p:nvSpPr>
          <p:spPr>
            <a:xfrm rot="5400000">
              <a:off x="5671963" y="703937"/>
              <a:ext cx="650875" cy="1666240"/>
            </a:xfrm>
            <a:prstGeom prst="can">
              <a:avLst>
                <a:gd name="adj" fmla="val 52807"/>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直接连接符 7">
              <a:extLst>
                <a:ext uri="{FF2B5EF4-FFF2-40B4-BE49-F238E27FC236}">
                  <a16:creationId xmlns:a16="http://schemas.microsoft.com/office/drawing/2014/main" id="{3C1EDFAE-8852-471C-80E8-349A4DC78EC3}"/>
                </a:ext>
              </a:extLst>
            </p:cNvPr>
            <p:cNvCxnSpPr>
              <a:cxnSpLocks/>
            </p:cNvCxnSpPr>
            <p:nvPr/>
          </p:nvCxnSpPr>
          <p:spPr>
            <a:xfrm>
              <a:off x="3797678" y="1537057"/>
              <a:ext cx="1375003" cy="0"/>
            </a:xfrm>
            <a:prstGeom prst="line">
              <a:avLst/>
            </a:prstGeom>
            <a:ln w="19050">
              <a:solidFill>
                <a:schemeClr val="tx1">
                  <a:lumMod val="95000"/>
                  <a:lumOff val="5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10" name="箭头: 右 9">
              <a:extLst>
                <a:ext uri="{FF2B5EF4-FFF2-40B4-BE49-F238E27FC236}">
                  <a16:creationId xmlns:a16="http://schemas.microsoft.com/office/drawing/2014/main" id="{2F3B9DE0-9E6D-4441-B850-EB49126055C1}"/>
                </a:ext>
              </a:extLst>
            </p:cNvPr>
            <p:cNvSpPr/>
            <p:nvPr/>
          </p:nvSpPr>
          <p:spPr>
            <a:xfrm rot="5400000">
              <a:off x="5723715" y="488413"/>
              <a:ext cx="547372" cy="365567"/>
            </a:xfrm>
            <a:prstGeom prst="rightArrow">
              <a:avLst>
                <a:gd name="adj1" fmla="val 50000"/>
                <a:gd name="adj2" fmla="val 69252"/>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5966714A-2E41-46DD-B6D6-BD3D69556274}"/>
                    </a:ext>
                  </a:extLst>
                </p:cNvPr>
                <p:cNvSpPr/>
                <p:nvPr/>
              </p:nvSpPr>
              <p:spPr>
                <a:xfrm>
                  <a:off x="6396726" y="397510"/>
                  <a:ext cx="1395994" cy="461665"/>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rPr>
                    <a:t>外力</a:t>
                  </a:r>
                  <a14:m>
                    <m:oMath xmlns:m="http://schemas.openxmlformats.org/officeDocument/2006/math">
                      <m:r>
                        <a:rPr lang="en-US" sz="2400" i="1">
                          <a:latin typeface="Cambria Math" panose="02040503050406030204" pitchFamily="18" charset="0"/>
                        </a:rPr>
                        <m:t>𝑓</m:t>
                      </m:r>
                    </m:oMath>
                  </a14:m>
                  <a:endParaRPr lang="en-US" sz="2400" dirty="0">
                    <a:latin typeface="楷体" panose="02010609060101010101" pitchFamily="49" charset="-122"/>
                    <a:ea typeface="楷体" panose="02010609060101010101" pitchFamily="49" charset="-122"/>
                  </a:endParaRPr>
                </a:p>
              </p:txBody>
            </p:sp>
          </mc:Choice>
          <mc:Fallback xmlns="">
            <p:sp>
              <p:nvSpPr>
                <p:cNvPr id="11" name="矩形 10">
                  <a:extLst>
                    <a:ext uri="{FF2B5EF4-FFF2-40B4-BE49-F238E27FC236}">
                      <a16:creationId xmlns:a16="http://schemas.microsoft.com/office/drawing/2014/main" id="{5966714A-2E41-46DD-B6D6-BD3D69556274}"/>
                    </a:ext>
                  </a:extLst>
                </p:cNvPr>
                <p:cNvSpPr>
                  <a:spLocks noRot="1" noChangeAspect="1" noMove="1" noResize="1" noEditPoints="1" noAdjustHandles="1" noChangeArrowheads="1" noChangeShapeType="1" noTextEdit="1"/>
                </p:cNvSpPr>
                <p:nvPr/>
              </p:nvSpPr>
              <p:spPr>
                <a:xfrm>
                  <a:off x="6396726" y="397510"/>
                  <a:ext cx="1395994" cy="461665"/>
                </a:xfrm>
                <a:prstGeom prst="rect">
                  <a:avLst/>
                </a:prstGeom>
                <a:blipFill>
                  <a:blip r:embed="rId2"/>
                  <a:stretch>
                    <a:fillRect l="-6550" t="-14474" b="-25000"/>
                  </a:stretch>
                </a:blipFill>
              </p:spPr>
              <p:txBody>
                <a:bodyPr/>
                <a:lstStyle/>
                <a:p>
                  <a:r>
                    <a:rPr lang="en-US">
                      <a:noFill/>
                    </a:rPr>
                    <a:t> </a:t>
                  </a:r>
                </a:p>
              </p:txBody>
            </p:sp>
          </mc:Fallback>
        </mc:AlternateContent>
        <p:cxnSp>
          <p:nvCxnSpPr>
            <p:cNvPr id="16" name="直接连接符 15">
              <a:extLst>
                <a:ext uri="{FF2B5EF4-FFF2-40B4-BE49-F238E27FC236}">
                  <a16:creationId xmlns:a16="http://schemas.microsoft.com/office/drawing/2014/main" id="{A7D3C10B-6627-4569-B203-7007D866F4AA}"/>
                </a:ext>
              </a:extLst>
            </p:cNvPr>
            <p:cNvCxnSpPr>
              <a:cxnSpLocks/>
            </p:cNvCxnSpPr>
            <p:nvPr/>
          </p:nvCxnSpPr>
          <p:spPr>
            <a:xfrm>
              <a:off x="6688323" y="1537057"/>
              <a:ext cx="1541277" cy="0"/>
            </a:xfrm>
            <a:prstGeom prst="line">
              <a:avLst/>
            </a:prstGeom>
            <a:ln w="19050">
              <a:solidFill>
                <a:schemeClr val="tx1">
                  <a:lumMod val="95000"/>
                  <a:lumOff val="5000"/>
                </a:schemeClr>
              </a:solidFill>
              <a:prstDash val="lgDashDotDot"/>
            </a:ln>
          </p:spPr>
          <p:style>
            <a:lnRef idx="1">
              <a:schemeClr val="accent1"/>
            </a:lnRef>
            <a:fillRef idx="0">
              <a:schemeClr val="accent1"/>
            </a:fillRef>
            <a:effectRef idx="0">
              <a:schemeClr val="accent1"/>
            </a:effectRef>
            <a:fontRef idx="minor">
              <a:schemeClr val="tx1"/>
            </a:fontRef>
          </p:style>
        </p:cxnSp>
      </p:grpSp>
      <p:sp>
        <p:nvSpPr>
          <p:cNvPr id="20" name="副标题 1">
            <a:extLst>
              <a:ext uri="{FF2B5EF4-FFF2-40B4-BE49-F238E27FC236}">
                <a16:creationId xmlns:a16="http://schemas.microsoft.com/office/drawing/2014/main" id="{B97F04E7-C5D0-4707-AEF2-4E5FB8A5FB61}"/>
              </a:ext>
            </a:extLst>
          </p:cNvPr>
          <p:cNvSpPr>
            <a:spLocks noGrp="1"/>
          </p:cNvSpPr>
          <p:nvPr>
            <p:ph type="subTitle" idx="1"/>
          </p:nvPr>
        </p:nvSpPr>
        <p:spPr>
          <a:xfrm>
            <a:off x="369419" y="2404805"/>
            <a:ext cx="1429006" cy="1029413"/>
          </a:xfrm>
        </p:spPr>
        <p:txBody>
          <a:bodyPr>
            <a:noAutofit/>
          </a:bodyPr>
          <a:lstStyle/>
          <a:p>
            <a:r>
              <a:rPr lang="zh-CN" altLang="en-US" sz="2000" dirty="0">
                <a:latin typeface="楷体" panose="02010609060101010101" pitchFamily="49" charset="-122"/>
                <a:ea typeface="楷体" panose="02010609060101010101" pitchFamily="49" charset="-122"/>
              </a:rPr>
              <a:t>本体</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设计决定</a:t>
            </a:r>
            <a:endParaRPr lang="en-US" altLang="zh-CN" sz="2000" dirty="0">
              <a:latin typeface="楷体" panose="02010609060101010101" pitchFamily="49" charset="-122"/>
              <a:ea typeface="楷体" panose="02010609060101010101" pitchFamily="49" charset="-122"/>
            </a:endParaRPr>
          </a:p>
        </p:txBody>
      </p:sp>
      <p:sp>
        <p:nvSpPr>
          <p:cNvPr id="21" name="副标题 1">
            <a:extLst>
              <a:ext uri="{FF2B5EF4-FFF2-40B4-BE49-F238E27FC236}">
                <a16:creationId xmlns:a16="http://schemas.microsoft.com/office/drawing/2014/main" id="{DFA4B27E-1407-41FA-8F0A-42F80831FA5D}"/>
              </a:ext>
            </a:extLst>
          </p:cNvPr>
          <p:cNvSpPr txBox="1">
            <a:spLocks/>
          </p:cNvSpPr>
          <p:nvPr/>
        </p:nvSpPr>
        <p:spPr>
          <a:xfrm>
            <a:off x="369419" y="3695125"/>
            <a:ext cx="1429006" cy="978613"/>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zh-CN" altLang="en-US" sz="2000" dirty="0">
                <a:latin typeface="楷体" panose="02010609060101010101" pitchFamily="49" charset="-122"/>
                <a:ea typeface="楷体" panose="02010609060101010101" pitchFamily="49" charset="-122"/>
              </a:rPr>
              <a:t>控制器</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参数决定</a:t>
            </a:r>
            <a:endParaRPr lang="en-US" altLang="zh-CN" sz="2000" dirty="0">
              <a:latin typeface="楷体" panose="02010609060101010101" pitchFamily="49" charset="-122"/>
              <a:ea typeface="楷体" panose="02010609060101010101" pitchFamily="49" charset="-122"/>
            </a:endParaRPr>
          </a:p>
        </p:txBody>
      </p:sp>
      <p:sp>
        <p:nvSpPr>
          <p:cNvPr id="24" name="副标题 1">
            <a:extLst>
              <a:ext uri="{FF2B5EF4-FFF2-40B4-BE49-F238E27FC236}">
                <a16:creationId xmlns:a16="http://schemas.microsoft.com/office/drawing/2014/main" id="{A0BC848E-2433-4729-9A1B-255547AA5C75}"/>
              </a:ext>
            </a:extLst>
          </p:cNvPr>
          <p:cNvSpPr txBox="1">
            <a:spLocks/>
          </p:cNvSpPr>
          <p:nvPr/>
        </p:nvSpPr>
        <p:spPr>
          <a:xfrm>
            <a:off x="235528" y="4941485"/>
            <a:ext cx="1920239" cy="384915"/>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辨识意义：</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副标题 1">
            <a:extLst>
              <a:ext uri="{FF2B5EF4-FFF2-40B4-BE49-F238E27FC236}">
                <a16:creationId xmlns:a16="http://schemas.microsoft.com/office/drawing/2014/main" id="{FBB1655D-33E9-4150-ABC9-BB86AFAFE054}"/>
              </a:ext>
            </a:extLst>
          </p:cNvPr>
          <p:cNvSpPr txBox="1">
            <a:spLocks/>
          </p:cNvSpPr>
          <p:nvPr/>
        </p:nvSpPr>
        <p:spPr>
          <a:xfrm>
            <a:off x="235528" y="5348529"/>
            <a:ext cx="8473440" cy="621028"/>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、辨识出磁轴承准确的电流刚度以及位移刚度值可以帮助设计控制器参数以达到预期的轴承刚度和轴承阻尼。</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副标题 1">
            <a:extLst>
              <a:ext uri="{FF2B5EF4-FFF2-40B4-BE49-F238E27FC236}">
                <a16:creationId xmlns:a16="http://schemas.microsoft.com/office/drawing/2014/main" id="{3E06A31E-7014-4CC7-B33A-7FBDACC15735}"/>
              </a:ext>
            </a:extLst>
          </p:cNvPr>
          <p:cNvSpPr txBox="1">
            <a:spLocks/>
          </p:cNvSpPr>
          <p:nvPr/>
        </p:nvSpPr>
        <p:spPr>
          <a:xfrm>
            <a:off x="235528" y="5944842"/>
            <a:ext cx="8473440" cy="602440"/>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3429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0287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pPr algn="l"/>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、辨识出准确的电流刚度、位移刚度、轴承刚度和轴承阻尼可以反过来验证磁轴承设计流程是否准确。</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a:extLst>
              <a:ext uri="{FF2B5EF4-FFF2-40B4-BE49-F238E27FC236}">
                <a16:creationId xmlns:a16="http://schemas.microsoft.com/office/drawing/2014/main" id="{0AF6FB75-CCB3-4BE5-823B-EB5259F7120D}"/>
              </a:ext>
            </a:extLst>
          </p:cNvPr>
          <p:cNvSpPr/>
          <p:nvPr/>
        </p:nvSpPr>
        <p:spPr>
          <a:xfrm>
            <a:off x="1692492" y="263843"/>
            <a:ext cx="2244802" cy="467842"/>
          </a:xfrm>
          <a:prstGeom prst="rect">
            <a:avLst/>
          </a:prstGeom>
          <a:solidFill>
            <a:srgbClr val="2949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D805E1FE-7060-4E18-BC1F-F02F4C0D27BD}"/>
              </a:ext>
            </a:extLst>
          </p:cNvPr>
          <p:cNvSpPr/>
          <p:nvPr/>
        </p:nvSpPr>
        <p:spPr>
          <a:xfrm>
            <a:off x="235528" y="263843"/>
            <a:ext cx="1483152" cy="467842"/>
          </a:xfrm>
          <a:prstGeom prst="rect">
            <a:avLst/>
          </a:prstGeom>
          <a:solidFill>
            <a:srgbClr val="294983"/>
          </a:solidFill>
          <a:ln>
            <a:noFill/>
          </a:ln>
          <a:effectLst>
            <a:outerShdw blurRad="114300" sx="106000" sy="106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研究内容</a:t>
            </a:r>
          </a:p>
        </p:txBody>
      </p:sp>
      <p:sp>
        <p:nvSpPr>
          <p:cNvPr id="3" name="矩形 2">
            <a:extLst>
              <a:ext uri="{FF2B5EF4-FFF2-40B4-BE49-F238E27FC236}">
                <a16:creationId xmlns:a16="http://schemas.microsoft.com/office/drawing/2014/main" id="{762B253F-DFC1-4E39-806E-31E6777EA515}"/>
              </a:ext>
            </a:extLst>
          </p:cNvPr>
          <p:cNvSpPr/>
          <p:nvPr/>
        </p:nvSpPr>
        <p:spPr>
          <a:xfrm>
            <a:off x="1667640" y="257190"/>
            <a:ext cx="2294506" cy="46118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磁悬浮轴承参数辨识</a:t>
            </a:r>
          </a:p>
        </p:txBody>
      </p:sp>
      <p:sp>
        <p:nvSpPr>
          <p:cNvPr id="22" name="矩形 21">
            <a:extLst>
              <a:ext uri="{FF2B5EF4-FFF2-40B4-BE49-F238E27FC236}">
                <a16:creationId xmlns:a16="http://schemas.microsoft.com/office/drawing/2014/main" id="{C222B5BB-5292-4EC6-855A-5C0F5D37DEA4}"/>
              </a:ext>
            </a:extLst>
          </p:cNvPr>
          <p:cNvSpPr/>
          <p:nvPr/>
        </p:nvSpPr>
        <p:spPr>
          <a:xfrm>
            <a:off x="0" y="6612714"/>
            <a:ext cx="9144000" cy="243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文本框 22">
            <a:extLst>
              <a:ext uri="{FF2B5EF4-FFF2-40B4-BE49-F238E27FC236}">
                <a16:creationId xmlns:a16="http://schemas.microsoft.com/office/drawing/2014/main" id="{7F09BFD2-01D9-4B1C-954F-36F4129E5724}"/>
              </a:ext>
            </a:extLst>
          </p:cNvPr>
          <p:cNvSpPr txBox="1"/>
          <p:nvPr/>
        </p:nvSpPr>
        <p:spPr>
          <a:xfrm>
            <a:off x="8718879" y="6537364"/>
            <a:ext cx="404801"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348597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0" grpId="0" uiExpand="1" build="p"/>
      <p:bldP spid="21" grpId="0"/>
      <p:bldP spid="24" grpId="0"/>
      <p:bldP spid="25" grpId="0"/>
      <p:bldP spid="26"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4BFC170-1F33-45EE-A2EE-CA38AA742BA8}">
  <we:reference id="wa104380121" version="2.0.0.0" store="zh-CN"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2110</TotalTime>
  <Words>1756</Words>
  <Application>Microsoft Office PowerPoint</Application>
  <PresentationFormat>全屏显示(4:3)</PresentationFormat>
  <Paragraphs>254</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等线</vt:lpstr>
      <vt:lpstr>等线 Light</vt:lpstr>
      <vt:lpstr>楷体</vt:lpstr>
      <vt:lpstr>宋体</vt:lpstr>
      <vt:lpstr>Arial</vt:lpstr>
      <vt:lpstr>Calibri</vt:lpstr>
      <vt:lpstr>Cambria Math</vt:lpstr>
      <vt:lpstr>CMU Serif</vt:lpstr>
      <vt:lpstr>Segoe UI</vt:lpstr>
      <vt:lpstr>Times New Roman</vt:lpstr>
      <vt:lpstr>Office 主题​​</vt:lpstr>
      <vt:lpstr>基于重复控制器的 磁悬浮轴承支承转子不平衡控制的研究与实现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重复控制器的开题综述</dc:title>
  <dc:creator>蔡 凯文</dc:creator>
  <cp:lastModifiedBy>蔡 凯文</cp:lastModifiedBy>
  <cp:revision>308</cp:revision>
  <dcterms:created xsi:type="dcterms:W3CDTF">2018-05-30T08:07:23Z</dcterms:created>
  <dcterms:modified xsi:type="dcterms:W3CDTF">2018-09-07T03:22:09Z</dcterms:modified>
</cp:coreProperties>
</file>