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69" r:id="rId7"/>
    <p:sldId id="270" r:id="rId8"/>
    <p:sldId id="279" r:id="rId9"/>
    <p:sldId id="280" r:id="rId10"/>
    <p:sldId id="281" r:id="rId11"/>
    <p:sldId id="282" r:id="rId12"/>
    <p:sldId id="304" r:id="rId13"/>
    <p:sldId id="290" r:id="rId14"/>
    <p:sldId id="293" r:id="rId15"/>
    <p:sldId id="305" r:id="rId16"/>
    <p:sldId id="309" r:id="rId17"/>
    <p:sldId id="291" r:id="rId18"/>
    <p:sldId id="295" r:id="rId19"/>
    <p:sldId id="296" r:id="rId20"/>
    <p:sldId id="292" r:id="rId21"/>
    <p:sldId id="303" r:id="rId22"/>
    <p:sldId id="301" r:id="rId23"/>
    <p:sldId id="300" r:id="rId24"/>
    <p:sldId id="307" r:id="rId25"/>
    <p:sldId id="308" r:id="rId26"/>
    <p:sldId id="298" r:id="rId27"/>
    <p:sldId id="299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13" autoAdjust="0"/>
    <p:restoredTop sz="87949" autoAdjust="0"/>
  </p:normalViewPr>
  <p:slideViewPr>
    <p:cSldViewPr snapToGrid="0" showGuides="1">
      <p:cViewPr>
        <p:scale>
          <a:sx n="62" d="100"/>
          <a:sy n="62" d="100"/>
        </p:scale>
        <p:origin x="-990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E11B-B1C9-4AE3-9CA7-46C4F9A4CAB8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2B44-6AC6-490C-8073-1B49E2FCB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IN" smtClean="0"/>
              <a:pPr/>
              <a:t>12-05-2019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5139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noProof="0" smtClean="0"/>
              <a:t>Κάντε κλικ για να επεξεργαστείτε τον υπότιτλο του υποδείγματος</a:t>
            </a:r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6176" t="35023" b="29954"/>
          <a:stretch>
            <a:fillRect/>
          </a:stretch>
        </p:blipFill>
        <p:spPr>
          <a:xfrm>
            <a:off x="9334500" y="809625"/>
            <a:ext cx="2647950" cy="8858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TATHIS\Desktop\download.png"/>
          <p:cNvPicPr>
            <a:picLocks noChangeAspect="1" noChangeArrowheads="1"/>
          </p:cNvPicPr>
          <p:nvPr userDrawn="1"/>
        </p:nvPicPr>
        <p:blipFill>
          <a:blip r:embed="rId3"/>
          <a:srcRect l="1111" t="38667" r="1111" b="32000"/>
          <a:stretch>
            <a:fillRect/>
          </a:stretch>
        </p:blipFill>
        <p:spPr bwMode="auto">
          <a:xfrm>
            <a:off x="3505199" y="5605462"/>
            <a:ext cx="1762125" cy="52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Website url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noProof="0" smtClean="0"/>
              <a:t>Κάντε κλικ για να επεξεργαστείτε τον υπότιτλο του υποδείγματος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noProof="0" smtClean="0"/>
              <a:t>Κάντε κλικ για να επεξεργαστείτε τον υπότιτλο του υποδείγματος</a:t>
            </a:r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smtClean="0"/>
              <a:t>Master </a:t>
            </a:r>
            <a:r>
              <a:rPr lang="en-US" noProof="0" dirty="0"/>
              <a:t>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smtClean="0"/>
              <a:t>Master </a:t>
            </a:r>
            <a:r>
              <a:rPr lang="en-US" noProof="0" dirty="0"/>
              <a:t>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icon</a:t>
            </a: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1" y="1648186"/>
            <a:ext cx="5627076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l-GR" noProof="0" smtClean="0"/>
              <a:t>Κάντε κλικ στο εικονίδιο για να προσθέσετε μια εικόνα</a:t>
            </a:r>
            <a:endParaRPr lang="en-US" noProof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pic>
        <p:nvPicPr>
          <p:cNvPr id="39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0092" t="24629" r="6422" b="31755"/>
          <a:stretch>
            <a:fillRect/>
          </a:stretch>
        </p:blipFill>
        <p:spPr>
          <a:xfrm>
            <a:off x="346911" y="6096000"/>
            <a:ext cx="182478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noProof="0" smtClean="0"/>
              <a:t>Kλικ για επεξεργασία του τίτλου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pPr/>
              <a:t>5/12/2019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dsystem.gr/" TargetMode="Externa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130" y="1838008"/>
            <a:ext cx="4903470" cy="2993072"/>
          </a:xfrm>
        </p:spPr>
        <p:txBody>
          <a:bodyPr/>
          <a:lstStyle/>
          <a:p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/>
            </a:r>
            <a:b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/>
            </a:r>
            <a:b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r>
              <a:rPr lang="el-GR" sz="3600" dirty="0" smtClean="0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</a:t>
            </a:r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USTOM  </a:t>
            </a:r>
            <a:r>
              <a:rPr lang="el-GR" sz="3600" dirty="0" smtClean="0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A</a:t>
            </a:r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NDMINISTRATION </a:t>
            </a:r>
            <a:r>
              <a:rPr lang="el-GR" sz="3600" dirty="0" smtClean="0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S</a:t>
            </a:r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ECURITY </a:t>
            </a:r>
            <a:b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r>
              <a:rPr lang="el-GR" sz="3600" dirty="0" smtClean="0">
                <a:solidFill>
                  <a:schemeClr val="tx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</a:t>
            </a:r>
            <a: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EFENCE</a:t>
            </a:r>
            <a:br>
              <a:rPr lang="el-GR" sz="3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3444240" y="5699760"/>
            <a:ext cx="2072640" cy="365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1026" name="Picture 2" descr="E:\Νέος φάκελος\casd for city logo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/>
          <a:srcRect l="2666" t="3510" r="2666" b="-3510"/>
          <a:stretch>
            <a:fillRect/>
          </a:stretch>
        </p:blipFill>
        <p:spPr bwMode="auto">
          <a:xfrm>
            <a:off x="1203960" y="1950720"/>
            <a:ext cx="4799916" cy="2888075"/>
          </a:xfrm>
          <a:prstGeom prst="rect">
            <a:avLst/>
          </a:prstGeom>
          <a:noFill/>
        </p:spPr>
      </p:pic>
      <p:sp>
        <p:nvSpPr>
          <p:cNvPr id="13" name="12 - TextBox"/>
          <p:cNvSpPr txBox="1"/>
          <p:nvPr/>
        </p:nvSpPr>
        <p:spPr>
          <a:xfrm>
            <a:off x="7635240" y="975360"/>
            <a:ext cx="4556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4" name="13 - TextBox"/>
          <p:cNvSpPr txBox="1"/>
          <p:nvPr/>
        </p:nvSpPr>
        <p:spPr>
          <a:xfrm>
            <a:off x="7985760" y="731520"/>
            <a:ext cx="2727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5" name="14 - TextBox"/>
          <p:cNvSpPr txBox="1"/>
          <p:nvPr/>
        </p:nvSpPr>
        <p:spPr>
          <a:xfrm>
            <a:off x="8656320" y="1280160"/>
            <a:ext cx="1874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6" name="15 - TextBox"/>
          <p:cNvSpPr txBox="1"/>
          <p:nvPr/>
        </p:nvSpPr>
        <p:spPr>
          <a:xfrm>
            <a:off x="6416040" y="4343400"/>
            <a:ext cx="341376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latin typeface="Verdana"/>
                <a:sym typeface="Arial"/>
              </a:rPr>
              <a:t> 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ΑΥΤΟΝΟΜΟ 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ΣΥΣΤΗΜΑ  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ΠΡΟΛΗΨΗΣ ΓΙΑ ΤΗΝ ΥΠΕΡΧΕΙΛΙΣΗ ΥΔΑΤΩΝ 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265176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buNone/>
            </a:pPr>
            <a:endParaRPr lang="el-GR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14 - Θέση εικόνας" descr="images (1)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2243"/>
          <a:stretch>
            <a:fillRect/>
          </a:stretch>
        </p:blipFill>
        <p:spPr>
          <a:xfrm>
            <a:off x="6278880" y="1264920"/>
            <a:ext cx="5913120" cy="32797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Η ΙΔΕΑ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endParaRPr lang="en-US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pic>
        <p:nvPicPr>
          <p:cNvPr id="9" name="8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20" y="1188720"/>
            <a:ext cx="4779800" cy="4008121"/>
          </a:xfrm>
        </p:spPr>
        <p:txBody>
          <a:bodyPr/>
          <a:lstStyle/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ΕΓΚΑΙΡΗ </a:t>
            </a:r>
            <a:r>
              <a:rPr lang="el-GR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ΕΝΗΜΕΡΩΣΗ</a:t>
            </a: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</a:t>
            </a:r>
            <a:r>
              <a:rPr lang="el-GR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ΤΩΝ ΑΡΧΩΝ </a:t>
            </a: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ΓΙΑ ΤΗΝ ΜΕΤΑΒΟΛΗ ΤΗΣ ΣΤΑΘΜΗΣ ΤΩΝ ΥΔΑΤΩΝ ΣΕ ΥΠΟΓΕΙΕΣ ΕΓΚΑΤΑΣΤΑΣΕΙΣ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 </a:t>
            </a:r>
            <a:endParaRPr lang="en-US" sz="104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solidFill>
                <a:srgbClr val="002060"/>
              </a:solidFill>
              <a:latin typeface="Verdana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58" y="472440"/>
            <a:ext cx="6067742" cy="1124118"/>
          </a:xfrm>
        </p:spPr>
        <p:txBody>
          <a:bodyPr/>
          <a:lstStyle/>
          <a:p>
            <a:pPr lvl="0"/>
            <a:r>
              <a:rPr lang="el-G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ΑΝΑΓΚΗ</a:t>
            </a:r>
            <a:r>
              <a:rPr lang="el-G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8" name="7 - Εικόνα" descr="ΑΑ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70" y="708660"/>
            <a:ext cx="6062118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7 - Θέση περιεχομένου"/>
          <p:cNvSpPr>
            <a:spLocks noGrp="1"/>
          </p:cNvSpPr>
          <p:nvPr>
            <p:ph idx="1"/>
          </p:nvPr>
        </p:nvSpPr>
        <p:spPr>
          <a:xfrm>
            <a:off x="538960" y="1290637"/>
            <a:ext cx="4914189" cy="4805363"/>
          </a:xfrm>
        </p:spPr>
        <p:txBody>
          <a:bodyPr/>
          <a:lstStyle/>
          <a:p>
            <a:pPr>
              <a:buNone/>
            </a:pPr>
            <a:endParaRPr lang="el-GR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</a:endParaRPr>
          </a:p>
          <a:p>
            <a:pPr>
              <a:lnSpc>
                <a:spcPct val="150000"/>
              </a:lnSpc>
              <a:buNone/>
            </a:pPr>
            <a:r>
              <a:rPr lang="el-G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 ΕΓΚΥΡΗ </a:t>
            </a:r>
            <a:r>
              <a:rPr lang="el-G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ΕΝΗΜΕΡΩΣΗ ΑΠΟ ΤΗΝ ΑΛΛΗΛΕΠΙΔΡΑΣΗ </a:t>
            </a:r>
            <a:r>
              <a:rPr lang="el-G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ΤΩΝ ΠΗΓΩΝ ΣΥΛΛΟΓΗΣ ΠΛΗΡΟΦΟΡΙΩΝ </a:t>
            </a:r>
          </a:p>
          <a:p>
            <a:pPr>
              <a:lnSpc>
                <a:spcPct val="150000"/>
              </a:lnSpc>
              <a:buNone/>
            </a:pPr>
            <a:r>
              <a:rPr lang="el-G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 (φρεάτια, υπόνομοι, ρέματα, άρδευση, στάθμη υπόγειων ποταμών ) </a:t>
            </a:r>
            <a:endParaRPr lang="el-GR" dirty="0"/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20" name="19 - Εικόνα" descr="45720697_295659361276178_734043477773805158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6" y="5814060"/>
            <a:ext cx="1981104" cy="815340"/>
          </a:xfrm>
          <a:prstGeom prst="rect">
            <a:avLst/>
          </a:prstGeom>
        </p:spPr>
      </p:pic>
      <p:pic>
        <p:nvPicPr>
          <p:cNvPr id="8" name="7 - Θέση εικόνας" descr=";;;;;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73" r="9073"/>
          <a:stretch>
            <a:fillRect/>
          </a:stretch>
        </p:blipFill>
        <p:spPr>
          <a:xfrm>
            <a:off x="6339132" y="1247616"/>
            <a:ext cx="4328868" cy="4328868"/>
          </a:xfrm>
        </p:spPr>
      </p:pic>
      <p:sp>
        <p:nvSpPr>
          <p:cNvPr id="9" name="8 - TextBox"/>
          <p:cNvSpPr txBox="1"/>
          <p:nvPr/>
        </p:nvSpPr>
        <p:spPr>
          <a:xfrm>
            <a:off x="518160" y="6096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ΑΝΑΓΚΗ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6720" y="499595"/>
            <a:ext cx="11247120" cy="1325563"/>
          </a:xfrm>
        </p:spPr>
        <p:txBody>
          <a:bodyPr/>
          <a:lstStyle/>
          <a:p>
            <a:pPr algn="ctr"/>
            <a:r>
              <a:rPr lang="el-G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Αναλυση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</a:t>
            </a:r>
            <a:r>
              <a:rPr lang="el-G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πλημμυρασ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τησ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μαντρασ</a:t>
            </a:r>
            <a:r>
              <a:rPr lang="el-G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(www.</a:t>
            </a:r>
            <a:r>
              <a:rPr lang="el-GR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βε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yond-eocentre.eu)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6 - Θέση περιεχομένου" descr="2018-06-26-Mandra-screen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790" y="1767839"/>
            <a:ext cx="10097770" cy="4080769"/>
          </a:xfrm>
        </p:spPr>
      </p:pic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18" y="514835"/>
            <a:ext cx="5488622" cy="1325563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ΕΓΚΑΙΡΗ ΚΑΙ ΑΜΕΣΗ ΕΝΗΜΕΡΩΣΗ </a:t>
            </a:r>
            <a:endParaRPr lang="en-US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844041"/>
            <a:ext cx="4248912" cy="4332922"/>
          </a:xfrm>
        </p:spPr>
        <p:txBody>
          <a:bodyPr/>
          <a:lstStyle/>
          <a:p>
            <a:pPr>
              <a:buNone/>
            </a:pPr>
            <a:endParaRPr lang="el-GR" sz="800" b="1" dirty="0" smtClean="0">
              <a:solidFill>
                <a:srgbClr val="002060"/>
              </a:solidFill>
              <a:sym typeface="Arial"/>
            </a:endParaRPr>
          </a:p>
          <a:p>
            <a:pPr>
              <a:buNone/>
            </a:pPr>
            <a:r>
              <a:rPr lang="el-GR" sz="26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αναφορικά με :</a:t>
            </a:r>
          </a:p>
          <a:p>
            <a:pPr>
              <a:buNone/>
            </a:pPr>
            <a:r>
              <a:rPr lang="el-GR" sz="26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● </a:t>
            </a: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ΔΙΑΡΡΟΗ ΔΙΚΤΥΩΝ </a:t>
            </a:r>
          </a:p>
          <a:p>
            <a:pPr>
              <a:buNone/>
            </a:pP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● ΑΠΟΤΟΜΗ ΜΕΤΑΒΟΛΗ  ΣΤΑΘΜΗΣ ΥΔΑΤΩΝ</a:t>
            </a:r>
          </a:p>
          <a:p>
            <a:pPr>
              <a:buNone/>
            </a:pP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● ΦΥΣΙΚΑ ΕΜΠΟΔΙΑ ΣΤΟΥΣ ΚΛΕΙΣΤΟΥΣ ΑΓΩΓΟΥΣ</a:t>
            </a:r>
            <a:r>
              <a:rPr lang="el-GR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Arial"/>
              </a:rPr>
              <a:t> 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buNone/>
            </a:pPr>
            <a:endParaRPr lang="el-GR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8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7" name="6 - Θέση εικόνας" descr="jhjh.png"/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7752" r="17752"/>
          <a:stretch>
            <a:fillRect/>
          </a:stretch>
        </p:blipFill>
        <p:spPr>
          <a:xfrm>
            <a:off x="5454650" y="957263"/>
            <a:ext cx="4884738" cy="4886325"/>
          </a:xfrm>
        </p:spPr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630680"/>
            <a:ext cx="6050280" cy="4114800"/>
          </a:xfrm>
        </p:spPr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000" b="1" dirty="0" smtClean="0">
                <a:solidFill>
                  <a:srgbClr val="002060"/>
                </a:solidFill>
                <a:latin typeface="Verdana"/>
                <a:sym typeface="Arial"/>
              </a:rPr>
              <a:t>● ΑΙΣΘΗΤΗΡΑΣ ΜΕΤΡΗΣΗΣ ΣΤΑΘΜΗΣ ΝΕΡΟΥ </a:t>
            </a:r>
          </a:p>
          <a:p>
            <a:pPr marL="457200" lvl="0" indent="-457200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000" b="1" dirty="0" smtClean="0">
                <a:solidFill>
                  <a:srgbClr val="002060"/>
                </a:solidFill>
                <a:latin typeface="Verdana"/>
                <a:sym typeface="Arial"/>
              </a:rPr>
              <a:t>● ΜΠΑΤΑΡΙΑ ΑΥΤΟΝΟΜΙΑΣ  (1-2 ΕΤΗ)</a:t>
            </a:r>
          </a:p>
          <a:p>
            <a:pPr marL="457200" lvl="0" indent="-457200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000" b="1" dirty="0" smtClean="0">
                <a:solidFill>
                  <a:srgbClr val="002060"/>
                </a:solidFill>
                <a:latin typeface="Verdana"/>
                <a:sym typeface="Arial"/>
              </a:rPr>
              <a:t>● ΣΥΣΤΗΜΑ ΜΕΤΑΔΟΣΗΣ ΔΕΔΟΜΕΝΩΝ ΜΕΣΩ ΔΙΚΤΥΟΥ ΚΙΝΗΤΗΣ ΤΗΛΕΦΩΝΙΑΣ</a:t>
            </a:r>
          </a:p>
          <a:p>
            <a:pPr marL="457200" lvl="0" indent="-457200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000" b="1" dirty="0" smtClean="0">
                <a:solidFill>
                  <a:srgbClr val="002060"/>
                </a:solidFill>
                <a:latin typeface="Verdana"/>
                <a:sym typeface="Arial"/>
              </a:rPr>
              <a:t>● ΕΠΕΞΕΡΓΑΣΤΗΣ ΑΝΑΛΥΣΗΣ ΔΕΔΟΜΕΝΩΝ</a:t>
            </a:r>
          </a:p>
          <a:p>
            <a:pPr marL="457200" lvl="0" indent="-457200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000" b="1" dirty="0" smtClean="0">
                <a:solidFill>
                  <a:srgbClr val="002060"/>
                </a:solidFill>
                <a:latin typeface="Verdana"/>
                <a:sym typeface="Arial"/>
              </a:rPr>
              <a:t>● ΕΞΟΙΚΟΝΟΜΗΣΗ ΕΝΕΡΓΕΙΑΣ</a:t>
            </a:r>
            <a:endParaRPr lang="en-US" sz="2000" b="1" dirty="0" smtClean="0">
              <a:solidFill>
                <a:srgbClr val="002060"/>
              </a:solidFill>
              <a:latin typeface="Verdana"/>
              <a:sym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solidFill>
                <a:srgbClr val="002060"/>
              </a:solidFill>
              <a:latin typeface="Verdana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8" y="335280"/>
            <a:ext cx="6067742" cy="1124118"/>
          </a:xfrm>
        </p:spPr>
        <p:txBody>
          <a:bodyPr/>
          <a:lstStyle/>
          <a:p>
            <a:pPr lvl="0"/>
            <a: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</a:br>
            <a: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</a:br>
            <a: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  <a:t/>
            </a:r>
            <a:b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</a:br>
            <a:r>
              <a:rPr lang="en-US" sz="4000" dirty="0" smtClean="0">
                <a:solidFill>
                  <a:srgbClr val="002060"/>
                </a:solidFill>
                <a:latin typeface="Verdana"/>
                <a:sym typeface="Arial"/>
              </a:rPr>
              <a:t> </a:t>
            </a:r>
            <a:r>
              <a:rPr lang="el-GR" sz="3600" dirty="0" smtClean="0">
                <a:solidFill>
                  <a:srgbClr val="002060"/>
                </a:solidFill>
                <a:latin typeface="Verdana"/>
                <a:sym typeface="Arial"/>
              </a:rPr>
              <a:t>ΣΥΣΚΕΥΗ </a:t>
            </a:r>
            <a:r>
              <a:rPr lang="en-US" sz="3600" dirty="0" smtClean="0">
                <a:solidFill>
                  <a:srgbClr val="002060"/>
                </a:solidFill>
                <a:latin typeface="Verdana"/>
                <a:sym typeface="Arial"/>
              </a:rPr>
              <a:t/>
            </a:r>
            <a:br>
              <a:rPr lang="en-US" sz="3600" dirty="0" smtClean="0">
                <a:solidFill>
                  <a:srgbClr val="002060"/>
                </a:solidFill>
                <a:latin typeface="Verdana"/>
                <a:sym typeface="Arial"/>
              </a:rPr>
            </a:br>
            <a:r>
              <a:rPr lang="el-GR" sz="3600" dirty="0" smtClean="0">
                <a:solidFill>
                  <a:srgbClr val="002060"/>
                </a:solidFill>
                <a:latin typeface="Verdana"/>
                <a:sym typeface="Arial"/>
              </a:rPr>
              <a:t>(Σ.Ε.Π.Π.Φ 01)</a:t>
            </a:r>
            <a:r>
              <a:rPr lang="el-GR" sz="4000" dirty="0" smtClean="0">
                <a:solidFill>
                  <a:srgbClr val="002060"/>
                </a:solidFill>
                <a:latin typeface="Verdana"/>
                <a:sym typeface="Arial"/>
              </a:rPr>
              <a:t/>
            </a:r>
            <a:br>
              <a:rPr lang="el-GR" sz="4000" dirty="0" smtClean="0">
                <a:solidFill>
                  <a:srgbClr val="002060"/>
                </a:solidFill>
                <a:latin typeface="Verdana"/>
                <a:sym typeface="Arial"/>
              </a:rPr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8" name="7 - Θέση εικόνας" descr="images (4).jp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-11543" t="8076" r="1680"/>
          <a:stretch>
            <a:fillRect/>
          </a:stretch>
        </p:blipFill>
        <p:spPr>
          <a:xfrm>
            <a:off x="6477000" y="2103120"/>
            <a:ext cx="5258530" cy="2788920"/>
          </a:xfrm>
        </p:spPr>
      </p:pic>
      <p:sp>
        <p:nvSpPr>
          <p:cNvPr id="10" name="9 - TextBox"/>
          <p:cNvSpPr txBox="1"/>
          <p:nvPr/>
        </p:nvSpPr>
        <p:spPr>
          <a:xfrm>
            <a:off x="9646920" y="4572000"/>
            <a:ext cx="2179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Σ.Ε.Π.Π.Φ</a:t>
            </a:r>
            <a:r>
              <a:rPr lang="el-GR" dirty="0" smtClean="0"/>
              <a:t>. 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sp>
        <p:nvSpPr>
          <p:cNvPr id="10" name="9 - Έλλειψη"/>
          <p:cNvSpPr/>
          <p:nvPr/>
        </p:nvSpPr>
        <p:spPr>
          <a:xfrm>
            <a:off x="3703320" y="2072640"/>
            <a:ext cx="4724400" cy="185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ΚΕΝΤΡΟ ΔΙΑΧΕΙΡΙΣΗΣ</a:t>
            </a:r>
            <a:endParaRPr lang="el-G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- Στρογγυλεμένο ορθογώνιο"/>
          <p:cNvSpPr/>
          <p:nvPr/>
        </p:nvSpPr>
        <p:spPr>
          <a:xfrm>
            <a:off x="8092440" y="594360"/>
            <a:ext cx="3048000" cy="12801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ΜΕΤΕΩΡΟΛΟΓΙΚΟΣ </a:t>
            </a:r>
          </a:p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ΣΤΑΘΜΟΣ </a:t>
            </a:r>
          </a:p>
        </p:txBody>
      </p:sp>
      <p:sp>
        <p:nvSpPr>
          <p:cNvPr id="15" name="14 - Στρογγυλεμένο ορθογώνιο"/>
          <p:cNvSpPr/>
          <p:nvPr/>
        </p:nvSpPr>
        <p:spPr>
          <a:xfrm>
            <a:off x="8153400" y="4175760"/>
            <a:ext cx="3048000" cy="12801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ΛΟΓΙΣΜΙΚΟ </a:t>
            </a:r>
          </a:p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ΕΠΕΞΕΡΓΑΣΙΑΣ </a:t>
            </a:r>
          </a:p>
        </p:txBody>
      </p:sp>
      <p:sp>
        <p:nvSpPr>
          <p:cNvPr id="16" name="15 - Στρογγυλεμένο ορθογώνιο"/>
          <p:cNvSpPr/>
          <p:nvPr/>
        </p:nvSpPr>
        <p:spPr>
          <a:xfrm>
            <a:off x="883920" y="3992880"/>
            <a:ext cx="3048000" cy="12801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ΙΣΤΟ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ΟΠΟΣ  ΠΡΟΓΝΩΣΗΣ ΚΑΙΡΙΚΩΝ ΦΑΙΝΟΜΕΝΩΝ</a:t>
            </a:r>
          </a:p>
        </p:txBody>
      </p:sp>
      <p:sp>
        <p:nvSpPr>
          <p:cNvPr id="17" name="16 - Στρογγυλεμένο ορθογώνιο"/>
          <p:cNvSpPr/>
          <p:nvPr/>
        </p:nvSpPr>
        <p:spPr>
          <a:xfrm>
            <a:off x="914400" y="640080"/>
            <a:ext cx="3048000" cy="12801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ΑΙΣΘΗΤΗΡΑΣ ΡΟΗΣ </a:t>
            </a:r>
          </a:p>
          <a:p>
            <a:pPr algn="ctr"/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ΥΔΑΤΩΝ</a:t>
            </a:r>
            <a:endParaRPr lang="el-GR" sz="20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- Ευθύγραμμο βέλος σύνδεσης"/>
          <p:cNvCxnSpPr>
            <a:stCxn id="17" idx="3"/>
          </p:cNvCxnSpPr>
          <p:nvPr/>
        </p:nvCxnSpPr>
        <p:spPr>
          <a:xfrm>
            <a:off x="3962400" y="1280160"/>
            <a:ext cx="990600" cy="8077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- Ευθύγραμμο βέλος σύνδεσης"/>
          <p:cNvCxnSpPr>
            <a:stCxn id="13" idx="1"/>
          </p:cNvCxnSpPr>
          <p:nvPr/>
        </p:nvCxnSpPr>
        <p:spPr>
          <a:xfrm rot="10800000" flipV="1">
            <a:off x="7269480" y="1234440"/>
            <a:ext cx="822960" cy="8534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ύγραμμο βέλος σύνδεσης"/>
          <p:cNvCxnSpPr>
            <a:stCxn id="16" idx="0"/>
          </p:cNvCxnSpPr>
          <p:nvPr/>
        </p:nvCxnSpPr>
        <p:spPr>
          <a:xfrm rot="5400000" flipH="1" flipV="1">
            <a:off x="2994660" y="2979420"/>
            <a:ext cx="42672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Ευθύγραμμο βέλος σύνδεσης"/>
          <p:cNvCxnSpPr>
            <a:stCxn id="15" idx="0"/>
          </p:cNvCxnSpPr>
          <p:nvPr/>
        </p:nvCxnSpPr>
        <p:spPr>
          <a:xfrm rot="16200000" flipV="1">
            <a:off x="8618220" y="3116580"/>
            <a:ext cx="533400" cy="1584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18" y="490461"/>
            <a:ext cx="4848542" cy="920336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ΛΥΣΗ</a:t>
            </a:r>
            <a:r>
              <a:rPr lang="el-G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Arial"/>
              </a:rPr>
              <a:t> 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-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DEMO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endParaRPr lang="en-US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58963"/>
            <a:ext cx="4568825" cy="4318000"/>
          </a:xfrm>
        </p:spPr>
        <p:txBody>
          <a:bodyPr/>
          <a:lstStyle/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latin typeface="Verdana"/>
                <a:sym typeface="Arial"/>
              </a:rPr>
              <a:t>  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buNone/>
            </a:pPr>
            <a:endParaRPr lang="el-GR" sz="1800" dirty="0" smtClean="0"/>
          </a:p>
        </p:txBody>
      </p:sp>
      <p:pic>
        <p:nvPicPr>
          <p:cNvPr id="9" name="8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15" name="14 - Θέση εικόνας" descr="60346418_309461309983062_2063947753863512064_n.png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l="-161" t="9017" r="28150" b="11468"/>
          <a:stretch>
            <a:fillRect/>
          </a:stretch>
        </p:blipFill>
        <p:spPr>
          <a:xfrm>
            <a:off x="4983481" y="0"/>
            <a:ext cx="7029170" cy="5974080"/>
          </a:xfrm>
          <a:prstGeom prst="rect">
            <a:avLst/>
          </a:prstGeom>
        </p:spPr>
      </p:pic>
      <p:sp>
        <p:nvSpPr>
          <p:cNvPr id="13" name="12 - Ορθογώνιο"/>
          <p:cNvSpPr/>
          <p:nvPr/>
        </p:nvSpPr>
        <p:spPr>
          <a:xfrm>
            <a:off x="426720" y="1310640"/>
            <a:ext cx="402336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l-GR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ΣΥΣΚΕΥΗ ΜΕ ΑΥΤΟΝΟΜΟΥΣ ΑΙΣΘΗΤΗΡΕΣ ΜΕΤΡΗΣΗΣ ΤΗΣ ΣΤΑΘΜΗΣ ΤΩΝ ΥΔΑΤΩΝ</a:t>
            </a:r>
            <a:r>
              <a:rPr 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</a:t>
            </a:r>
            <a:r>
              <a:rPr lang="el-GR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- ΚΕΝΤΡΟ ΔΙΑΧΕΙΡΙΣΗΣ </a:t>
            </a:r>
          </a:p>
          <a:p>
            <a:pPr>
              <a:lnSpc>
                <a:spcPct val="150000"/>
              </a:lnSpc>
              <a:buNone/>
            </a:pPr>
            <a:endParaRPr lang="el-GR" sz="2200" b="1" dirty="0" smtClean="0">
              <a:solidFill>
                <a:srgbClr val="002060"/>
              </a:solidFill>
              <a:latin typeface="Verdana"/>
            </a:endParaRPr>
          </a:p>
          <a:p>
            <a:pPr>
              <a:buNone/>
            </a:pPr>
            <a:r>
              <a:rPr lang="el-GR" sz="2200" b="1" dirty="0" smtClean="0">
                <a:solidFill>
                  <a:srgbClr val="002060"/>
                </a:solidFill>
                <a:latin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sp>
        <p:nvSpPr>
          <p:cNvPr id="18" name="4 - Τίτλος"/>
          <p:cNvSpPr>
            <a:spLocks noGrp="1"/>
          </p:cNvSpPr>
          <p:nvPr>
            <p:ph type="title"/>
          </p:nvPr>
        </p:nvSpPr>
        <p:spPr>
          <a:xfrm>
            <a:off x="515938" y="499595"/>
            <a:ext cx="9451022" cy="1325563"/>
          </a:xfrm>
        </p:spPr>
        <p:txBody>
          <a:bodyPr/>
          <a:lstStyle/>
          <a:p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Κοστολογηση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</a:t>
            </a: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αναλογα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με την </a:t>
            </a: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αναγκη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</a:t>
            </a: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τησ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</a:t>
            </a: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μελετησ</a:t>
            </a:r>
            <a:endParaRPr lang="el-GR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sp>
        <p:nvSpPr>
          <p:cNvPr id="20" name="19 - Ορθογώνιο"/>
          <p:cNvSpPr/>
          <p:nvPr/>
        </p:nvSpPr>
        <p:spPr>
          <a:xfrm>
            <a:off x="579120" y="2499360"/>
            <a:ext cx="1092708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l-GR" sz="22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● ΑΙΣΘΗΤΗΡΕΣ ΡΟΗΣ ΥΔΑΤΩΝ (350-600€)</a:t>
            </a:r>
          </a:p>
          <a:p>
            <a:pPr>
              <a:lnSpc>
                <a:spcPct val="150000"/>
              </a:lnSpc>
              <a:buNone/>
            </a:pPr>
            <a:r>
              <a:rPr lang="el-GR" sz="22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● ΜΕΤΕΩΡΟΛΟΓΙΚΟΣ ΣΤΑΘΜΟΣ (2000-4000€)</a:t>
            </a:r>
          </a:p>
          <a:p>
            <a:pPr>
              <a:lnSpc>
                <a:spcPct val="150000"/>
              </a:lnSpc>
              <a:buNone/>
            </a:pPr>
            <a:r>
              <a:rPr lang="el-GR" sz="22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● ΛΟΓΙΣΜΙΚΟ ΕΠΕΞΕΡΓΑΣΙΑΣ (3000€)</a:t>
            </a:r>
          </a:p>
          <a:p>
            <a:pPr>
              <a:lnSpc>
                <a:spcPct val="150000"/>
              </a:lnSpc>
              <a:buNone/>
            </a:pPr>
            <a:r>
              <a:rPr lang="el-GR" sz="22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● ΕΝΟΙΚΙΑΣΗ ΥΠΗΡΕΣΙΑΣ ΠΑΡΑΚΟΛΟΥΘΗΣΗΣ (100-150€ /έτος)</a:t>
            </a:r>
          </a:p>
          <a:p>
            <a:pPr>
              <a:lnSpc>
                <a:spcPct val="150000"/>
              </a:lnSpc>
              <a:buNone/>
            </a:pPr>
            <a:r>
              <a:rPr lang="el-GR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ΔΥΝΑΤΟΤΗΤΑ ΣΥΝΤΟΜΗΣ ΚΑΙ ΓΡΗΓΟΡΗΣ ΛΥΣΗΣ ΜΕ ΚΟΣΤΟΣ ΚΑΤΩ ΤΩΝ 20000€</a:t>
            </a:r>
          </a:p>
          <a:p>
            <a:pPr>
              <a:lnSpc>
                <a:spcPct val="150000"/>
              </a:lnSpc>
              <a:buNone/>
            </a:pPr>
            <a:endParaRPr lang="el-GR" sz="22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ΠΑΡΟΧΗ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l-G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 ΔΥΝΑΤΟΤΗΤΑ ΜΗΝΙΑΙΟΥ ΜΙΣΘΩΜΑΤΟΣ  ΚΑΙ ΟΡΓΑΝΩΣΗ ΚΕΝΤΡΟΥ ΔΙΑΧΕΙΡΙΣΗΣ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/>
          </a:p>
        </p:txBody>
      </p:sp>
      <p:pic>
        <p:nvPicPr>
          <p:cNvPr id="7" name="6 - Θέση εικόνας" descr="αρχείο λήψης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551" r="18551"/>
          <a:stretch>
            <a:fillRect/>
          </a:stretch>
        </p:blipFill>
        <p:spPr>
          <a:xfrm>
            <a:off x="5485692" y="1003776"/>
            <a:ext cx="4831788" cy="4831788"/>
          </a:xfrm>
        </p:spPr>
      </p:pic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798820"/>
            <a:ext cx="1981104" cy="8153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2;p15"/>
          <p:cNvPicPr preferRelativeResize="0">
            <a:picLocks noGrp="1"/>
          </p:cNvPicPr>
          <p:nvPr>
            <p:ph type="pic" sz="quarter" idx="13"/>
          </p:nvPr>
        </p:nvPicPr>
        <p:blipFill>
          <a:blip r:embed="rId3">
            <a:alphaModFix/>
          </a:blip>
          <a:srcRect b="1581"/>
          <a:stretch>
            <a:fillRect/>
          </a:stretch>
        </p:blipFill>
        <p:spPr>
          <a:xfrm>
            <a:off x="3672840" y="2270760"/>
            <a:ext cx="4876800" cy="425540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58" y="1048195"/>
            <a:ext cx="10515600" cy="940181"/>
          </a:xfrm>
        </p:spPr>
        <p:txBody>
          <a:bodyPr/>
          <a:lstStyle/>
          <a:p>
            <a:r>
              <a:rPr lang="el-GR" sz="66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CASD</a:t>
            </a:r>
            <a:r>
              <a:rPr lang="el-GR" sz="8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/>
            </a:r>
            <a:br>
              <a:rPr lang="el-GR" sz="8000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60426-AAA6-4126-93AF-30F7DEE0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388" y="1337712"/>
            <a:ext cx="7900525" cy="1222608"/>
          </a:xfrm>
        </p:spPr>
        <p:txBody>
          <a:bodyPr/>
          <a:lstStyle/>
          <a:p>
            <a:r>
              <a:rPr lang="el-GR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CUSTOM  A</a:t>
            </a:r>
            <a:r>
              <a:rPr lang="en-US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D</a:t>
            </a:r>
            <a:r>
              <a:rPr lang="el-GR" sz="2800" b="1" dirty="0" smtClean="0"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>MINISTRATION SECURITY DEFENCE</a:t>
            </a:r>
          </a:p>
          <a:p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6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59780"/>
            <a:ext cx="2095404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75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 smtClean="0"/>
          </a:p>
          <a:p>
            <a:pPr marL="457200" indent="-457200">
              <a:buAutoNum type="arabicPeriod"/>
            </a:pP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ΣΥΝΤΗΡΗΣΗ ΤΟΥ ΔΙΚΤΥΟΥ ΚΑΤΑΔΕΙΚΝΥΟΝΤΑΣ ΤΑ ΠΡΟΒΛΗΜΑΤΙΚΑ ΣΗΜΕΙΑ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AutoNum type="arabicPeriod"/>
            </a:pPr>
            <a:r>
              <a:rPr lang="el-GR" sz="28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ΠΡΟΛΗΨΗ ΕΠΙΚΕΙΜΕΝΗΣ ΘΕΟΜΗΝΙΑΣ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(ALERT)</a:t>
            </a:r>
            <a:endParaRPr lang="el-GR" sz="28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l-GR" sz="22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5" name="4 - Τίτλος"/>
          <p:cNvSpPr>
            <a:spLocks noGrp="1"/>
          </p:cNvSpPr>
          <p:nvPr>
            <p:ph type="title"/>
          </p:nvPr>
        </p:nvSpPr>
        <p:spPr>
          <a:xfrm>
            <a:off x="563880" y="453875"/>
            <a:ext cx="5044440" cy="1325563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ΣΤΟΧΟΣ  ΤΟΥ    ΜΟΝΤΕΛΟΥ ΜΑΣ </a:t>
            </a:r>
            <a:endParaRPr lang="el-GR" sz="4000" dirty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23" name="22 - Θέση εικόνας" descr="download (2)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325" t="1575" b="562"/>
          <a:stretch>
            <a:fillRect/>
          </a:stretch>
        </p:blipFill>
        <p:spPr>
          <a:xfrm>
            <a:off x="6156960" y="426720"/>
            <a:ext cx="5730240" cy="3825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21</a:t>
            </a:fld>
            <a:endParaRPr lang="en-US" noProof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1026" name="Picture 2" descr="E:\p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69450" y="975360"/>
            <a:ext cx="1536064" cy="1676400"/>
          </a:xfrm>
          <a:prstGeom prst="rect">
            <a:avLst/>
          </a:prstGeom>
          <a:noFill/>
        </p:spPr>
      </p:pic>
      <p:pic>
        <p:nvPicPr>
          <p:cNvPr id="1027" name="Picture 3" descr="E:\p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4680" y="853440"/>
            <a:ext cx="1870710" cy="1870710"/>
          </a:xfrm>
          <a:prstGeom prst="rect">
            <a:avLst/>
          </a:prstGeom>
          <a:noFill/>
        </p:spPr>
      </p:pic>
      <p:pic>
        <p:nvPicPr>
          <p:cNvPr id="1028" name="Picture 4" descr="E:\p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688080"/>
            <a:ext cx="2042160" cy="2042160"/>
          </a:xfrm>
          <a:prstGeom prst="rect">
            <a:avLst/>
          </a:prstGeom>
          <a:noFill/>
        </p:spPr>
      </p:pic>
      <p:pic>
        <p:nvPicPr>
          <p:cNvPr id="1029" name="Picture 5" descr="E:\p6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5720" y="598170"/>
            <a:ext cx="2343150" cy="2343150"/>
          </a:xfrm>
          <a:prstGeom prst="rect">
            <a:avLst/>
          </a:prstGeom>
          <a:noFill/>
        </p:spPr>
      </p:pic>
      <p:pic>
        <p:nvPicPr>
          <p:cNvPr id="1030" name="Picture 6" descr="E:\p7.png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32286" y="762000"/>
            <a:ext cx="2483354" cy="2194560"/>
          </a:xfrm>
          <a:prstGeom prst="rect">
            <a:avLst/>
          </a:prstGeom>
          <a:noFill/>
        </p:spPr>
      </p:pic>
      <p:pic>
        <p:nvPicPr>
          <p:cNvPr id="1031" name="Picture 7" descr="E:\p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65922" y="3749040"/>
            <a:ext cx="1964717" cy="2053590"/>
          </a:xfrm>
          <a:prstGeom prst="rect">
            <a:avLst/>
          </a:prstGeom>
          <a:noFill/>
        </p:spPr>
      </p:pic>
      <p:pic>
        <p:nvPicPr>
          <p:cNvPr id="1032" name="Picture 8" descr="E:\p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71634" y="3916680"/>
            <a:ext cx="2744406" cy="1809750"/>
          </a:xfrm>
          <a:prstGeom prst="rect">
            <a:avLst/>
          </a:prstGeom>
          <a:noFill/>
        </p:spPr>
      </p:pic>
      <p:pic>
        <p:nvPicPr>
          <p:cNvPr id="1033" name="Picture 9" descr="E:\p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40240" y="3947160"/>
            <a:ext cx="1687830" cy="1687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7" name="6 - Θέση περιεχομένου" descr="αρχείο λήψης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120" y="2955472"/>
            <a:ext cx="4861560" cy="2088968"/>
          </a:xfrm>
        </p:spPr>
      </p:pic>
      <p:pic>
        <p:nvPicPr>
          <p:cNvPr id="2050" name="Picture 2" descr="E:\Νέος φάκελος\LOGO ΠΑΝΕΠΙΣΤΗΜΙΟΥ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299" y="940120"/>
            <a:ext cx="5190064" cy="1970720"/>
          </a:xfrm>
          <a:prstGeom prst="rect">
            <a:avLst/>
          </a:prstGeom>
          <a:noFill/>
        </p:spPr>
      </p:pic>
      <p:pic>
        <p:nvPicPr>
          <p:cNvPr id="10" name="9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44540"/>
            <a:ext cx="1981104" cy="81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ομαδα</a:t>
            </a:r>
            <a:endParaRPr lang="el-GR" sz="4000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23</a:t>
            </a:fld>
            <a:endParaRPr lang="en-US" noProof="0"/>
          </a:p>
        </p:txBody>
      </p:sp>
      <p:pic>
        <p:nvPicPr>
          <p:cNvPr id="23" name="22 - Θέση εικόνας" descr="60318621_297792624485152_4827078366328782848_n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1875" b="21875"/>
          <a:stretch>
            <a:fillRect/>
          </a:stretch>
        </p:blipFill>
        <p:spPr>
          <a:xfrm>
            <a:off x="1051560" y="1767840"/>
            <a:ext cx="1554480" cy="1511033"/>
          </a:xfrm>
        </p:spPr>
      </p:pic>
      <p:pic>
        <p:nvPicPr>
          <p:cNvPr id="20" name="19 - Θέση εικόνας" descr="Εικόνα1.jpg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-5790" t="5443" r="-6948" b="9979"/>
          <a:stretch>
            <a:fillRect/>
          </a:stretch>
        </p:blipFill>
        <p:spPr>
          <a:xfrm>
            <a:off x="3874272" y="1780666"/>
            <a:ext cx="1612460" cy="1544230"/>
          </a:xfrm>
        </p:spPr>
      </p:pic>
      <p:pic>
        <p:nvPicPr>
          <p:cNvPr id="21" name="20 - Θέση εικόνας" descr="Εικόνα2.jpg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-3911" t="3355" r="-5866" b="5033"/>
          <a:stretch>
            <a:fillRect/>
          </a:stretch>
        </p:blipFill>
        <p:spPr>
          <a:xfrm>
            <a:off x="6739829" y="1786051"/>
            <a:ext cx="1570194" cy="1527318"/>
          </a:xfrm>
        </p:spPr>
      </p:pic>
      <p:pic>
        <p:nvPicPr>
          <p:cNvPr id="22" name="21 - Θέση εικόνας" descr="Εικόνα3.jpg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-6419" t="6711" r="-6419" b="6711"/>
          <a:stretch>
            <a:fillRect/>
          </a:stretch>
        </p:blipFill>
        <p:spPr>
          <a:xfrm>
            <a:off x="9556345" y="1774008"/>
            <a:ext cx="1613966" cy="1579398"/>
          </a:xfrm>
        </p:spPr>
      </p:pic>
      <p:sp>
        <p:nvSpPr>
          <p:cNvPr id="8" name="7 - Θέση περιεχομένου"/>
          <p:cNvSpPr>
            <a:spLocks noGrp="1"/>
          </p:cNvSpPr>
          <p:nvPr>
            <p:ph idx="1"/>
          </p:nvPr>
        </p:nvSpPr>
        <p:spPr>
          <a:xfrm>
            <a:off x="524454" y="4282440"/>
            <a:ext cx="2588705" cy="1518871"/>
          </a:xfrm>
        </p:spPr>
        <p:txBody>
          <a:bodyPr/>
          <a:lstStyle/>
          <a:p>
            <a:r>
              <a:rPr lang="en-US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SOFTWARE ENGINEER</a:t>
            </a:r>
          </a:p>
          <a:p>
            <a:endParaRPr lang="el-GR" b="1" cap="all" dirty="0">
              <a:solidFill>
                <a:srgbClr val="0D1D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- Θέση περιεχομένου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ΑΓΓΕΛΙΔΑΚΗΣ ΓΕΩΡΓΙΟΣ</a:t>
            </a:r>
            <a:endParaRPr lang="el-G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13 - Θέση περιεχομένου"/>
          <p:cNvSpPr>
            <a:spLocks noGrp="1"/>
          </p:cNvSpPr>
          <p:nvPr>
            <p:ph idx="18"/>
          </p:nvPr>
        </p:nvSpPr>
        <p:spPr>
          <a:xfrm>
            <a:off x="3657600" y="4297680"/>
            <a:ext cx="2308958" cy="1503631"/>
          </a:xfrm>
        </p:spPr>
        <p:txBody>
          <a:bodyPr/>
          <a:lstStyle/>
          <a:p>
            <a:r>
              <a:rPr lang="el-GR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ΥΠΕΥΘΥΝΟΣ ΤΕΧΝΟΛΟΓΙΚΗΣ</a:t>
            </a:r>
          </a:p>
          <a:p>
            <a:r>
              <a:rPr lang="el-GR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ΑΝΑΠΤΥΞΗΣ </a:t>
            </a:r>
            <a:endParaRPr lang="el-GR" b="1" cap="all" dirty="0">
              <a:solidFill>
                <a:srgbClr val="0D1D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- Θέση περιεχομένου"/>
          <p:cNvSpPr>
            <a:spLocks noGrp="1"/>
          </p:cNvSpPr>
          <p:nvPr>
            <p:ph idx="19"/>
          </p:nvPr>
        </p:nvSpPr>
        <p:spPr>
          <a:xfrm>
            <a:off x="3377853" y="3539268"/>
            <a:ext cx="2588705" cy="453612"/>
          </a:xfrm>
        </p:spPr>
        <p:txBody>
          <a:bodyPr/>
          <a:lstStyle/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ΜΠΙΜΠΑΣ ΕΥΣΤΑΘΙΟΣ </a:t>
            </a:r>
            <a:endParaRPr lang="el-G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15 - Θέση περιεχομένου"/>
          <p:cNvSpPr>
            <a:spLocks noGrp="1"/>
          </p:cNvSpPr>
          <p:nvPr>
            <p:ph idx="20"/>
          </p:nvPr>
        </p:nvSpPr>
        <p:spPr>
          <a:xfrm>
            <a:off x="6216589" y="4267200"/>
            <a:ext cx="2588705" cy="1534111"/>
          </a:xfrm>
        </p:spPr>
        <p:txBody>
          <a:bodyPr/>
          <a:lstStyle/>
          <a:p>
            <a:r>
              <a:rPr lang="el-GR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ΥΠΕΥΘΥΝΟΣ ΤΕΧΝΟΛΟΓΙΚΗΣ</a:t>
            </a:r>
          </a:p>
          <a:p>
            <a:r>
              <a:rPr lang="el-GR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ΑΝΑΠΤΥΞΗΣ ΔΙΚΤΥΟΥ </a:t>
            </a:r>
            <a:endParaRPr lang="el-GR" b="1" cap="all" dirty="0">
              <a:solidFill>
                <a:srgbClr val="0D1D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- Θέση περιεχομένου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ΓΕΩΡΓΑΛΗΣ ΚΩΣΤΑΝΤΙΝΟΣ</a:t>
            </a:r>
            <a:endParaRPr lang="el-G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- Θέση περιεχομένου"/>
          <p:cNvSpPr>
            <a:spLocks noGrp="1"/>
          </p:cNvSpPr>
          <p:nvPr>
            <p:ph idx="22"/>
          </p:nvPr>
        </p:nvSpPr>
        <p:spPr>
          <a:xfrm>
            <a:off x="9342120" y="4282440"/>
            <a:ext cx="2315557" cy="1518871"/>
          </a:xfrm>
        </p:spPr>
        <p:txBody>
          <a:bodyPr/>
          <a:lstStyle/>
          <a:p>
            <a:r>
              <a:rPr lang="el-GR" b="1" cap="all" dirty="0" smtClean="0">
                <a:solidFill>
                  <a:srgbClr val="0D1D5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ΤΕΧΝΙΚΟΣ ΥΠΟΛΟΓΙΣΤΩΝ</a:t>
            </a:r>
            <a:endParaRPr lang="el-GR" b="1" cap="all" dirty="0">
              <a:solidFill>
                <a:srgbClr val="0D1D5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- Θέση περιεχομένου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l-G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ΒΑΣΙΛΕΙΟΥ ΘΕΟΔΩΡΟΣ</a:t>
            </a:r>
            <a:endParaRPr lang="el-G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info@casdsystem.gr</a:t>
            </a:r>
            <a:endParaRPr lang="el-GR" sz="2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7 - Θέση εικόνας" descr="57362582_10213802107748884_2710868797572513792_n.jp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" b="78"/>
          <a:stretch>
            <a:fillRect/>
          </a:stretch>
        </p:blipFill>
        <p:spPr>
          <a:xfrm>
            <a:off x="665093" y="914400"/>
            <a:ext cx="4638427" cy="4556760"/>
          </a:xfrm>
        </p:spPr>
      </p:pic>
      <p:sp>
        <p:nvSpPr>
          <p:cNvPr id="19" name="18 - Θέση κειμένου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cap="none" dirty="0" smtClean="0">
                <a:solidFill>
                  <a:schemeClr val="bg2">
                    <a:lumMod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https://www.casdsystem.gr/</a:t>
            </a:r>
            <a:endParaRPr lang="en-US" sz="2000" cap="none" dirty="0">
              <a:solidFill>
                <a:schemeClr val="bg2">
                  <a:lumMod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15 - Τίτλος"/>
          <p:cNvSpPr>
            <a:spLocks noGrp="1"/>
          </p:cNvSpPr>
          <p:nvPr>
            <p:ph type="title"/>
          </p:nvPr>
        </p:nvSpPr>
        <p:spPr>
          <a:xfrm>
            <a:off x="6469778" y="2727960"/>
            <a:ext cx="5011410" cy="1352488"/>
          </a:xfrm>
        </p:spPr>
        <p:txBody>
          <a:bodyPr/>
          <a:lstStyle/>
          <a:p>
            <a:r>
              <a:rPr lang="el-G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ΤΣΑΤΣΟΥΛΑΣ ΓΕΩΡΓΙΟΣ</a:t>
            </a:r>
            <a:br>
              <a:rPr lang="el-G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l-G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εμπνευστησ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l-G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</a:t>
            </a:r>
            <a:r>
              <a:rPr lang="el-G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l-G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ιδεασ</a:t>
            </a:r>
            <a:endParaRPr lang="el-G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- Θέση αριθμού διαφάνειας"/>
          <p:cNvSpPr>
            <a:spLocks noGrp="1"/>
          </p:cNvSpPr>
          <p:nvPr>
            <p:ph type="sldNum" sz="quarter" idx="4294967295"/>
          </p:nvPr>
        </p:nvSpPr>
        <p:spPr>
          <a:xfrm>
            <a:off x="11896725" y="6456363"/>
            <a:ext cx="295275" cy="187325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24</a:t>
            </a:fld>
            <a:endParaRPr lang="en-US" noProof="0"/>
          </a:p>
        </p:txBody>
      </p:sp>
      <p:pic>
        <p:nvPicPr>
          <p:cNvPr id="20" name="19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44540"/>
            <a:ext cx="1981104" cy="815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xmlns="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53662" y="1905000"/>
            <a:ext cx="5305661" cy="2905125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info@casdsystem.gr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Casdsystem.gr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7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59780"/>
            <a:ext cx="1981104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Νέος φάκελος\images5y2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49680"/>
            <a:ext cx="6553199" cy="27279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2221231"/>
            <a:ext cx="6913400" cy="3448049"/>
          </a:xfrm>
        </p:spPr>
        <p:txBody>
          <a:bodyPr/>
          <a:lstStyle/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● ΕΚΠΑΙΔΕΥΣΗ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●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ΣΥΖΕΥΞΗ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</a:t>
            </a: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ΤΕΧΝΟΛΟΓΙΑΣ –ΕΚΠΑΙΔΕΥΣΗΣ</a:t>
            </a: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●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CASD FOR CITIES</a:t>
            </a:r>
            <a:r>
              <a:rPr lang="el-GR" sz="2800" b="1" dirty="0" smtClean="0">
                <a:solidFill>
                  <a:srgbClr val="F07F0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</a:t>
            </a:r>
          </a:p>
          <a:p>
            <a:pPr marL="0" indent="0"/>
            <a:endParaRPr lang="el-GR" sz="1800" dirty="0" smtClean="0"/>
          </a:p>
          <a:p>
            <a:pPr marL="0" indent="0" algn="r">
              <a:buNone/>
            </a:pPr>
            <a:endParaRPr lang="el-GR" sz="1800" dirty="0" smtClean="0"/>
          </a:p>
          <a:p>
            <a:pPr marL="0" indent="0">
              <a:buNone/>
            </a:pPr>
            <a:r>
              <a:rPr lang="el-GR" sz="1800" dirty="0" smtClean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6250622" cy="1365781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Τομεισ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 </a:t>
            </a:r>
            <a:r>
              <a:rPr lang="el-GR" sz="4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δραστηριοποιησησ</a:t>
            </a:r>
            <a: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38" y="499595"/>
            <a:ext cx="4937211" cy="1325563"/>
          </a:xfrm>
        </p:spPr>
        <p:txBody>
          <a:bodyPr/>
          <a:lstStyle/>
          <a:p>
            <a:pPr lvl="0"/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ΕΚΠΑΙΔΕΥΣΗ</a:t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231160" cy="3310255"/>
          </a:xfrm>
        </p:spPr>
        <p:txBody>
          <a:bodyPr/>
          <a:lstStyle/>
          <a:p>
            <a:pPr marL="265176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ΕΚΠΑΙΔΕΥΣΗ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ΚΑΙ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ΕΝΗΜΕΡΩΣΗ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ΠΟΛΙΤΩΝ ΣΕ ΟΛΑ ΤΑ ΕΠΙΠΕΔΑ ΓΙΑ ΤΗΝ ΑΣΦΑΛΕΙΑ ΤΟΥΣ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7 - Εικόνα" descr="45720697_295659361276178_7340434777738051584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10" name="9 - Θέση εικόνας" descr="Jerene-Aug-2018-training-iStock.jpg"/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1587" r="21587"/>
          <a:stretch>
            <a:fillRect/>
          </a:stretch>
        </p:blipFill>
        <p:spPr>
          <a:xfrm>
            <a:off x="5424732" y="1019016"/>
            <a:ext cx="4884848" cy="4884848"/>
          </a:xfrm>
        </p:spPr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00" y="1856105"/>
            <a:ext cx="5145560" cy="4351338"/>
          </a:xfrm>
        </p:spPr>
        <p:txBody>
          <a:bodyPr/>
          <a:lstStyle/>
          <a:p>
            <a:pPr marL="265176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ΕΠΙΚΟΙΝΩΝΙΑ ΠΟΛΙΤΩΝ ΚΑΙ ΔΗΜΟΥ ΜΕΣΩ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ΕΦΑΡΜΟΓΗΣ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ΚΑΙ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ΤΗΛΕΦΩΝΙΚΟΥ ΚΕΝΤΡΟΥ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264557" y="1706574"/>
            <a:ext cx="5547535" cy="236722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18" y="484355"/>
            <a:ext cx="4937211" cy="1325563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ΑΛΛΗΛΕΠΙΔΡΑΣΗ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endParaRPr lang="en-US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8" name="7 - Εικόνα" descr="imagesvbadetjhwrkj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41" y="1693227"/>
            <a:ext cx="5717380" cy="248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40" y="1645920"/>
            <a:ext cx="4764560" cy="400812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ΔΗΜΙΟΥΡΓΙΑ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ΕΞΥΠΝΟΥ  ΛΟΓΙΣΜΙΚΟΥ 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ΣΥΛΛΟΓΗΣ ΔΕΔΟΜΕΝΩΝ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solidFill>
                <a:srgbClr val="002060"/>
              </a:solidFill>
              <a:latin typeface="Verdana"/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248401" y="1524000"/>
            <a:ext cx="5467350" cy="254979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58" y="472440"/>
            <a:ext cx="6067742" cy="1124118"/>
          </a:xfrm>
        </p:spPr>
        <p:txBody>
          <a:bodyPr/>
          <a:lstStyle/>
          <a:p>
            <a:pPr lvl="0"/>
            <a:r>
              <a:rPr lang="el-G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l-GR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ΔΙΑΧΕΙΡΙΣΗ ΟΧΗΜΑΤΩΝ</a:t>
            </a:r>
            <a: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  <a:t/>
            </a:r>
            <a:br>
              <a:rPr lang="el-GR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8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2131" y="1487487"/>
            <a:ext cx="61722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98" y="484355"/>
            <a:ext cx="4937211" cy="1325563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ΜΕΛΕΤΗ  ΑΣΦΑΛΕΙΑΣ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4556760" cy="3185160"/>
          </a:xfrm>
        </p:spPr>
        <p:txBody>
          <a:bodyPr/>
          <a:lstStyle/>
          <a:p>
            <a:pPr marL="457200" lv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 ΣΧΕΔΙΟ ΕΚΤΙΜΗΣΗΣ  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ΤΩΝ ΑΝΑΓΚΩΝ ΑΣΦΑΛΕΙΑΣ ΤΗΣ ΠΟΛΗΣ</a:t>
            </a: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buNone/>
            </a:pPr>
            <a:endParaRPr lang="el-GR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9 - Θέση εικόνας" descr="1200x800_portfolio_cinos-case-study-ba-04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>
          <a:xfrm>
            <a:off x="5186988" y="1098264"/>
            <a:ext cx="5090868" cy="4884848"/>
          </a:xfrm>
        </p:spPr>
      </p:pic>
      <p:pic>
        <p:nvPicPr>
          <p:cNvPr id="9" name="8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667235"/>
            <a:ext cx="5488622" cy="1325563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ΕΠΙΧΕΙΡΗΣΙΑΚΟ  </a:t>
            </a:r>
            <a:b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ΚΕΝΤΡΟ ΔΙΑΧΕΙΡΙΣΗΣ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/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</a:br>
            <a:endParaRPr lang="en-US" sz="4000" dirty="0" smtClean="0">
              <a:solidFill>
                <a:schemeClr val="accent6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859279"/>
            <a:ext cx="4568952" cy="4317683"/>
          </a:xfrm>
        </p:spPr>
        <p:txBody>
          <a:bodyPr/>
          <a:lstStyle/>
          <a:p>
            <a:pPr marL="265176" lvl="0" indent="-265176">
              <a:lnSpc>
                <a:spcPct val="15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l-GR" sz="2800" b="1" dirty="0" smtClean="0">
                <a:solidFill>
                  <a:srgbClr val="002060"/>
                </a:solidFill>
                <a:latin typeface="Verdana"/>
                <a:sym typeface="Arial"/>
              </a:rPr>
              <a:t> </a:t>
            </a:r>
            <a:r>
              <a:rPr lang="el-G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 ΠΥΡΗΝΑΣ </a:t>
            </a:r>
            <a:r>
              <a:rPr lang="el-GR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sym typeface="Arial"/>
              </a:rPr>
              <a:t>ΛΗΨΗΣ ΜΕΤΡΩΝ ΠΡΟΛΗΨΗΣ ΚΑΙ ΑΣΦΑΛΕΙΑΣ ΤΗΣ ΠΟΛΗΣ</a:t>
            </a:r>
            <a:endParaRPr lang="en-US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sym typeface="Arial"/>
            </a:endParaRPr>
          </a:p>
          <a:p>
            <a:pPr marL="0" indent="0">
              <a:buNone/>
            </a:pPr>
            <a:endParaRPr lang="el-GR" sz="18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Placeholder 21" descr="downtown area at dusk">
            <a:extLst>
              <a:ext uri="{FF2B5EF4-FFF2-40B4-BE49-F238E27FC236}">
                <a16:creationId xmlns:a16="http://schemas.microsoft.com/office/drawing/2014/main" xmlns="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/>
      </p:pic>
      <p:pic>
        <p:nvPicPr>
          <p:cNvPr id="9" name="8 - Εικόνα" descr="45720697_295659361276178_7340434777738051584_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10" name="Picture Placeholder 6" descr="skycrapers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920" y="929640"/>
            <a:ext cx="4892040" cy="49377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11" name="Picture Placeholder 21" descr="downtown area at dusk">
            <a:extLst>
              <a:ext uri="{FF2B5EF4-FFF2-40B4-BE49-F238E27FC236}">
                <a16:creationId xmlns:a16="http://schemas.microsoft.com/office/drawing/2014/main" xmlns="" id="{900B31E0-725B-4414-BD86-F34DA104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929640"/>
            <a:ext cx="5227320" cy="49377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xmlns="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699" y="255755"/>
            <a:ext cx="4924742" cy="1740685"/>
          </a:xfrm>
        </p:spPr>
        <p:txBody>
          <a:bodyPr/>
          <a:lstStyle/>
          <a:p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Η ΕΞΕΛΙΞΗ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</a:t>
            </a:r>
            <a:r>
              <a:rPr lang="el-GR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sym typeface="Arial"/>
              </a:rPr>
              <a:t> ΤΗΣ ΚΑΙΝΟΤΟΜΙΑΣ ΜΑΣ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08481" y="1173480"/>
            <a:ext cx="4246400" cy="4114800"/>
          </a:xfrm>
        </p:spPr>
        <p:txBody>
          <a:bodyPr/>
          <a:lstStyle/>
          <a:p>
            <a:pPr algn="ctr">
              <a:buNone/>
            </a:pPr>
            <a:endParaRPr lang="el-GR" sz="54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l-G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ΒΛΕΠΟΥΜΕ ΕΚΕΙ ΠΟΥ ΔΕΝ ΜΠΟΡΟΥΜΕ!</a:t>
            </a:r>
            <a:endParaRPr lang="el-GR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6" name="5 - Εικόνα" descr="45720697_295659361276178_734043477773805158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96" y="5829300"/>
            <a:ext cx="1981104" cy="815340"/>
          </a:xfrm>
          <a:prstGeom prst="rect">
            <a:avLst/>
          </a:prstGeom>
        </p:spPr>
      </p:pic>
      <p:pic>
        <p:nvPicPr>
          <p:cNvPr id="1027" name="Picture 3" descr="C:\Users\Georgia\Downloads\IMG_9454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4960" y="1005840"/>
            <a:ext cx="5158424" cy="4876800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NLIGHT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34076243_Blue spheres presentation_mlw - v2" id="{71EC61E4-1794-403E-8E7B-C50860DCCF06}" vid="{75DB3488-A096-43F0-BEF6-2838BC6A67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STATHIS</MediaServiceKeyPoints>
  </documentManagement>
</p:properties>
</file>

<file path=customXml/itemProps1.xml><?xml version="1.0" encoding="utf-8"?>
<ds:datastoreItem xmlns:ds="http://schemas.openxmlformats.org/officeDocument/2006/customXml" ds:itemID="{0B098A77-1CF3-45C4-996C-929A37688E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0DA85F-2485-49EB-85D8-D8511BBD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C4C685-90A2-4B35-8BD8-67D6E8B35B1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Προσαρμογή</PresentationFormat>
  <Paragraphs>130</Paragraphs>
  <Slides>25</Slides>
  <Notes>15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SUNLIGHT</vt:lpstr>
      <vt:lpstr>  CUSTOM  ANDMINISTRATION SECURITY  DEFENCE </vt:lpstr>
      <vt:lpstr>CASD </vt:lpstr>
      <vt:lpstr>  Τομεισ  δραστηριοποιησησ  </vt:lpstr>
      <vt:lpstr>  ΕΚΠΑΙΔΕΥΣΗ  </vt:lpstr>
      <vt:lpstr>ΑΛΛΗΛΕΠΙΔΡΑΣΗ  </vt:lpstr>
      <vt:lpstr>  ΔΙΑΧΕΙΡΙΣΗ ΟΧΗΜΑΤΩΝ  </vt:lpstr>
      <vt:lpstr>ΜΕΛΕΤΗ  ΑΣΦΑΛΕΙΑΣ  </vt:lpstr>
      <vt:lpstr>ΕΠΙΧΕΙΡΗΣΙΑΚΟ   ΚΕΝΤΡΟ ΔΙΑΧΕΙΡΙΣΗΣ </vt:lpstr>
      <vt:lpstr>Η ΕΞΕΛΙΞΗ  ΤΗΣ ΚΑΙΝΟΤΟΜΙΑΣ ΜΑΣ</vt:lpstr>
      <vt:lpstr>Η ΙΔΕΑ </vt:lpstr>
      <vt:lpstr> ΑΝΑΓΚΗ  </vt:lpstr>
      <vt:lpstr>Διαφάνεια 12</vt:lpstr>
      <vt:lpstr>Αναλυση τησ πλημμυρασ  τησ μαντρασ  (www.βεyond-eocentre.eu)</vt:lpstr>
      <vt:lpstr>ΕΓΚΑΙΡΗ ΚΑΙ ΑΜΕΣΗ ΕΝΗΜΕΡΩΣΗ </vt:lpstr>
      <vt:lpstr>    ΣΥΣΚΕΥΗ  (Σ.Ε.Π.Π.Φ 01)   </vt:lpstr>
      <vt:lpstr>Διαφάνεια 16</vt:lpstr>
      <vt:lpstr>   ΛΥΣΗ - DEMO </vt:lpstr>
      <vt:lpstr>Κοστολογηση αναλογα με την αναγκη τησ μελετησ</vt:lpstr>
      <vt:lpstr>ΠΑΡΟΧΗ</vt:lpstr>
      <vt:lpstr>ΣΤΟΧΟΣ  ΤΟΥ    ΜΟΝΤΕΛΟΥ ΜΑΣ </vt:lpstr>
      <vt:lpstr>Διαφάνεια 21</vt:lpstr>
      <vt:lpstr>Διαφάνεια 22</vt:lpstr>
      <vt:lpstr>ομαδα</vt:lpstr>
      <vt:lpstr>ΤΣΑΤΣΟΥΛΑΣ ΓΕΩΡΓΙΟΣ εμπνευστησ    τηΣ  ιδεασ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SUNLIGHT</dc:title>
  <dc:creator/>
  <cp:lastModifiedBy/>
  <cp:revision>1</cp:revision>
  <dcterms:created xsi:type="dcterms:W3CDTF">2019-04-01T09:25:13Z</dcterms:created>
  <dcterms:modified xsi:type="dcterms:W3CDTF">2019-05-12T15:25:44Z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