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3"/>
  </p:handoutMasterIdLst>
  <p:sldIdLst>
    <p:sldId id="350" r:id="rId3"/>
    <p:sldId id="351" r:id="rId4"/>
    <p:sldId id="372" r:id="rId5"/>
    <p:sldId id="355" r:id="rId6"/>
    <p:sldId id="367" r:id="rId7"/>
    <p:sldId id="354" r:id="rId8"/>
    <p:sldId id="352" r:id="rId9"/>
    <p:sldId id="390" r:id="rId10"/>
    <p:sldId id="391" r:id="rId11"/>
  </p:sldIdLst>
  <p:sldSz cx="12192000" cy="6858000"/>
  <p:notesSz cx="6858000" cy="9144000"/>
  <p:embeddedFontLst>
    <p:embeddedFont>
      <p:font typeface="Gilroy" panose="00000400000000000000" charset="0"/>
      <p:regular r:id="rId17"/>
    </p:embeddedFont>
    <p:embeddedFont>
      <p:font typeface="DM Serif Display" charset="0"/>
      <p:regular r:id="rId18"/>
      <p:italic r:id="rId19"/>
    </p:embeddedFont>
  </p:embeddedFontLst>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5105"/>
    <a:srgbClr val="B1B6C9"/>
    <a:srgbClr val="3679E2"/>
    <a:srgbClr val="F4CE7C"/>
    <a:srgbClr val="F19D58"/>
    <a:srgbClr val="B39EE3"/>
    <a:srgbClr val="7748D4"/>
    <a:srgbClr val="0F405B"/>
    <a:srgbClr val="D8EBFA"/>
    <a:srgbClr val="438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475" autoAdjust="0"/>
    <p:restoredTop sz="94660"/>
  </p:normalViewPr>
  <p:slideViewPr>
    <p:cSldViewPr snapToGrid="0">
      <p:cViewPr>
        <p:scale>
          <a:sx n="50" d="100"/>
          <a:sy n="50" d="100"/>
        </p:scale>
        <p:origin x="1140" y="12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7.xml"/><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20204" pitchFamily="34" charset="0"/>
              <a:ea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97C79FE-DCC0-4620-A566-16CA7A0CE41F}"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15A922F-1294-4387-9CB3-FCC8465D972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矩形 3"/>
          <p:cNvSpPr/>
          <p:nvPr/>
        </p:nvSpPr>
        <p:spPr>
          <a:xfrm>
            <a:off x="8681776" y="0"/>
            <a:ext cx="3510224" cy="6858000"/>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cxnSp>
        <p:nvCxnSpPr>
          <p:cNvPr id="6" name="直接连接符 5"/>
          <p:cNvCxnSpPr/>
          <p:nvPr/>
        </p:nvCxnSpPr>
        <p:spPr>
          <a:xfrm>
            <a:off x="963827" y="0"/>
            <a:ext cx="0" cy="685800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2556" y="6303730"/>
            <a:ext cx="779291" cy="276999"/>
          </a:xfrm>
          <a:prstGeom prst="rect">
            <a:avLst/>
          </a:prstGeom>
          <a:noFill/>
        </p:spPr>
        <p:txBody>
          <a:bodyPr wrap="square">
            <a:spAutoFit/>
          </a:bodyPr>
          <a:lstStyle/>
          <a:p>
            <a:r>
              <a:rPr lang="en-US" altLang="zh-CN" sz="1200" dirty="0">
                <a:solidFill>
                  <a:srgbClr val="E75105"/>
                </a:solidFill>
                <a:latin typeface="+mj-lt"/>
                <a:ea typeface="+mj-ea"/>
              </a:rPr>
              <a:t>SLIDE</a:t>
            </a:r>
            <a:endParaRPr lang="zh-CN" altLang="en-US" sz="1200" dirty="0">
              <a:solidFill>
                <a:srgbClr val="E75105"/>
              </a:solidFill>
              <a:latin typeface="+mj-lt"/>
              <a:ea typeface="+mj-ea"/>
            </a:endParaRPr>
          </a:p>
        </p:txBody>
      </p:sp>
      <p:cxnSp>
        <p:nvCxnSpPr>
          <p:cNvPr id="22" name="直接连接符 21"/>
          <p:cNvCxnSpPr/>
          <p:nvPr/>
        </p:nvCxnSpPr>
        <p:spPr>
          <a:xfrm flipH="1">
            <a:off x="3911413" y="5814646"/>
            <a:ext cx="3661695"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8" name="文本框 6"/>
          <p:cNvSpPr txBox="1"/>
          <p:nvPr>
            <p:custDataLst>
              <p:tags r:id="rId1"/>
            </p:custDataLst>
          </p:nvPr>
        </p:nvSpPr>
        <p:spPr>
          <a:xfrm>
            <a:off x="1486936" y="1452129"/>
            <a:ext cx="6402121" cy="2861310"/>
          </a:xfrm>
          <a:prstGeom prst="rect">
            <a:avLst/>
          </a:prstGeom>
        </p:spPr>
        <p:style>
          <a:lnRef idx="0">
            <a:srgbClr val="FFFFFF"/>
          </a:lnRef>
          <a:fillRef idx="1">
            <a:schemeClr val="accent1"/>
          </a:fillRef>
          <a:effectRef idx="1">
            <a:schemeClr val="accent1"/>
          </a:effectRef>
          <a:fontRef idx="minor">
            <a:schemeClr val="lt1"/>
          </a:fontRef>
        </p:style>
        <p:txBody>
          <a:bodyPr vert="horz" wrap="square" rtlCol="0">
            <a:spAutoFit/>
          </a:bodyPr>
          <a:lstStyle/>
          <a:p>
            <a:r>
              <a:rPr lang="en-US" altLang="zh-CN" sz="6000" dirty="0">
                <a:solidFill>
                  <a:schemeClr val="bg1"/>
                </a:solidFill>
                <a:latin typeface="+mj-lt"/>
              </a:rPr>
              <a:t>IOT INTEGRATED WITH WEB-DEVELOPMENT</a:t>
            </a:r>
            <a:endParaRPr lang="en-US" altLang="zh-CN" sz="6000" dirty="0">
              <a:solidFill>
                <a:schemeClr val="bg1"/>
              </a:solidFill>
              <a:latin typeface="+mj-lt"/>
            </a:endParaRPr>
          </a:p>
        </p:txBody>
      </p:sp>
      <p:sp>
        <p:nvSpPr>
          <p:cNvPr id="35" name="文本框 34"/>
          <p:cNvSpPr txBox="1"/>
          <p:nvPr>
            <p:custDataLst>
              <p:tags r:id="rId2"/>
            </p:custDataLst>
          </p:nvPr>
        </p:nvSpPr>
        <p:spPr>
          <a:xfrm>
            <a:off x="7286625" y="278840"/>
            <a:ext cx="1259497" cy="882614"/>
          </a:xfrm>
          <a:prstGeom prst="rect">
            <a:avLst/>
          </a:prstGeom>
          <a:noFill/>
        </p:spPr>
        <p:txBody>
          <a:bodyPr vert="horz" wrap="square" rtlCol="0">
            <a:spAutoFit/>
          </a:bodyPr>
          <a:lstStyle/>
          <a:p>
            <a:pPr algn="r">
              <a:lnSpc>
                <a:spcPct val="200000"/>
              </a:lnSpc>
            </a:pPr>
            <a:r>
              <a:rPr lang="en-US" altLang="zh-CN" sz="900" dirty="0">
                <a:solidFill>
                  <a:schemeClr val="bg1"/>
                </a:solidFill>
                <a:latin typeface="+mj-lt"/>
                <a:ea typeface="+mj-ea"/>
              </a:rPr>
              <a:t>SIMPLE</a:t>
            </a:r>
            <a:endParaRPr lang="en-US" altLang="zh-CN" sz="900" dirty="0">
              <a:solidFill>
                <a:schemeClr val="bg1"/>
              </a:solidFill>
              <a:latin typeface="+mj-lt"/>
              <a:ea typeface="+mj-ea"/>
            </a:endParaRPr>
          </a:p>
          <a:p>
            <a:pPr algn="r">
              <a:lnSpc>
                <a:spcPct val="200000"/>
              </a:lnSpc>
            </a:pPr>
            <a:r>
              <a:rPr lang="en-US" altLang="zh-CN" sz="900" dirty="0">
                <a:solidFill>
                  <a:schemeClr val="bg1"/>
                </a:solidFill>
                <a:latin typeface="+mj-lt"/>
                <a:ea typeface="+mj-ea"/>
              </a:rPr>
              <a:t>CREATIVE</a:t>
            </a:r>
            <a:endParaRPr lang="en-US" altLang="zh-CN" sz="900" dirty="0">
              <a:solidFill>
                <a:schemeClr val="bg1"/>
              </a:solidFill>
              <a:latin typeface="+mj-lt"/>
              <a:ea typeface="+mj-ea"/>
            </a:endParaRPr>
          </a:p>
          <a:p>
            <a:pPr algn="r">
              <a:lnSpc>
                <a:spcPct val="200000"/>
              </a:lnSpc>
            </a:pPr>
            <a:r>
              <a:rPr lang="en-US" altLang="zh-CN" sz="900" dirty="0">
                <a:solidFill>
                  <a:schemeClr val="bg1"/>
                </a:solidFill>
                <a:latin typeface="+mj-lt"/>
                <a:ea typeface="+mj-ea"/>
              </a:rPr>
              <a:t>INSPIRATIONAL</a:t>
            </a:r>
            <a:endParaRPr lang="zh-CN" altLang="en-US" sz="900" dirty="0">
              <a:solidFill>
                <a:schemeClr val="bg1"/>
              </a:solidFill>
              <a:latin typeface="+mj-lt"/>
              <a:ea typeface="+mj-ea"/>
            </a:endParaRPr>
          </a:p>
        </p:txBody>
      </p:sp>
      <p:sp>
        <p:nvSpPr>
          <p:cNvPr id="36" name="文本框 35"/>
          <p:cNvSpPr txBox="1"/>
          <p:nvPr/>
        </p:nvSpPr>
        <p:spPr>
          <a:xfrm>
            <a:off x="9021835" y="4371659"/>
            <a:ext cx="2366683" cy="829945"/>
          </a:xfrm>
          <a:prstGeom prst="rect">
            <a:avLst/>
          </a:prstGeom>
          <a:noFill/>
        </p:spPr>
        <p:txBody>
          <a:bodyPr wrap="square">
            <a:spAutoFit/>
          </a:bodyPr>
          <a:lstStyle/>
          <a:p>
            <a:r>
              <a:rPr lang="en-US" altLang="zh-CN" sz="2400" dirty="0">
                <a:solidFill>
                  <a:schemeClr val="bg1"/>
                </a:solidFill>
                <a:latin typeface="+mj-lt"/>
                <a:ea typeface="+mj-ea"/>
              </a:rPr>
              <a:t>PROJECT PRESENTATION</a:t>
            </a:r>
            <a:endParaRPr lang="en-US" altLang="zh-CN" sz="2400" dirty="0">
              <a:solidFill>
                <a:schemeClr val="bg1"/>
              </a:solidFill>
              <a:latin typeface="+mj-lt"/>
              <a:ea typeface="+mj-ea"/>
            </a:endParaRPr>
          </a:p>
        </p:txBody>
      </p:sp>
      <p:cxnSp>
        <p:nvCxnSpPr>
          <p:cNvPr id="41" name="直接连接符 40"/>
          <p:cNvCxnSpPr>
            <a:stCxn id="40" idx="3"/>
          </p:cNvCxnSpPr>
          <p:nvPr/>
        </p:nvCxnSpPr>
        <p:spPr>
          <a:xfrm flipH="1" flipV="1">
            <a:off x="9965250" y="6353273"/>
            <a:ext cx="1250251" cy="190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962025" y="6057899"/>
            <a:ext cx="11229975" cy="800099"/>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963827" y="0"/>
            <a:ext cx="0" cy="685800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02556" y="6303730"/>
            <a:ext cx="779291" cy="276999"/>
          </a:xfrm>
          <a:prstGeom prst="rect">
            <a:avLst/>
          </a:prstGeom>
          <a:noFill/>
        </p:spPr>
        <p:txBody>
          <a:bodyPr wrap="square">
            <a:spAutoFit/>
          </a:bodyPr>
          <a:lstStyle/>
          <a:p>
            <a:r>
              <a:rPr lang="en-US" altLang="zh-CN" sz="1200" dirty="0">
                <a:solidFill>
                  <a:srgbClr val="E75105"/>
                </a:solidFill>
                <a:latin typeface="+mj-lt"/>
                <a:ea typeface="+mj-ea"/>
              </a:rPr>
              <a:t>SLIDE</a:t>
            </a:r>
            <a:endParaRPr lang="zh-CN" altLang="en-US" sz="1200" dirty="0">
              <a:solidFill>
                <a:srgbClr val="E75105"/>
              </a:solidFill>
              <a:latin typeface="+mj-lt"/>
              <a:ea typeface="+mj-ea"/>
            </a:endParaRPr>
          </a:p>
        </p:txBody>
      </p:sp>
      <p:cxnSp>
        <p:nvCxnSpPr>
          <p:cNvPr id="64" name="直接连接符 63"/>
          <p:cNvCxnSpPr/>
          <p:nvPr/>
        </p:nvCxnSpPr>
        <p:spPr>
          <a:xfrm flipH="1">
            <a:off x="1638300" y="2696298"/>
            <a:ext cx="988695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10968071" y="2828193"/>
            <a:ext cx="469986" cy="152399"/>
            <a:chOff x="11323426" y="6260123"/>
            <a:chExt cx="469986" cy="152399"/>
          </a:xfrm>
        </p:grpSpPr>
        <p:sp>
          <p:nvSpPr>
            <p:cNvPr id="72" name="箭头: V 形 71"/>
            <p:cNvSpPr/>
            <p:nvPr/>
          </p:nvSpPr>
          <p:spPr>
            <a:xfrm flipH="1">
              <a:off x="11323426" y="6260123"/>
              <a:ext cx="83127" cy="152399"/>
            </a:xfrm>
            <a:prstGeom prst="chevron">
              <a:avLst>
                <a:gd name="adj" fmla="val 68030"/>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箭头: V 形 72"/>
            <p:cNvSpPr/>
            <p:nvPr/>
          </p:nvSpPr>
          <p:spPr>
            <a:xfrm>
              <a:off x="11710285" y="6260123"/>
              <a:ext cx="83127" cy="152399"/>
            </a:xfrm>
            <a:prstGeom prst="chevron">
              <a:avLst>
                <a:gd name="adj" fmla="val 68030"/>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Text Box 11"/>
          <p:cNvSpPr txBox="1"/>
          <p:nvPr/>
        </p:nvSpPr>
        <p:spPr>
          <a:xfrm rot="10800000" flipV="1">
            <a:off x="1795145" y="3119755"/>
            <a:ext cx="8419465" cy="2041525"/>
          </a:xfrm>
          <a:prstGeom prst="rect">
            <a:avLst/>
          </a:prstGeom>
          <a:noFill/>
        </p:spPr>
        <p:txBody>
          <a:bodyPr wrap="square" rtlCol="0">
            <a:noAutofit/>
          </a:bodyPr>
          <a:p>
            <a:r>
              <a:rPr lang="en-GB" altLang="en-US" sz="4800">
                <a:solidFill>
                  <a:schemeClr val="bg1"/>
                </a:solidFill>
              </a:rPr>
              <a:t>Paralysis Patient Monitoring System</a:t>
            </a:r>
            <a:endParaRPr lang="en-GB" altLang="en-US" sz="4800">
              <a:solidFill>
                <a:schemeClr val="bg1"/>
              </a:solidFill>
            </a:endParaRPr>
          </a:p>
        </p:txBody>
      </p:sp>
      <p:sp>
        <p:nvSpPr>
          <p:cNvPr id="13" name="Text Box 12"/>
          <p:cNvSpPr txBox="1"/>
          <p:nvPr/>
        </p:nvSpPr>
        <p:spPr>
          <a:xfrm>
            <a:off x="4932680" y="1627505"/>
            <a:ext cx="2865120" cy="645160"/>
          </a:xfrm>
          <a:prstGeom prst="rect">
            <a:avLst/>
          </a:prstGeom>
          <a:noFill/>
        </p:spPr>
        <p:txBody>
          <a:bodyPr wrap="square" rtlCol="0">
            <a:spAutoFit/>
            <a:scene3d>
              <a:camera prst="orthographicFront"/>
              <a:lightRig rig="threePt" dir="t"/>
            </a:scene3d>
          </a:bodyPr>
          <a:p>
            <a:pPr lvl="0" algn="just"/>
            <a:r>
              <a:rPr lang="en-US" altLang="en-GB" sz="3600">
                <a:solidFill>
                  <a:schemeClr val="accent1"/>
                </a:solidFill>
                <a:effectLst>
                  <a:outerShdw blurRad="38100" dist="25400" dir="5400000" algn="ctr" rotWithShape="0">
                    <a:srgbClr val="6E747A">
                      <a:alpha val="43000"/>
                    </a:srgbClr>
                  </a:outerShdw>
                </a:effectLst>
              </a:rPr>
              <a:t>PROJECT</a:t>
            </a:r>
            <a:endParaRPr lang="en-US" altLang="en-GB"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文本框 17"/>
          <p:cNvSpPr txBox="1"/>
          <p:nvPr/>
        </p:nvSpPr>
        <p:spPr>
          <a:xfrm>
            <a:off x="202556" y="6303730"/>
            <a:ext cx="779291" cy="276999"/>
          </a:xfrm>
          <a:prstGeom prst="rect">
            <a:avLst/>
          </a:prstGeom>
          <a:noFill/>
        </p:spPr>
        <p:txBody>
          <a:bodyPr wrap="square">
            <a:spAutoFit/>
          </a:bodyPr>
          <a:lstStyle/>
          <a:p>
            <a:r>
              <a:rPr lang="en-US" altLang="zh-CN" sz="1200" dirty="0">
                <a:solidFill>
                  <a:srgbClr val="E75105"/>
                </a:solidFill>
                <a:latin typeface="+mj-lt"/>
                <a:ea typeface="+mj-ea"/>
              </a:rPr>
              <a:t>SLIDE</a:t>
            </a:r>
            <a:endParaRPr lang="zh-CN" altLang="en-US" sz="1200" dirty="0">
              <a:solidFill>
                <a:srgbClr val="E75105"/>
              </a:solidFill>
              <a:latin typeface="+mj-lt"/>
              <a:ea typeface="+mj-ea"/>
            </a:endParaRPr>
          </a:p>
        </p:txBody>
      </p:sp>
      <p:sp>
        <p:nvSpPr>
          <p:cNvPr id="19" name="文本框 18"/>
          <p:cNvSpPr txBox="1"/>
          <p:nvPr/>
        </p:nvSpPr>
        <p:spPr>
          <a:xfrm>
            <a:off x="10396330" y="6401251"/>
            <a:ext cx="1452770" cy="246221"/>
          </a:xfrm>
          <a:prstGeom prst="rect">
            <a:avLst/>
          </a:prstGeom>
          <a:noFill/>
        </p:spPr>
        <p:txBody>
          <a:bodyPr wrap="square">
            <a:spAutoFit/>
          </a:bodyPr>
          <a:lstStyle/>
          <a:p>
            <a:r>
              <a:rPr lang="en-US" altLang="zh-CN" sz="1000" dirty="0">
                <a:solidFill>
                  <a:schemeClr val="bg1"/>
                </a:solidFill>
              </a:rPr>
              <a:t>www.docer.com</a:t>
            </a:r>
            <a:endParaRPr lang="zh-CN" altLang="en-US" sz="1000" dirty="0">
              <a:solidFill>
                <a:schemeClr val="bg1"/>
              </a:solidFill>
            </a:endParaRPr>
          </a:p>
        </p:txBody>
      </p:sp>
      <p:sp>
        <p:nvSpPr>
          <p:cNvPr id="21" name="矩形 20"/>
          <p:cNvSpPr/>
          <p:nvPr/>
        </p:nvSpPr>
        <p:spPr>
          <a:xfrm flipH="1">
            <a:off x="963827" y="6215941"/>
            <a:ext cx="11223280" cy="634089"/>
          </a:xfrm>
          <a:prstGeom prst="rect">
            <a:avLst/>
          </a:prstGeom>
          <a:solidFill>
            <a:schemeClr val="tx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7" idx="1"/>
          </p:cNvCxnSpPr>
          <p:nvPr/>
        </p:nvCxnSpPr>
        <p:spPr>
          <a:xfrm flipH="1">
            <a:off x="1407886" y="6580729"/>
            <a:ext cx="10215864"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63827" y="0"/>
            <a:ext cx="0" cy="685800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654810" y="473710"/>
            <a:ext cx="4975860" cy="898525"/>
          </a:xfrm>
          <a:prstGeom prst="rect">
            <a:avLst/>
          </a:prstGeom>
          <a:noFill/>
        </p:spPr>
        <p:txBody>
          <a:bodyPr wrap="square" rtlCol="0">
            <a:noAutofit/>
          </a:bodyPr>
          <a:p>
            <a:r>
              <a:rPr lang="en-US" altLang="en-GB" sz="3600">
                <a:solidFill>
                  <a:schemeClr val="bg1"/>
                </a:solidFill>
              </a:rPr>
              <a:t>INTRODUCTION</a:t>
            </a:r>
            <a:r>
              <a:rPr lang="en-US" altLang="en-GB" sz="4400">
                <a:solidFill>
                  <a:schemeClr val="bg1"/>
                </a:solidFill>
              </a:rPr>
              <a:t>:-</a:t>
            </a:r>
            <a:endParaRPr lang="en-US" altLang="en-GB" sz="4400">
              <a:solidFill>
                <a:schemeClr val="bg1"/>
              </a:solidFill>
            </a:endParaRPr>
          </a:p>
        </p:txBody>
      </p:sp>
      <p:sp>
        <p:nvSpPr>
          <p:cNvPr id="4" name="Text Box 3"/>
          <p:cNvSpPr txBox="1"/>
          <p:nvPr/>
        </p:nvSpPr>
        <p:spPr>
          <a:xfrm>
            <a:off x="1590675" y="1523365"/>
            <a:ext cx="10180955" cy="4027170"/>
          </a:xfrm>
          <a:prstGeom prst="rect">
            <a:avLst/>
          </a:prstGeom>
          <a:noFill/>
        </p:spPr>
        <p:txBody>
          <a:bodyPr wrap="square" rtlCol="0">
            <a:noAutofit/>
          </a:bodyPr>
          <a:p>
            <a:r>
              <a:rPr lang="en-GB" altLang="en-US" sz="2000">
                <a:solidFill>
                  <a:schemeClr val="bg1"/>
                </a:solidFill>
              </a:rPr>
              <a:t>Paralysis is a condition characterized by the loss of muscle function in one or more parts of the body, resulting in limited mobility and reduced independence. Patients suffering from paralysis face numerous challenges that require continuous monitoring and care. The inability to move freely puts them at high risk of developing severe health complications, such as pressure ulcers (bedsores), irregular vital signs, and accidental falls. Additionally, communication difficulties may hinder their ability to seek timely assistance during emergencies, further compromising their safety.</a:t>
            </a:r>
            <a:endParaRPr lang="en-GB" altLang="en-US" sz="2000">
              <a:solidFill>
                <a:schemeClr val="bg1"/>
              </a:solidFill>
            </a:endParaRPr>
          </a:p>
          <a:p>
            <a:endParaRPr lang="en-GB" altLang="en-US" sz="2000">
              <a:solidFill>
                <a:schemeClr val="bg1"/>
              </a:solidFill>
            </a:endParaRPr>
          </a:p>
          <a:p>
            <a:r>
              <a:rPr lang="en-GB" altLang="en-US" sz="2000">
                <a:solidFill>
                  <a:schemeClr val="bg1"/>
                </a:solidFill>
              </a:rPr>
              <a:t>To address these challenges, a Paralysis Patient Monitoring System is proposed, incorporating Internet of Things (IoT) technology and smart sensors. This system ensures continuous monitoring of critical health parameters, early detection of health issues, and improved communication with caregivers.</a:t>
            </a:r>
            <a:endParaRPr lang="en-GB" altLang="en-US" sz="20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4" name="组合 23"/>
          <p:cNvGrpSpPr/>
          <p:nvPr/>
        </p:nvGrpSpPr>
        <p:grpSpPr>
          <a:xfrm>
            <a:off x="9156572" y="7762223"/>
            <a:ext cx="469986" cy="152399"/>
            <a:chOff x="11323426" y="6260123"/>
            <a:chExt cx="469986" cy="152399"/>
          </a:xfrm>
        </p:grpSpPr>
        <p:sp>
          <p:nvSpPr>
            <p:cNvPr id="25" name="箭头: V 形 24"/>
            <p:cNvSpPr/>
            <p:nvPr/>
          </p:nvSpPr>
          <p:spPr>
            <a:xfrm flipH="1">
              <a:off x="11323426" y="6260123"/>
              <a:ext cx="83127" cy="152399"/>
            </a:xfrm>
            <a:prstGeom prst="chevron">
              <a:avLst>
                <a:gd name="adj" fmla="val 68030"/>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箭头: V 形 25"/>
            <p:cNvSpPr/>
            <p:nvPr/>
          </p:nvSpPr>
          <p:spPr>
            <a:xfrm>
              <a:off x="11710285" y="6260123"/>
              <a:ext cx="83127" cy="152399"/>
            </a:xfrm>
            <a:prstGeom prst="chevron">
              <a:avLst>
                <a:gd name="adj" fmla="val 68030"/>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3" name="组合 32"/>
          <p:cNvGrpSpPr/>
          <p:nvPr/>
        </p:nvGrpSpPr>
        <p:grpSpPr>
          <a:xfrm>
            <a:off x="11584616" y="7715186"/>
            <a:ext cx="2419866" cy="1245288"/>
            <a:chOff x="7240941" y="2924404"/>
            <a:chExt cx="2419866" cy="1245288"/>
          </a:xfrm>
        </p:grpSpPr>
        <p:sp>
          <p:nvSpPr>
            <p:cNvPr id="34" name="文本框 33"/>
            <p:cNvSpPr txBox="1"/>
            <p:nvPr>
              <p:custDataLst>
                <p:tags r:id="rId1"/>
              </p:custDataLst>
            </p:nvPr>
          </p:nvSpPr>
          <p:spPr>
            <a:xfrm>
              <a:off x="7599331" y="2924404"/>
              <a:ext cx="1703087" cy="400110"/>
            </a:xfrm>
            <a:prstGeom prst="rect">
              <a:avLst/>
            </a:prstGeom>
            <a:noFill/>
          </p:spPr>
          <p:txBody>
            <a:bodyPr wrap="square" rtlCol="0">
              <a:spAutoFit/>
            </a:bodyPr>
            <a:lstStyle>
              <a:defPPr>
                <a:defRPr lang="zh-CN"/>
              </a:defPPr>
              <a:lvl1pPr>
                <a:defRPr sz="2000">
                  <a:gradFill>
                    <a:gsLst>
                      <a:gs pos="0">
                        <a:srgbClr val="FBD60B"/>
                      </a:gs>
                      <a:gs pos="100000">
                        <a:srgbClr val="E98E05"/>
                      </a:gs>
                    </a:gsLst>
                    <a:lin ang="2700000" scaled="1"/>
                  </a:gradFill>
                  <a:latin typeface="+mj-ea"/>
                  <a:ea typeface="+mj-ea"/>
                </a:defRPr>
              </a:lvl1pPr>
            </a:lstStyle>
            <a:p>
              <a:pPr algn="ctr"/>
              <a:r>
                <a:rPr lang="zh-CN" altLang="en-US" dirty="0">
                  <a:solidFill>
                    <a:schemeClr val="bg1"/>
                  </a:solidFill>
                </a:rPr>
                <a:t>添加小标题</a:t>
              </a:r>
              <a:endParaRPr lang="zh-CN" altLang="en-US" dirty="0">
                <a:solidFill>
                  <a:schemeClr val="bg1"/>
                </a:solidFill>
              </a:endParaRPr>
            </a:p>
          </p:txBody>
        </p:sp>
        <p:sp>
          <p:nvSpPr>
            <p:cNvPr id="35" name="文本框 34"/>
            <p:cNvSpPr txBox="1"/>
            <p:nvPr/>
          </p:nvSpPr>
          <p:spPr>
            <a:xfrm>
              <a:off x="7240941" y="3378129"/>
              <a:ext cx="2419866" cy="791563"/>
            </a:xfrm>
            <a:prstGeom prst="rect">
              <a:avLst/>
            </a:prstGeom>
            <a:noFill/>
          </p:spPr>
          <p:txBody>
            <a:bodyPr wrap="square">
              <a:spAutoFit/>
            </a:bodyPr>
            <a:lstStyle/>
            <a:p>
              <a:pPr algn="ctr">
                <a:lnSpc>
                  <a:spcPct val="130000"/>
                </a:lnSpc>
              </a:pPr>
              <a:r>
                <a:rPr lang="zh-CN" altLang="en-US" sz="1200" dirty="0">
                  <a:solidFill>
                    <a:schemeClr val="bg1"/>
                  </a:solidFill>
                </a:rPr>
                <a:t>单击此处输入你的正文，文字是您思想的提炼，为了最终演示发布的良好效果</a:t>
              </a:r>
              <a:endParaRPr lang="zh-CN" altLang="en-US" sz="1200" dirty="0">
                <a:solidFill>
                  <a:schemeClr val="bg1"/>
                </a:solidFill>
              </a:endParaRPr>
            </a:p>
          </p:txBody>
        </p:sp>
      </p:grpSp>
      <p:sp>
        <p:nvSpPr>
          <p:cNvPr id="51" name="文本框 50"/>
          <p:cNvSpPr txBox="1"/>
          <p:nvPr>
            <p:custDataLst>
              <p:tags r:id="rId2"/>
            </p:custDataLst>
          </p:nvPr>
        </p:nvSpPr>
        <p:spPr>
          <a:xfrm>
            <a:off x="-659003" y="-1805951"/>
            <a:ext cx="4233269" cy="400110"/>
          </a:xfrm>
          <a:prstGeom prst="rect">
            <a:avLst/>
          </a:prstGeom>
          <a:noFill/>
        </p:spPr>
        <p:txBody>
          <a:bodyPr wrap="square" rtlCol="0">
            <a:spAutoFit/>
          </a:bodyPr>
          <a:lstStyle>
            <a:defPPr>
              <a:defRPr lang="zh-CN"/>
            </a:defPPr>
            <a:lvl1pPr>
              <a:defRPr sz="2800">
                <a:gradFill>
                  <a:gsLst>
                    <a:gs pos="0">
                      <a:schemeClr val="accent3"/>
                    </a:gs>
                    <a:gs pos="100000">
                      <a:schemeClr val="accent2">
                        <a:lumMod val="60000"/>
                        <a:lumOff val="40000"/>
                      </a:schemeClr>
                    </a:gs>
                  </a:gsLst>
                  <a:lin ang="0" scaled="1"/>
                </a:gradFill>
                <a:latin typeface="+mj-ea"/>
                <a:ea typeface="+mj-ea"/>
              </a:defRPr>
            </a:lvl1pPr>
          </a:lstStyle>
          <a:p>
            <a:r>
              <a:rPr lang="zh-CN" altLang="en-US" sz="2000" dirty="0">
                <a:solidFill>
                  <a:schemeClr val="bg1"/>
                </a:solidFill>
              </a:rPr>
              <a:t>点击此处添加文本标题</a:t>
            </a:r>
            <a:endParaRPr lang="zh-CN" altLang="en-US" sz="2000" dirty="0">
              <a:solidFill>
                <a:schemeClr val="bg1"/>
              </a:solidFill>
            </a:endParaRPr>
          </a:p>
        </p:txBody>
      </p:sp>
      <p:sp>
        <p:nvSpPr>
          <p:cNvPr id="52" name="文本框 51"/>
          <p:cNvSpPr txBox="1"/>
          <p:nvPr/>
        </p:nvSpPr>
        <p:spPr>
          <a:xfrm>
            <a:off x="7955789" y="-1055705"/>
            <a:ext cx="6337624" cy="551498"/>
          </a:xfrm>
          <a:prstGeom prst="rect">
            <a:avLst/>
          </a:prstGeom>
          <a:noFill/>
        </p:spPr>
        <p:txBody>
          <a:bodyPr wrap="square">
            <a:spAutoFit/>
          </a:bodyPr>
          <a:lstStyle/>
          <a:p>
            <a:pPr>
              <a:lnSpc>
                <a:spcPct val="130000"/>
              </a:lnSpc>
            </a:pPr>
            <a:r>
              <a:rPr lang="zh-CN" altLang="en-US" sz="1200" dirty="0">
                <a:solidFill>
                  <a:schemeClr val="bg1"/>
                </a:solidFill>
              </a:rPr>
              <a:t>单击此处输入你的正文，文字是您思想的提炼，为了最终演示发布的良好效果，请尽量言简意赅的阐述观点</a:t>
            </a:r>
            <a:r>
              <a:rPr lang="en-US" altLang="zh-CN" sz="1200" dirty="0">
                <a:solidFill>
                  <a:schemeClr val="bg1"/>
                </a:solidFill>
              </a:rPr>
              <a:t>,  </a:t>
            </a:r>
            <a:r>
              <a:rPr lang="zh-CN" altLang="en-US" sz="1200" dirty="0">
                <a:solidFill>
                  <a:schemeClr val="bg1"/>
                </a:solidFill>
              </a:rPr>
              <a:t>根据需要可酌情增减文字</a:t>
            </a:r>
            <a:endParaRPr lang="zh-CN" altLang="en-US" sz="1200" dirty="0">
              <a:solidFill>
                <a:schemeClr val="bg1"/>
              </a:solidFill>
            </a:endParaRPr>
          </a:p>
        </p:txBody>
      </p:sp>
      <p:sp>
        <p:nvSpPr>
          <p:cNvPr id="55" name="文本框 54"/>
          <p:cNvSpPr txBox="1"/>
          <p:nvPr>
            <p:custDataLst>
              <p:tags r:id="rId3"/>
            </p:custDataLst>
          </p:nvPr>
        </p:nvSpPr>
        <p:spPr>
          <a:xfrm>
            <a:off x="6334658" y="7807918"/>
            <a:ext cx="1703087" cy="400110"/>
          </a:xfrm>
          <a:prstGeom prst="rect">
            <a:avLst/>
          </a:prstGeom>
          <a:noFill/>
        </p:spPr>
        <p:txBody>
          <a:bodyPr wrap="square" rtlCol="0">
            <a:spAutoFit/>
          </a:bodyPr>
          <a:lstStyle>
            <a:defPPr>
              <a:defRPr lang="zh-CN"/>
            </a:defPPr>
            <a:lvl1pPr>
              <a:defRPr sz="2000">
                <a:gradFill>
                  <a:gsLst>
                    <a:gs pos="0">
                      <a:srgbClr val="FBD60B"/>
                    </a:gs>
                    <a:gs pos="100000">
                      <a:srgbClr val="E98E05"/>
                    </a:gs>
                  </a:gsLst>
                  <a:lin ang="2700000" scaled="1"/>
                </a:gradFill>
                <a:latin typeface="+mj-ea"/>
                <a:ea typeface="+mj-ea"/>
              </a:defRPr>
            </a:lvl1pPr>
          </a:lstStyle>
          <a:p>
            <a:r>
              <a:rPr lang="zh-CN" altLang="en-US" dirty="0">
                <a:solidFill>
                  <a:schemeClr val="bg1"/>
                </a:solidFill>
              </a:rPr>
              <a:t>添加小标题</a:t>
            </a:r>
            <a:endParaRPr lang="zh-CN" altLang="en-US" dirty="0">
              <a:solidFill>
                <a:schemeClr val="bg1"/>
              </a:solidFill>
            </a:endParaRPr>
          </a:p>
        </p:txBody>
      </p:sp>
      <p:sp>
        <p:nvSpPr>
          <p:cNvPr id="6" name="Rounded Rectangle 5"/>
          <p:cNvSpPr/>
          <p:nvPr/>
        </p:nvSpPr>
        <p:spPr>
          <a:xfrm>
            <a:off x="11140440" y="635"/>
            <a:ext cx="1092835" cy="6863080"/>
          </a:xfrm>
          <a:prstGeom prst="round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dirty="0"/>
          </a:p>
        </p:txBody>
      </p:sp>
      <p:sp>
        <p:nvSpPr>
          <p:cNvPr id="8" name="Text Box 7"/>
          <p:cNvSpPr txBox="1"/>
          <p:nvPr/>
        </p:nvSpPr>
        <p:spPr>
          <a:xfrm>
            <a:off x="953770" y="746760"/>
            <a:ext cx="5381625" cy="645160"/>
          </a:xfrm>
          <a:prstGeom prst="rect">
            <a:avLst/>
          </a:prstGeom>
          <a:noFill/>
        </p:spPr>
        <p:txBody>
          <a:bodyPr wrap="square" rtlCol="0">
            <a:spAutoFit/>
          </a:bodyPr>
          <a:p>
            <a:r>
              <a:rPr lang="en-IN" altLang="en-GB" sz="3600">
                <a:solidFill>
                  <a:schemeClr val="bg1"/>
                </a:solidFill>
              </a:rPr>
              <a:t>PROBLEM STATEMENT</a:t>
            </a:r>
            <a:endParaRPr lang="en-IN" altLang="en-GB" sz="3600">
              <a:solidFill>
                <a:schemeClr val="bg1"/>
              </a:solidFill>
            </a:endParaRPr>
          </a:p>
        </p:txBody>
      </p:sp>
      <p:sp>
        <p:nvSpPr>
          <p:cNvPr id="9" name="Text Box 8"/>
          <p:cNvSpPr txBox="1"/>
          <p:nvPr/>
        </p:nvSpPr>
        <p:spPr>
          <a:xfrm>
            <a:off x="953770" y="1988185"/>
            <a:ext cx="9667240" cy="3886200"/>
          </a:xfrm>
          <a:prstGeom prst="rect">
            <a:avLst/>
          </a:prstGeom>
          <a:noFill/>
        </p:spPr>
        <p:txBody>
          <a:bodyPr wrap="square" rtlCol="0">
            <a:noAutofit/>
          </a:bodyPr>
          <a:p>
            <a:r>
              <a:rPr lang="en-GB" altLang="en-US" sz="2400">
                <a:solidFill>
                  <a:schemeClr val="bg1"/>
                </a:solidFill>
              </a:rPr>
              <a:t>Paralysis patients face significant challenges in monitoring their health and ensuring safety due to limited mobility and dependency on caregivers. </a:t>
            </a:r>
            <a:r>
              <a:rPr lang="en-IN" altLang="en-GB" sz="2400">
                <a:solidFill>
                  <a:schemeClr val="bg1"/>
                </a:solidFill>
              </a:rPr>
              <a:t>some </a:t>
            </a:r>
            <a:r>
              <a:rPr lang="en-GB" altLang="en-US" sz="2400">
                <a:solidFill>
                  <a:schemeClr val="bg1"/>
                </a:solidFill>
              </a:rPr>
              <a:t> issues include the inability to detect falls, monitor</a:t>
            </a:r>
            <a:r>
              <a:rPr lang="en-IN" altLang="en-GB" sz="2400">
                <a:solidFill>
                  <a:schemeClr val="bg1"/>
                </a:solidFill>
              </a:rPr>
              <a:t>s</a:t>
            </a:r>
            <a:r>
              <a:rPr lang="en-GB" altLang="en-US" sz="2400">
                <a:solidFill>
                  <a:schemeClr val="bg1"/>
                </a:solidFill>
              </a:rPr>
              <a:t> vital health parameters like heart rate and oxygen levels</a:t>
            </a:r>
            <a:r>
              <a:rPr lang="en-IN" altLang="en-GB" sz="2400">
                <a:solidFill>
                  <a:schemeClr val="bg1"/>
                </a:solidFill>
              </a:rPr>
              <a:t> </a:t>
            </a:r>
            <a:r>
              <a:rPr lang="en-GB" altLang="en-US" sz="2400">
                <a:solidFill>
                  <a:schemeClr val="bg1"/>
                </a:solidFill>
              </a:rPr>
              <a:t>,  identify early detection of skin infections</a:t>
            </a:r>
            <a:r>
              <a:rPr lang="en-IN" altLang="en-GB" sz="2400">
                <a:solidFill>
                  <a:schemeClr val="bg1"/>
                </a:solidFill>
              </a:rPr>
              <a:t> due to Prolonged Immobility </a:t>
            </a:r>
            <a:r>
              <a:rPr lang="en-GB" altLang="en-US" sz="2400">
                <a:solidFill>
                  <a:schemeClr val="bg1"/>
                </a:solidFill>
              </a:rPr>
              <a:t>(e.g., pressure sores). Additionally, patients may struggle to alert caregivers during emergencies.</a:t>
            </a:r>
            <a:endParaRPr lang="en-GB" altLang="en-US" sz="2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组合 7"/>
          <p:cNvGrpSpPr/>
          <p:nvPr/>
        </p:nvGrpSpPr>
        <p:grpSpPr>
          <a:xfrm flipH="1">
            <a:off x="3000340" y="-2003267"/>
            <a:ext cx="242165" cy="242165"/>
            <a:chOff x="7438768" y="5634681"/>
            <a:chExt cx="469557" cy="469557"/>
          </a:xfrm>
        </p:grpSpPr>
        <p:sp>
          <p:nvSpPr>
            <p:cNvPr id="9" name="矩形 8"/>
            <p:cNvSpPr/>
            <p:nvPr/>
          </p:nvSpPr>
          <p:spPr>
            <a:xfrm>
              <a:off x="7438768" y="5634681"/>
              <a:ext cx="469557" cy="469557"/>
            </a:xfrm>
            <a:prstGeom prst="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V 形 9"/>
            <p:cNvSpPr/>
            <p:nvPr/>
          </p:nvSpPr>
          <p:spPr>
            <a:xfrm>
              <a:off x="7622850" y="5779476"/>
              <a:ext cx="114381" cy="176795"/>
            </a:xfrm>
            <a:prstGeom prst="chevron">
              <a:avLst>
                <a:gd name="adj" fmla="val 73125"/>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4" name="文本框 43"/>
          <p:cNvSpPr txBox="1"/>
          <p:nvPr/>
        </p:nvSpPr>
        <p:spPr>
          <a:xfrm>
            <a:off x="56252" y="6303730"/>
            <a:ext cx="779291" cy="276999"/>
          </a:xfrm>
          <a:prstGeom prst="rect">
            <a:avLst/>
          </a:prstGeom>
          <a:noFill/>
        </p:spPr>
        <p:txBody>
          <a:bodyPr wrap="square">
            <a:spAutoFit/>
          </a:bodyPr>
          <a:lstStyle/>
          <a:p>
            <a:r>
              <a:rPr lang="en-US" altLang="zh-CN" sz="1200" dirty="0">
                <a:solidFill>
                  <a:srgbClr val="E75105"/>
                </a:solidFill>
                <a:latin typeface="+mj-lt"/>
                <a:ea typeface="+mj-ea"/>
              </a:rPr>
              <a:t>SLIDE</a:t>
            </a:r>
            <a:endParaRPr lang="zh-CN" altLang="en-US" sz="1200" dirty="0">
              <a:solidFill>
                <a:srgbClr val="E75105"/>
              </a:solidFill>
              <a:latin typeface="+mj-lt"/>
              <a:ea typeface="+mj-ea"/>
            </a:endParaRPr>
          </a:p>
        </p:txBody>
      </p:sp>
      <p:cxnSp>
        <p:nvCxnSpPr>
          <p:cNvPr id="45" name="直接连接符 44"/>
          <p:cNvCxnSpPr/>
          <p:nvPr/>
        </p:nvCxnSpPr>
        <p:spPr>
          <a:xfrm>
            <a:off x="821543" y="0"/>
            <a:ext cx="0" cy="685800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1325880" y="267970"/>
            <a:ext cx="4636770" cy="645160"/>
          </a:xfrm>
          <a:prstGeom prst="rect">
            <a:avLst/>
          </a:prstGeom>
          <a:noFill/>
        </p:spPr>
        <p:txBody>
          <a:bodyPr wrap="square" rtlCol="0">
            <a:spAutoFit/>
          </a:bodyPr>
          <a:p>
            <a:r>
              <a:rPr lang="en-IN" altLang="en-GB" sz="3600">
                <a:solidFill>
                  <a:schemeClr val="bg1"/>
                </a:solidFill>
              </a:rPr>
              <a:t>SOLUTION:-</a:t>
            </a:r>
            <a:endParaRPr lang="en-IN" altLang="en-GB" sz="3600">
              <a:solidFill>
                <a:schemeClr val="bg1"/>
              </a:solidFill>
            </a:endParaRPr>
          </a:p>
        </p:txBody>
      </p:sp>
      <p:sp>
        <p:nvSpPr>
          <p:cNvPr id="13" name="Text Box 12"/>
          <p:cNvSpPr txBox="1"/>
          <p:nvPr/>
        </p:nvSpPr>
        <p:spPr>
          <a:xfrm>
            <a:off x="1135380" y="1073785"/>
            <a:ext cx="10184765" cy="5120005"/>
          </a:xfrm>
          <a:prstGeom prst="rect">
            <a:avLst/>
          </a:prstGeom>
          <a:noFill/>
        </p:spPr>
        <p:txBody>
          <a:bodyPr wrap="square" rtlCol="0">
            <a:noAutofit/>
          </a:bodyPr>
          <a:p>
            <a:r>
              <a:rPr lang="en-GB" altLang="en-US">
                <a:solidFill>
                  <a:schemeClr val="bg1"/>
                </a:solidFill>
              </a:rPr>
              <a:t>s</a:t>
            </a:r>
            <a:r>
              <a:rPr lang="en-GB" altLang="en-US" sz="2000">
                <a:solidFill>
                  <a:schemeClr val="bg1"/>
                </a:solidFill>
              </a:rPr>
              <a:t>olution integrates multiple functionalities to address key issues such as fall detection, vital sign monitoring, skin infection prevention, and emergency communication. The core components of the solution include:</a:t>
            </a:r>
            <a:endParaRPr lang="en-GB" altLang="en-US" sz="2000">
              <a:solidFill>
                <a:schemeClr val="bg1"/>
              </a:solidFill>
            </a:endParaRPr>
          </a:p>
          <a:p>
            <a:endParaRPr lang="en-GB" altLang="en-US" sz="2000">
              <a:solidFill>
                <a:schemeClr val="bg1"/>
              </a:solidFill>
            </a:endParaRPr>
          </a:p>
          <a:p>
            <a:r>
              <a:rPr lang="en-GB" altLang="en-US" sz="2000">
                <a:solidFill>
                  <a:schemeClr val="bg1"/>
                </a:solidFill>
              </a:rPr>
              <a:t>1. Automatic Fall Detection</a:t>
            </a:r>
            <a:endParaRPr lang="en-GB" altLang="en-US" sz="2000">
              <a:solidFill>
                <a:schemeClr val="bg1"/>
              </a:solidFill>
            </a:endParaRPr>
          </a:p>
          <a:p>
            <a:r>
              <a:rPr lang="en-GB" altLang="en-US" sz="2000">
                <a:solidFill>
                  <a:schemeClr val="bg1"/>
                </a:solidFill>
              </a:rPr>
              <a:t>Sensors Used: Accelerometers</a:t>
            </a:r>
            <a:r>
              <a:rPr lang="en-IN" altLang="en-GB" sz="2000">
                <a:solidFill>
                  <a:schemeClr val="bg1"/>
                </a:solidFill>
              </a:rPr>
              <a:t> sensor to detect the automatic fall detection on</a:t>
            </a:r>
            <a:r>
              <a:rPr lang="en-GB" altLang="en-US" sz="2000">
                <a:solidFill>
                  <a:schemeClr val="bg1"/>
                </a:solidFill>
              </a:rPr>
              <a:t> the patient’s bed.</a:t>
            </a:r>
            <a:endParaRPr lang="en-GB" altLang="en-US" sz="2000">
              <a:solidFill>
                <a:schemeClr val="bg1"/>
              </a:solidFill>
            </a:endParaRPr>
          </a:p>
          <a:p>
            <a:r>
              <a:rPr lang="en-GB" altLang="en-US" sz="2000">
                <a:solidFill>
                  <a:schemeClr val="bg1"/>
                </a:solidFill>
              </a:rPr>
              <a:t>Communication: Alerts displayed on a web dashboard and also buzzer turn on automatically </a:t>
            </a:r>
            <a:r>
              <a:rPr lang="en-IN" altLang="en-GB" sz="2000">
                <a:solidFill>
                  <a:schemeClr val="bg1"/>
                </a:solidFill>
              </a:rPr>
              <a:t>to identify the situation.</a:t>
            </a:r>
            <a:endParaRPr lang="en-IN" altLang="en-GB" sz="2000">
              <a:solidFill>
                <a:schemeClr val="bg1"/>
              </a:solidFill>
            </a:endParaRPr>
          </a:p>
          <a:p>
            <a:endParaRPr lang="en-IN" altLang="en-GB" sz="2000">
              <a:solidFill>
                <a:schemeClr val="bg1"/>
              </a:solidFill>
            </a:endParaRPr>
          </a:p>
          <a:p>
            <a:r>
              <a:rPr lang="en-GB" altLang="en-US" sz="2000">
                <a:solidFill>
                  <a:schemeClr val="bg1"/>
                </a:solidFill>
              </a:rPr>
              <a:t>2. Monitoring Vital Health Parameters</a:t>
            </a:r>
            <a:endParaRPr lang="en-GB" altLang="en-US" sz="2000">
              <a:solidFill>
                <a:schemeClr val="bg1"/>
              </a:solidFill>
            </a:endParaRPr>
          </a:p>
          <a:p>
            <a:r>
              <a:rPr lang="en-GB" altLang="en-US" sz="2000">
                <a:solidFill>
                  <a:schemeClr val="bg1"/>
                </a:solidFill>
              </a:rPr>
              <a:t>Sensors Used:</a:t>
            </a:r>
            <a:endParaRPr lang="en-GB" altLang="en-US" sz="2000">
              <a:solidFill>
                <a:schemeClr val="bg1"/>
              </a:solidFill>
            </a:endParaRPr>
          </a:p>
          <a:p>
            <a:r>
              <a:rPr lang="en-GB" altLang="en-US" sz="2000">
                <a:solidFill>
                  <a:schemeClr val="bg1"/>
                </a:solidFill>
              </a:rPr>
              <a:t>Heart Rate and Oxygen Levels: Pulse oximeter sensors </a:t>
            </a:r>
            <a:r>
              <a:rPr lang="en-IN" altLang="en-GB" sz="2000">
                <a:solidFill>
                  <a:schemeClr val="bg1"/>
                </a:solidFill>
              </a:rPr>
              <a:t>.</a:t>
            </a:r>
            <a:endParaRPr lang="en-IN" altLang="en-GB" sz="2000">
              <a:solidFill>
                <a:schemeClr val="bg1"/>
              </a:solidFill>
            </a:endParaRPr>
          </a:p>
          <a:p>
            <a:r>
              <a:rPr lang="en-GB" altLang="en-US" sz="2000">
                <a:solidFill>
                  <a:schemeClr val="bg1"/>
                </a:solidFill>
              </a:rPr>
              <a:t>Data Visualization</a:t>
            </a:r>
            <a:r>
              <a:rPr lang="en-IN" altLang="en-GB" sz="2000">
                <a:solidFill>
                  <a:schemeClr val="bg1"/>
                </a:solidFill>
              </a:rPr>
              <a:t> </a:t>
            </a:r>
            <a:r>
              <a:rPr lang="en-GB" altLang="en-US" sz="2000">
                <a:solidFill>
                  <a:schemeClr val="bg1"/>
                </a:solidFill>
              </a:rPr>
              <a:t>:</a:t>
            </a:r>
            <a:r>
              <a:rPr lang="en-IN" altLang="en-GB" sz="2000">
                <a:solidFill>
                  <a:schemeClr val="bg1"/>
                </a:solidFill>
              </a:rPr>
              <a:t> </a:t>
            </a:r>
            <a:r>
              <a:rPr lang="en-GB" altLang="en-US" sz="2000">
                <a:solidFill>
                  <a:schemeClr val="bg1"/>
                </a:solidFill>
              </a:rPr>
              <a:t>Data is transmitted to a cloud server and displayed on a web-based dashboard</a:t>
            </a:r>
            <a:r>
              <a:rPr lang="en-IN" altLang="en-GB" sz="2000">
                <a:solidFill>
                  <a:schemeClr val="bg1"/>
                </a:solidFill>
              </a:rPr>
              <a:t>.</a:t>
            </a:r>
            <a:endParaRPr lang="en-IN" altLang="en-GB" sz="2000">
              <a:solidFill>
                <a:schemeClr val="bg1"/>
              </a:solidFill>
            </a:endParaRPr>
          </a:p>
          <a:p>
            <a:r>
              <a:rPr lang="en-IN" altLang="en-GB" sz="2000">
                <a:solidFill>
                  <a:schemeClr val="bg1"/>
                </a:solidFill>
              </a:rPr>
              <a:t>D</a:t>
            </a:r>
            <a:r>
              <a:rPr lang="en-GB" altLang="en-US" sz="2000">
                <a:solidFill>
                  <a:schemeClr val="bg1"/>
                </a:solidFill>
              </a:rPr>
              <a:t>ata will be visualized through graphs for medical </a:t>
            </a:r>
            <a:r>
              <a:rPr lang="en-IN" altLang="en-GB" sz="2000">
                <a:solidFill>
                  <a:schemeClr val="bg1"/>
                </a:solidFill>
              </a:rPr>
              <a:t>purpuse</a:t>
            </a:r>
            <a:endParaRPr lang="en-GB" altLang="en-US" sz="2000">
              <a:solidFill>
                <a:schemeClr val="bg1"/>
              </a:solidFill>
            </a:endParaRPr>
          </a:p>
          <a:p>
            <a:endParaRPr lang="en-GB" altLang="en-US" sz="2000">
              <a:solidFill>
                <a:schemeClr val="bg1"/>
              </a:solidFill>
            </a:endParaRPr>
          </a:p>
        </p:txBody>
      </p:sp>
      <p:sp>
        <p:nvSpPr>
          <p:cNvPr id="26" name="Rectangles 25"/>
          <p:cNvSpPr/>
          <p:nvPr/>
        </p:nvSpPr>
        <p:spPr>
          <a:xfrm>
            <a:off x="20320" y="2540"/>
            <a:ext cx="785495" cy="6875780"/>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p:cNvSpPr/>
          <p:nvPr/>
        </p:nvSpPr>
        <p:spPr>
          <a:xfrm>
            <a:off x="0" y="0"/>
            <a:ext cx="12192000" cy="800099"/>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0882436" y="526615"/>
            <a:ext cx="242165" cy="242165"/>
            <a:chOff x="7438768" y="5634681"/>
            <a:chExt cx="469557" cy="469557"/>
          </a:xfrm>
        </p:grpSpPr>
        <p:sp>
          <p:nvSpPr>
            <p:cNvPr id="11" name="矩形 10"/>
            <p:cNvSpPr/>
            <p:nvPr/>
          </p:nvSpPr>
          <p:spPr>
            <a:xfrm>
              <a:off x="7438768" y="5634681"/>
              <a:ext cx="469557" cy="469557"/>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V 形 11"/>
            <p:cNvSpPr/>
            <p:nvPr/>
          </p:nvSpPr>
          <p:spPr>
            <a:xfrm>
              <a:off x="7622850" y="5779476"/>
              <a:ext cx="114381" cy="176795"/>
            </a:xfrm>
            <a:prstGeom prst="chevron">
              <a:avLst>
                <a:gd name="adj" fmla="val 73125"/>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6" name="文本框 6"/>
          <p:cNvSpPr txBox="1"/>
          <p:nvPr>
            <p:custDataLst>
              <p:tags r:id="rId1"/>
            </p:custDataLst>
          </p:nvPr>
        </p:nvSpPr>
        <p:spPr>
          <a:xfrm>
            <a:off x="4977127" y="8730711"/>
            <a:ext cx="4895473" cy="1107996"/>
          </a:xfrm>
          <a:prstGeom prst="rect">
            <a:avLst/>
          </a:prstGeom>
          <a:noFill/>
        </p:spPr>
        <p:txBody>
          <a:bodyPr wrap="square">
            <a:spAutoFit/>
          </a:bodyPr>
          <a:lstStyle>
            <a:defPPr>
              <a:defRPr lang="zh-CN"/>
            </a:defPPr>
            <a:lvl1pPr>
              <a:defRPr sz="3600">
                <a:solidFill>
                  <a:schemeClr val="bg2">
                    <a:lumMod val="90000"/>
                  </a:schemeClr>
                </a:solidFill>
                <a:latin typeface="+mj-lt"/>
              </a:defRPr>
            </a:lvl1pPr>
          </a:lstStyle>
          <a:p>
            <a:r>
              <a:rPr lang="en-US" altLang="zh-CN" sz="6600" dirty="0">
                <a:ln>
                  <a:solidFill>
                    <a:schemeClr val="bg1"/>
                  </a:solidFill>
                </a:ln>
                <a:noFill/>
              </a:rPr>
              <a:t>BUSINESS</a:t>
            </a:r>
            <a:endParaRPr lang="zh-CN" altLang="en-US" sz="6600" dirty="0">
              <a:ln>
                <a:solidFill>
                  <a:schemeClr val="bg1"/>
                </a:solidFill>
              </a:ln>
              <a:noFill/>
            </a:endParaRPr>
          </a:p>
        </p:txBody>
      </p:sp>
      <p:sp>
        <p:nvSpPr>
          <p:cNvPr id="62" name="Text Box 61"/>
          <p:cNvSpPr txBox="1"/>
          <p:nvPr/>
        </p:nvSpPr>
        <p:spPr>
          <a:xfrm>
            <a:off x="909320" y="1261110"/>
            <a:ext cx="10372725" cy="4516120"/>
          </a:xfrm>
          <a:prstGeom prst="rect">
            <a:avLst/>
          </a:prstGeom>
          <a:noFill/>
        </p:spPr>
        <p:txBody>
          <a:bodyPr wrap="square" rtlCol="0">
            <a:noAutofit/>
          </a:bodyPr>
          <a:p>
            <a:r>
              <a:rPr lang="en-GB" altLang="en-US" sz="2000">
                <a:solidFill>
                  <a:schemeClr val="bg1"/>
                </a:solidFill>
              </a:rPr>
              <a:t>3. Early Detection of Skin Infections</a:t>
            </a:r>
            <a:endParaRPr lang="en-GB" altLang="en-US" sz="2000">
              <a:solidFill>
                <a:schemeClr val="bg1"/>
              </a:solidFill>
            </a:endParaRPr>
          </a:p>
          <a:p>
            <a:r>
              <a:rPr lang="en-GB" altLang="en-US" sz="2000">
                <a:solidFill>
                  <a:schemeClr val="bg1"/>
                </a:solidFill>
              </a:rPr>
              <a:t>Sensors Used: </a:t>
            </a:r>
            <a:r>
              <a:rPr lang="en-IN" altLang="en-GB" sz="2000">
                <a:solidFill>
                  <a:schemeClr val="bg1"/>
                </a:solidFill>
              </a:rPr>
              <a:t>skin monitoring sensor</a:t>
            </a:r>
            <a:r>
              <a:rPr lang="en-GB" altLang="en-US" sz="2000">
                <a:solidFill>
                  <a:schemeClr val="bg1"/>
                </a:solidFill>
              </a:rPr>
              <a:t> (e.g., </a:t>
            </a:r>
            <a:r>
              <a:rPr lang="en-US" altLang="en-GB" sz="2000">
                <a:solidFill>
                  <a:schemeClr val="bg1"/>
                </a:solidFill>
              </a:rPr>
              <a:t>skin sensors </a:t>
            </a:r>
            <a:r>
              <a:rPr lang="en-GB" altLang="en-US" sz="2000">
                <a:solidFill>
                  <a:schemeClr val="bg1"/>
                </a:solidFill>
              </a:rPr>
              <a:t>) and temperature sensors like DTH11</a:t>
            </a:r>
            <a:r>
              <a:rPr lang="en-US" altLang="en-GB" sz="2000">
                <a:solidFill>
                  <a:schemeClr val="bg1"/>
                </a:solidFill>
              </a:rPr>
              <a:t> and  pressure</a:t>
            </a:r>
            <a:r>
              <a:rPr lang="en-GB" altLang="en-US" sz="2000">
                <a:solidFill>
                  <a:schemeClr val="bg1"/>
                </a:solidFill>
              </a:rPr>
              <a:t> sensors to measure the temperature</a:t>
            </a:r>
            <a:r>
              <a:rPr lang="en-US" altLang="en-GB" sz="2000">
                <a:solidFill>
                  <a:schemeClr val="bg1"/>
                </a:solidFill>
              </a:rPr>
              <a:t> and humidity </a:t>
            </a:r>
            <a:r>
              <a:rPr lang="en-GB" altLang="en-US" sz="2000">
                <a:solidFill>
                  <a:schemeClr val="bg1"/>
                </a:solidFill>
              </a:rPr>
              <a:t> across bed then the automatically ventilation is on  through the bed</a:t>
            </a:r>
            <a:endParaRPr lang="en-GB" altLang="en-US" sz="2000">
              <a:solidFill>
                <a:schemeClr val="bg1"/>
              </a:solidFill>
            </a:endParaRPr>
          </a:p>
          <a:p>
            <a:r>
              <a:rPr lang="en-GB" altLang="en-US" sz="2000">
                <a:solidFill>
                  <a:schemeClr val="bg1"/>
                </a:solidFill>
              </a:rPr>
              <a:t>Detects prolonged pressure on specific body areas (e.g., back, hips, heels) to identify risk zones for pressure sores.</a:t>
            </a:r>
            <a:endParaRPr lang="en-GB" altLang="en-US" sz="2000">
              <a:solidFill>
                <a:schemeClr val="bg1"/>
              </a:solidFill>
            </a:endParaRPr>
          </a:p>
          <a:p>
            <a:r>
              <a:rPr lang="en-GB" altLang="en-US" sz="2000">
                <a:solidFill>
                  <a:schemeClr val="bg1"/>
                </a:solidFill>
              </a:rPr>
              <a:t>Monitors temperature variations that indicate early </a:t>
            </a:r>
            <a:r>
              <a:rPr lang="en-IN" altLang="en-GB" sz="2000">
                <a:solidFill>
                  <a:schemeClr val="bg1"/>
                </a:solidFill>
              </a:rPr>
              <a:t>detection of skin </a:t>
            </a:r>
            <a:r>
              <a:rPr lang="en-GB" altLang="en-US" sz="2000">
                <a:solidFill>
                  <a:schemeClr val="bg1"/>
                </a:solidFill>
              </a:rPr>
              <a:t> infection or inflammation.</a:t>
            </a:r>
            <a:endParaRPr lang="en-GB" altLang="en-US" sz="2000">
              <a:solidFill>
                <a:schemeClr val="bg1"/>
              </a:solidFill>
            </a:endParaRPr>
          </a:p>
          <a:p>
            <a:r>
              <a:rPr lang="en-GB" altLang="en-US" sz="2000">
                <a:solidFill>
                  <a:schemeClr val="bg1"/>
                </a:solidFill>
              </a:rPr>
              <a:t>Provides alerts when pressure or temperature readings exceed safe thresholds.</a:t>
            </a:r>
            <a:endParaRPr lang="en-GB" altLang="en-US" sz="2000">
              <a:solidFill>
                <a:schemeClr val="bg1"/>
              </a:solidFill>
            </a:endParaRPr>
          </a:p>
          <a:p>
            <a:endParaRPr lang="en-GB" altLang="en-US" sz="2000">
              <a:solidFill>
                <a:schemeClr val="bg1"/>
              </a:solidFill>
            </a:endParaRPr>
          </a:p>
          <a:p>
            <a:r>
              <a:rPr lang="en-IN" altLang="en-GB" sz="2000">
                <a:solidFill>
                  <a:schemeClr val="bg1"/>
                </a:solidFill>
              </a:rPr>
              <a:t>4</a:t>
            </a:r>
            <a:r>
              <a:rPr lang="en-GB" altLang="en-US" sz="2000">
                <a:solidFill>
                  <a:schemeClr val="bg1"/>
                </a:solidFill>
              </a:rPr>
              <a:t>. Emergency Alert System</a:t>
            </a:r>
            <a:endParaRPr lang="en-GB" altLang="en-US" sz="2000">
              <a:solidFill>
                <a:schemeClr val="bg1"/>
              </a:solidFill>
            </a:endParaRPr>
          </a:p>
          <a:p>
            <a:r>
              <a:rPr lang="en-GB" altLang="en-US" sz="2000">
                <a:solidFill>
                  <a:schemeClr val="bg1"/>
                </a:solidFill>
              </a:rPr>
              <a:t>Patients can press the emergency button an alert.Immediate notifications are sent to caregivers through  web dashboards.</a:t>
            </a:r>
            <a:endParaRPr lang="en-GB" altLang="en-US" sz="2000">
              <a:solidFill>
                <a:schemeClr val="bg1"/>
              </a:solidFill>
            </a:endParaRPr>
          </a:p>
          <a:p>
            <a:r>
              <a:rPr lang="en-GB" altLang="en-US" sz="2000">
                <a:solidFill>
                  <a:schemeClr val="bg1"/>
                </a:solidFill>
              </a:rPr>
              <a:t>Outcome: Ensures quick response to emergencies, reducing delays in assistance.</a:t>
            </a:r>
            <a:endParaRPr lang="en-GB" altLang="en-US" sz="20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文本框 17"/>
          <p:cNvSpPr txBox="1"/>
          <p:nvPr/>
        </p:nvSpPr>
        <p:spPr>
          <a:xfrm>
            <a:off x="202556" y="6303730"/>
            <a:ext cx="779291" cy="276999"/>
          </a:xfrm>
          <a:prstGeom prst="rect">
            <a:avLst/>
          </a:prstGeom>
          <a:noFill/>
        </p:spPr>
        <p:txBody>
          <a:bodyPr wrap="square">
            <a:spAutoFit/>
          </a:bodyPr>
          <a:lstStyle/>
          <a:p>
            <a:r>
              <a:rPr lang="en-US" altLang="zh-CN" sz="1200" dirty="0">
                <a:solidFill>
                  <a:srgbClr val="E75105"/>
                </a:solidFill>
                <a:latin typeface="+mj-lt"/>
                <a:ea typeface="+mj-ea"/>
              </a:rPr>
              <a:t>SLIDE</a:t>
            </a:r>
            <a:endParaRPr lang="zh-CN" altLang="en-US" sz="1200" dirty="0">
              <a:solidFill>
                <a:srgbClr val="E75105"/>
              </a:solidFill>
              <a:latin typeface="+mj-lt"/>
              <a:ea typeface="+mj-ea"/>
            </a:endParaRPr>
          </a:p>
        </p:txBody>
      </p:sp>
      <p:sp>
        <p:nvSpPr>
          <p:cNvPr id="19" name="文本框 18"/>
          <p:cNvSpPr txBox="1"/>
          <p:nvPr/>
        </p:nvSpPr>
        <p:spPr>
          <a:xfrm>
            <a:off x="10396330" y="6401251"/>
            <a:ext cx="1452770" cy="246221"/>
          </a:xfrm>
          <a:prstGeom prst="rect">
            <a:avLst/>
          </a:prstGeom>
          <a:noFill/>
        </p:spPr>
        <p:txBody>
          <a:bodyPr wrap="square">
            <a:spAutoFit/>
          </a:bodyPr>
          <a:lstStyle/>
          <a:p>
            <a:r>
              <a:rPr lang="en-US" altLang="zh-CN" sz="1000" dirty="0">
                <a:solidFill>
                  <a:schemeClr val="bg1"/>
                </a:solidFill>
              </a:rPr>
              <a:t>www.docer.com</a:t>
            </a:r>
            <a:endParaRPr lang="zh-CN" altLang="en-US" sz="1000" dirty="0">
              <a:solidFill>
                <a:schemeClr val="bg1"/>
              </a:solidFill>
            </a:endParaRPr>
          </a:p>
        </p:txBody>
      </p:sp>
      <p:sp>
        <p:nvSpPr>
          <p:cNvPr id="21" name="矩形 20"/>
          <p:cNvSpPr/>
          <p:nvPr/>
        </p:nvSpPr>
        <p:spPr>
          <a:xfrm flipH="1">
            <a:off x="963827" y="6215941"/>
            <a:ext cx="11223280" cy="634089"/>
          </a:xfrm>
          <a:prstGeom prst="rect">
            <a:avLst/>
          </a:prstGeom>
          <a:solidFill>
            <a:schemeClr val="tx1"/>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V 形 25"/>
          <p:cNvSpPr/>
          <p:nvPr/>
        </p:nvSpPr>
        <p:spPr>
          <a:xfrm flipH="1">
            <a:off x="1228090" y="6534150"/>
            <a:ext cx="62865" cy="91440"/>
          </a:xfrm>
          <a:prstGeom prst="chevron">
            <a:avLst>
              <a:gd name="adj" fmla="val 73125"/>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9" name="直接连接符 28"/>
          <p:cNvCxnSpPr/>
          <p:nvPr/>
        </p:nvCxnSpPr>
        <p:spPr>
          <a:xfrm>
            <a:off x="963827" y="0"/>
            <a:ext cx="0" cy="685800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s 1"/>
          <p:cNvSpPr/>
          <p:nvPr/>
        </p:nvSpPr>
        <p:spPr>
          <a:xfrm>
            <a:off x="10160" y="-15240"/>
            <a:ext cx="953770" cy="6864985"/>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dirty="0"/>
          </a:p>
        </p:txBody>
      </p:sp>
      <p:sp>
        <p:nvSpPr>
          <p:cNvPr id="5" name="Rectangles 4"/>
          <p:cNvSpPr/>
          <p:nvPr/>
        </p:nvSpPr>
        <p:spPr>
          <a:xfrm>
            <a:off x="964565" y="6216650"/>
            <a:ext cx="11194415" cy="633095"/>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dirty="0"/>
          </a:p>
        </p:txBody>
      </p:sp>
      <p:sp>
        <p:nvSpPr>
          <p:cNvPr id="6" name="Text Box 5"/>
          <p:cNvSpPr txBox="1"/>
          <p:nvPr/>
        </p:nvSpPr>
        <p:spPr>
          <a:xfrm>
            <a:off x="2291080" y="784225"/>
            <a:ext cx="4064000" cy="645160"/>
          </a:xfrm>
          <a:prstGeom prst="rect">
            <a:avLst/>
          </a:prstGeom>
          <a:noFill/>
        </p:spPr>
        <p:txBody>
          <a:bodyPr wrap="square" rtlCol="0">
            <a:spAutoFit/>
          </a:bodyPr>
          <a:p>
            <a:r>
              <a:rPr lang="en-IN" altLang="en-GB" sz="3600">
                <a:solidFill>
                  <a:schemeClr val="bg1"/>
                </a:solidFill>
              </a:rPr>
              <a:t>FEATURES:-</a:t>
            </a:r>
            <a:endParaRPr lang="en-IN" altLang="en-GB" sz="3600">
              <a:solidFill>
                <a:schemeClr val="bg1"/>
              </a:solidFill>
            </a:endParaRPr>
          </a:p>
        </p:txBody>
      </p:sp>
      <p:sp>
        <p:nvSpPr>
          <p:cNvPr id="7" name="Text Box 6"/>
          <p:cNvSpPr txBox="1"/>
          <p:nvPr/>
        </p:nvSpPr>
        <p:spPr>
          <a:xfrm>
            <a:off x="2100580" y="1770380"/>
            <a:ext cx="7872095" cy="3116580"/>
          </a:xfrm>
          <a:prstGeom prst="rect">
            <a:avLst/>
          </a:prstGeom>
          <a:noFill/>
        </p:spPr>
        <p:txBody>
          <a:bodyPr wrap="square" rtlCol="0">
            <a:noAutofit/>
          </a:bodyPr>
          <a:p>
            <a:r>
              <a:rPr lang="en-GB" altLang="en-US" sz="2000">
                <a:solidFill>
                  <a:schemeClr val="bg1"/>
                </a:solidFill>
                <a:sym typeface="+mn-ea"/>
              </a:rPr>
              <a:t>1.</a:t>
            </a:r>
            <a:r>
              <a:rPr lang="en-GB" altLang="en-US" sz="2000">
                <a:solidFill>
                  <a:schemeClr val="bg1"/>
                </a:solidFill>
                <a:sym typeface="+mn-ea"/>
              </a:rPr>
              <a:t> Early Detection of Skin Infections</a:t>
            </a:r>
            <a:endParaRPr lang="en-GB" altLang="en-US" sz="2000">
              <a:solidFill>
                <a:schemeClr val="bg1"/>
              </a:solidFill>
              <a:sym typeface="+mn-ea"/>
            </a:endParaRPr>
          </a:p>
          <a:p>
            <a:endParaRPr lang="en-GB" altLang="en-US" sz="2000">
              <a:solidFill>
                <a:schemeClr val="bg1"/>
              </a:solidFill>
              <a:sym typeface="+mn-ea"/>
            </a:endParaRPr>
          </a:p>
          <a:p>
            <a:r>
              <a:rPr lang="en-IN" altLang="en-GB" sz="2000">
                <a:solidFill>
                  <a:schemeClr val="bg1"/>
                </a:solidFill>
                <a:sym typeface="+mn-ea"/>
              </a:rPr>
              <a:t>2</a:t>
            </a:r>
            <a:r>
              <a:rPr lang="en-GB" altLang="en-US" sz="2000">
                <a:solidFill>
                  <a:schemeClr val="bg1"/>
                </a:solidFill>
                <a:sym typeface="+mn-ea"/>
              </a:rPr>
              <a:t>. Monitoring Vital Health Parameters</a:t>
            </a:r>
            <a:endParaRPr lang="en-GB" altLang="en-US" sz="2000">
              <a:solidFill>
                <a:schemeClr val="bg1"/>
              </a:solidFill>
              <a:sym typeface="+mn-ea"/>
            </a:endParaRPr>
          </a:p>
          <a:p>
            <a:endParaRPr lang="en-GB" altLang="en-US" sz="2000">
              <a:solidFill>
                <a:schemeClr val="bg1"/>
              </a:solidFill>
            </a:endParaRPr>
          </a:p>
          <a:p>
            <a:r>
              <a:rPr lang="en-GB" altLang="en-US" sz="2000">
                <a:solidFill>
                  <a:schemeClr val="bg1"/>
                </a:solidFill>
                <a:sym typeface="+mn-ea"/>
              </a:rPr>
              <a:t>3. Automatic Fall Detection</a:t>
            </a:r>
            <a:endParaRPr lang="en-GB" altLang="en-US" sz="2000">
              <a:solidFill>
                <a:schemeClr val="bg1"/>
              </a:solidFill>
            </a:endParaRPr>
          </a:p>
          <a:p>
            <a:endParaRPr lang="en-GB" altLang="en-US" sz="2000">
              <a:solidFill>
                <a:schemeClr val="bg1"/>
              </a:solidFill>
            </a:endParaRPr>
          </a:p>
          <a:p>
            <a:r>
              <a:rPr lang="en-IN" altLang="en-GB" sz="2000">
                <a:solidFill>
                  <a:schemeClr val="bg1"/>
                </a:solidFill>
                <a:sym typeface="+mn-ea"/>
              </a:rPr>
              <a:t>4</a:t>
            </a:r>
            <a:r>
              <a:rPr lang="en-GB" altLang="en-US" sz="2000">
                <a:solidFill>
                  <a:schemeClr val="bg1"/>
                </a:solidFill>
                <a:sym typeface="+mn-ea"/>
              </a:rPr>
              <a:t>. Emergency Alert System</a:t>
            </a:r>
            <a:endParaRPr lang="en-GB" altLang="en-US" sz="2000">
              <a:solidFill>
                <a:schemeClr val="bg1"/>
              </a:solidFill>
            </a:endParaRPr>
          </a:p>
          <a:p>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0" y="0"/>
            <a:ext cx="12180570" cy="6875145"/>
          </a:xfrm>
          <a:prstGeom prst="rect">
            <a:avLst/>
          </a:prstGeom>
          <a:solidFill>
            <a:schemeClr val="tx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2000" dirty="0"/>
              <a:t>THE conclusion of a Paralysis Patient Monitoring System  in these main feature is early detection of the skin infection these problem causes mostly lack of ventilation so based on the temperature and humidity from the dth11 sensor or skin monitoring sensor detects when the skin colour is changed then the ventilation is on through the bed .so form these feature the skin infection will be prevented .by the automatic fall detection feature the patient fall from the bed due to inmobility it sends alert and the buzzer is automatically on for identification</a:t>
            </a:r>
            <a:r>
              <a:rPr lang="en-IN" altLang="en-GB" sz="2000" dirty="0"/>
              <a:t> </a:t>
            </a:r>
            <a:r>
              <a:rPr lang="en-GB" altLang="en-US" sz="2000" dirty="0"/>
              <a:t>.</a:t>
            </a:r>
            <a:r>
              <a:rPr lang="en-IN" altLang="en-GB" sz="2000" dirty="0"/>
              <a:t> </a:t>
            </a:r>
            <a:r>
              <a:rPr lang="en-GB" altLang="en-US" sz="2000" dirty="0"/>
              <a:t>by the patient monitoring parameters like heart rate and measuring oxygen level due to some patients have respiratory problems, so when the patient have respiratory problem then the alert is generated and it is visualised from iot dashboard. emergency button like when patient wants to call some one then alert is generated and buzzer will be automatically on</a:t>
            </a:r>
            <a:endParaRPr lang="en-GB" altLang="en-US" sz="2000" dirty="0"/>
          </a:p>
        </p:txBody>
      </p:sp>
      <p:sp>
        <p:nvSpPr>
          <p:cNvPr id="3" name="Round Diagonal Corner Rectangle 2"/>
          <p:cNvSpPr/>
          <p:nvPr/>
        </p:nvSpPr>
        <p:spPr>
          <a:xfrm>
            <a:off x="412750" y="264795"/>
            <a:ext cx="5485765" cy="986790"/>
          </a:xfrm>
          <a:prstGeom prst="round2Diag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GB" sz="3600" dirty="0"/>
              <a:t>CONCLUSION:-</a:t>
            </a:r>
            <a:endParaRPr lang="en-IN" altLang="en-GB"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31115" y="-13970"/>
            <a:ext cx="12149455" cy="6875145"/>
          </a:xfrm>
          <a:prstGeom prst="rect">
            <a:avLst/>
          </a:prstGeom>
          <a:solidFill>
            <a:srgbClr val="E75105"/>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dirty="0"/>
          </a:p>
        </p:txBody>
      </p:sp>
      <p:sp>
        <p:nvSpPr>
          <p:cNvPr id="3" name="Oval 2"/>
          <p:cNvSpPr/>
          <p:nvPr/>
        </p:nvSpPr>
        <p:spPr>
          <a:xfrm>
            <a:off x="2578735" y="950595"/>
            <a:ext cx="6715125" cy="4838065"/>
          </a:xfrm>
          <a:prstGeom prst="ellipse">
            <a:avLst/>
          </a:prstGeom>
          <a:solidFill>
            <a:schemeClr val="tx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ltLang="en-US" dirty="0"/>
          </a:p>
        </p:txBody>
      </p:sp>
      <p:pic>
        <p:nvPicPr>
          <p:cNvPr id="4" name="Picture 3" descr="tq"/>
          <p:cNvPicPr>
            <a:picLocks noChangeAspect="1"/>
          </p:cNvPicPr>
          <p:nvPr/>
        </p:nvPicPr>
        <p:blipFill>
          <a:blip r:embed="rId1"/>
          <a:stretch>
            <a:fillRect/>
          </a:stretch>
        </p:blipFill>
        <p:spPr>
          <a:xfrm>
            <a:off x="2263140" y="2469515"/>
            <a:ext cx="7274560" cy="3883025"/>
          </a:xfrm>
          <a:prstGeom prst="rect">
            <a:avLst/>
          </a:prstGeom>
        </p:spPr>
      </p:pic>
    </p:spTree>
  </p:cSld>
  <p:clrMapOvr>
    <a:masterClrMapping/>
  </p:clrMapOvr>
</p:sld>
</file>

<file path=ppt/tags/tag1.xml><?xml version="1.0" encoding="utf-8"?>
<p:tagLst xmlns:p="http://schemas.openxmlformats.org/presentationml/2006/main">
  <p:tag name="PA" val="v5.2.10"/>
</p:tagLst>
</file>

<file path=ppt/tags/tag2.xml><?xml version="1.0" encoding="utf-8"?>
<p:tagLst xmlns:p="http://schemas.openxmlformats.org/presentationml/2006/main">
  <p:tag name="PA" val="v5.2.10"/>
</p:tagLst>
</file>

<file path=ppt/tags/tag3.xml><?xml version="1.0" encoding="utf-8"?>
<p:tagLst xmlns:p="http://schemas.openxmlformats.org/presentationml/2006/main">
  <p:tag name="PA" val="v5.2.10"/>
</p:tagLst>
</file>

<file path=ppt/tags/tag4.xml><?xml version="1.0" encoding="utf-8"?>
<p:tagLst xmlns:p="http://schemas.openxmlformats.org/presentationml/2006/main">
  <p:tag name="PA" val="v5.2.10"/>
</p:tagLst>
</file>

<file path=ppt/tags/tag5.xml><?xml version="1.0" encoding="utf-8"?>
<p:tagLst xmlns:p="http://schemas.openxmlformats.org/presentationml/2006/main">
  <p:tag name="PA" val="v5.2.10"/>
</p:tagLst>
</file>

<file path=ppt/tags/tag6.xml><?xml version="1.0" encoding="utf-8"?>
<p:tagLst xmlns:p="http://schemas.openxmlformats.org/presentationml/2006/main">
  <p:tag name="PA" val="v5.2.10"/>
</p:tagLst>
</file>

<file path=ppt/tags/tag7.xml><?xml version="1.0" encoding="utf-8"?>
<p:tagLst xmlns:p="http://schemas.openxmlformats.org/presentationml/2006/main">
  <p:tag name="KSO_WPP_MARK_KEY" val="ada7b610-35c3-44eb-9a28-4c47990c70cb"/>
  <p:tag name="COMMONDATA" val="eyJoZGlkIjoiODM1YWUzZDdkNDU0ODlhNzIwYTJmZGVjNDNkZGI1NjQifQ=="/>
</p:tagLst>
</file>

<file path=ppt/theme/theme1.xml><?xml version="1.0" encoding="utf-8"?>
<a:theme xmlns:a="http://schemas.openxmlformats.org/drawingml/2006/main" name="Office 主题​​">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海外衬线复古01">
      <a:majorFont>
        <a:latin typeface="DM Serif Display"/>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75105"/>
        </a:solidFill>
        <a:ln>
          <a:noFill/>
          <a:prstDash val="solid"/>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90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4221</Words>
  <Application>WPS Presentation</Application>
  <PresentationFormat>宽屏</PresentationFormat>
  <Paragraphs>88</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Gilroy</vt:lpstr>
      <vt:lpstr>DM Serif Display</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 ming</dc:creator>
  <cp:lastModifiedBy>chintada alekhya gayatri</cp:lastModifiedBy>
  <cp:revision>136</cp:revision>
  <dcterms:created xsi:type="dcterms:W3CDTF">2022-06-27T07:27:00Z</dcterms:created>
  <dcterms:modified xsi:type="dcterms:W3CDTF">2024-12-18T12:56:14Z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81D57E01268D450B95870E8CD8E303E3_11</vt:lpwstr>
  </property>
  <property fmtid="{D5CDD505-2E9C-101B-9397-08002B2CF9AE}" pid="3" name="KSOProductBuildVer">
    <vt:lpwstr>2057-12.2.0.18639</vt:lpwstr>
  </property>
</Properties>
</file>