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60" r:id="rId4"/>
    <p:sldId id="258" r:id="rId5"/>
    <p:sldId id="259"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90" r:id="rId35"/>
    <p:sldId id="289" r:id="rId3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5"/>
    <a:srgbClr val="77943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64" y="19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62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EE236-F9EA-44AF-B6DB-0EFE258BACD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s-ES"/>
        </a:p>
      </dgm:t>
    </dgm:pt>
    <dgm:pt modelId="{74BEF6EE-9A1C-4D0A-854C-1657E4F40742}">
      <dgm:prSet phldrT="[Texto]" custT="1"/>
      <dgm:spPr/>
      <dgm:t>
        <a:bodyPr/>
        <a:lstStyle/>
        <a:p>
          <a:r>
            <a:rPr lang="es-PE" sz="2200" dirty="0" smtClean="0"/>
            <a:t>Contribuyen a reutilizar el diseño. Identificando aspectos claves que pueden ser aplicados en una gran cantidad de situaciones.</a:t>
          </a:r>
          <a:endParaRPr lang="es-ES" sz="2200" dirty="0"/>
        </a:p>
      </dgm:t>
    </dgm:pt>
    <dgm:pt modelId="{0AD10B2E-41CD-4085-BFF9-CA4398F8108B}" type="parTrans" cxnId="{12C3F573-5B00-4E2C-A1D4-DAB8B07B1FD5}">
      <dgm:prSet/>
      <dgm:spPr/>
      <dgm:t>
        <a:bodyPr/>
        <a:lstStyle/>
        <a:p>
          <a:endParaRPr lang="es-ES" sz="2200"/>
        </a:p>
      </dgm:t>
    </dgm:pt>
    <dgm:pt modelId="{901768A0-84BB-4F77-805F-ABF977539737}" type="sibTrans" cxnId="{12C3F573-5B00-4E2C-A1D4-DAB8B07B1FD5}">
      <dgm:prSet/>
      <dgm:spPr/>
      <dgm:t>
        <a:bodyPr/>
        <a:lstStyle/>
        <a:p>
          <a:endParaRPr lang="es-ES" sz="2200"/>
        </a:p>
      </dgm:t>
    </dgm:pt>
    <dgm:pt modelId="{03117351-5059-413E-84E4-724E34EBBA9D}">
      <dgm:prSet phldrT="[Texto]" custT="1"/>
      <dgm:spPr>
        <a:solidFill>
          <a:srgbClr val="77943C"/>
        </a:solidFill>
      </dgm:spPr>
      <dgm:t>
        <a:bodyPr/>
        <a:lstStyle/>
        <a:p>
          <a:r>
            <a:rPr lang="es-PE" sz="2200" dirty="0" smtClean="0"/>
            <a:t>Mejora la flexibilidad, modularidad y extensibilidad, factores internos e íntimamente relacionados con la calidad percibida por el usuario.</a:t>
          </a:r>
          <a:endParaRPr lang="es-ES" sz="2200" dirty="0"/>
        </a:p>
      </dgm:t>
    </dgm:pt>
    <dgm:pt modelId="{34DBC111-5238-4876-AAEE-464AE51DE1AB}" type="parTrans" cxnId="{45C3998B-779C-47FE-95DB-F66550910DCE}">
      <dgm:prSet/>
      <dgm:spPr/>
      <dgm:t>
        <a:bodyPr/>
        <a:lstStyle/>
        <a:p>
          <a:endParaRPr lang="es-ES" sz="2200"/>
        </a:p>
      </dgm:t>
    </dgm:pt>
    <dgm:pt modelId="{17CB5154-CC8C-4D9D-A5BF-5B525C313F95}" type="sibTrans" cxnId="{45C3998B-779C-47FE-95DB-F66550910DCE}">
      <dgm:prSet/>
      <dgm:spPr/>
      <dgm:t>
        <a:bodyPr/>
        <a:lstStyle/>
        <a:p>
          <a:endParaRPr lang="es-ES" sz="2200"/>
        </a:p>
      </dgm:t>
    </dgm:pt>
    <dgm:pt modelId="{393AEE9F-7EA0-41A7-9FEF-D9EE8AD8F6F1}">
      <dgm:prSet phldrT="[Texto]" custT="1"/>
      <dgm:spPr>
        <a:solidFill>
          <a:schemeClr val="accent4">
            <a:lumMod val="75000"/>
          </a:schemeClr>
        </a:solidFill>
      </dgm:spPr>
      <dgm:t>
        <a:bodyPr/>
        <a:lstStyle/>
        <a:p>
          <a:r>
            <a:rPr lang="es-PE" sz="2200" dirty="0" smtClean="0"/>
            <a:t>Incrementa el vocabulario del diseño, ayudando a trabajar desde  un mayor nivel de abstracción.</a:t>
          </a:r>
          <a:endParaRPr lang="es-ES" sz="2200" dirty="0"/>
        </a:p>
      </dgm:t>
    </dgm:pt>
    <dgm:pt modelId="{FFD65B52-3EA7-4F06-B782-19914853772A}" type="parTrans" cxnId="{E10301BA-5D7A-41A9-901D-BEA8ED412664}">
      <dgm:prSet/>
      <dgm:spPr/>
      <dgm:t>
        <a:bodyPr/>
        <a:lstStyle/>
        <a:p>
          <a:endParaRPr lang="es-ES" sz="2200"/>
        </a:p>
      </dgm:t>
    </dgm:pt>
    <dgm:pt modelId="{0373EC7E-1BE7-448B-B59F-C06C6CD4536C}" type="sibTrans" cxnId="{E10301BA-5D7A-41A9-901D-BEA8ED412664}">
      <dgm:prSet/>
      <dgm:spPr/>
      <dgm:t>
        <a:bodyPr/>
        <a:lstStyle/>
        <a:p>
          <a:endParaRPr lang="es-ES" sz="2200"/>
        </a:p>
      </dgm:t>
    </dgm:pt>
    <dgm:pt modelId="{66CA8306-F70B-41A6-961A-0FE69FFA2D9A}">
      <dgm:prSet phldrT="[Texto]" custT="1"/>
      <dgm:spPr>
        <a:solidFill>
          <a:srgbClr val="0070C0"/>
        </a:solidFill>
      </dgm:spPr>
      <dgm:t>
        <a:bodyPr/>
        <a:lstStyle/>
        <a:p>
          <a:r>
            <a:rPr lang="es-PE" sz="2200" dirty="0" smtClean="0"/>
            <a:t>Los </a:t>
          </a:r>
          <a:r>
            <a:rPr lang="es-PE" sz="2200" b="1" dirty="0" err="1" smtClean="0"/>
            <a:t>frameworks</a:t>
          </a:r>
          <a:r>
            <a:rPr lang="es-PE" sz="2200" dirty="0" smtClean="0"/>
            <a:t> de desarrollo, definen la estructura de una aplicación. Estos están basados en algún(os) patrones de diseño</a:t>
          </a:r>
          <a:endParaRPr lang="es-ES" sz="2200" dirty="0"/>
        </a:p>
      </dgm:t>
    </dgm:pt>
    <dgm:pt modelId="{08875D32-D9F4-4ADC-8C37-F133908586F6}" type="parTrans" cxnId="{A8F8DD7C-DDCD-4DDA-B09C-5CCE4B426148}">
      <dgm:prSet/>
      <dgm:spPr/>
      <dgm:t>
        <a:bodyPr/>
        <a:lstStyle/>
        <a:p>
          <a:endParaRPr lang="es-ES"/>
        </a:p>
      </dgm:t>
    </dgm:pt>
    <dgm:pt modelId="{7488F1F1-D23E-4269-BB72-C143AB434E11}" type="sibTrans" cxnId="{A8F8DD7C-DDCD-4DDA-B09C-5CCE4B426148}">
      <dgm:prSet/>
      <dgm:spPr/>
      <dgm:t>
        <a:bodyPr/>
        <a:lstStyle/>
        <a:p>
          <a:endParaRPr lang="es-ES"/>
        </a:p>
      </dgm:t>
    </dgm:pt>
    <dgm:pt modelId="{3ED6B32E-E977-459C-8639-37CEE03A57C2}" type="pres">
      <dgm:prSet presAssocID="{644EE236-F9EA-44AF-B6DB-0EFE258BACDD}" presName="linear" presStyleCnt="0">
        <dgm:presLayoutVars>
          <dgm:dir/>
          <dgm:animLvl val="lvl"/>
          <dgm:resizeHandles val="exact"/>
        </dgm:presLayoutVars>
      </dgm:prSet>
      <dgm:spPr/>
      <dgm:t>
        <a:bodyPr/>
        <a:lstStyle/>
        <a:p>
          <a:endParaRPr lang="es-ES"/>
        </a:p>
      </dgm:t>
    </dgm:pt>
    <dgm:pt modelId="{73AC3281-C61D-4DAE-AD4C-332CFD5DA3A8}" type="pres">
      <dgm:prSet presAssocID="{74BEF6EE-9A1C-4D0A-854C-1657E4F40742}" presName="parentLin" presStyleCnt="0"/>
      <dgm:spPr/>
    </dgm:pt>
    <dgm:pt modelId="{3A6C67D1-3501-4DA3-9742-7F75493377DF}" type="pres">
      <dgm:prSet presAssocID="{74BEF6EE-9A1C-4D0A-854C-1657E4F40742}" presName="parentLeftMargin" presStyleLbl="node1" presStyleIdx="0" presStyleCnt="4"/>
      <dgm:spPr/>
      <dgm:t>
        <a:bodyPr/>
        <a:lstStyle/>
        <a:p>
          <a:endParaRPr lang="es-ES"/>
        </a:p>
      </dgm:t>
    </dgm:pt>
    <dgm:pt modelId="{D77B5AAA-E318-457F-8CD4-D0560C0ECCC7}" type="pres">
      <dgm:prSet presAssocID="{74BEF6EE-9A1C-4D0A-854C-1657E4F40742}" presName="parentText" presStyleLbl="node1" presStyleIdx="0" presStyleCnt="4" custScaleX="142857">
        <dgm:presLayoutVars>
          <dgm:chMax val="0"/>
          <dgm:bulletEnabled val="1"/>
        </dgm:presLayoutVars>
      </dgm:prSet>
      <dgm:spPr/>
      <dgm:t>
        <a:bodyPr/>
        <a:lstStyle/>
        <a:p>
          <a:endParaRPr lang="es-ES"/>
        </a:p>
      </dgm:t>
    </dgm:pt>
    <dgm:pt modelId="{4ED36EAC-FE1B-4626-85DF-51DA4EC37946}" type="pres">
      <dgm:prSet presAssocID="{74BEF6EE-9A1C-4D0A-854C-1657E4F40742}" presName="negativeSpace" presStyleCnt="0"/>
      <dgm:spPr/>
    </dgm:pt>
    <dgm:pt modelId="{218E565F-E4B4-498A-A822-E92545D65995}" type="pres">
      <dgm:prSet presAssocID="{74BEF6EE-9A1C-4D0A-854C-1657E4F40742}" presName="childText" presStyleLbl="conFgAcc1" presStyleIdx="0" presStyleCnt="4">
        <dgm:presLayoutVars>
          <dgm:bulletEnabled val="1"/>
        </dgm:presLayoutVars>
      </dgm:prSet>
      <dgm:spPr/>
    </dgm:pt>
    <dgm:pt modelId="{F8A4B3BE-5F9C-4766-9C90-CBBD0753BA58}" type="pres">
      <dgm:prSet presAssocID="{901768A0-84BB-4F77-805F-ABF977539737}" presName="spaceBetweenRectangles" presStyleCnt="0"/>
      <dgm:spPr/>
    </dgm:pt>
    <dgm:pt modelId="{41A23598-2E45-4213-A4C3-27134826D874}" type="pres">
      <dgm:prSet presAssocID="{03117351-5059-413E-84E4-724E34EBBA9D}" presName="parentLin" presStyleCnt="0"/>
      <dgm:spPr/>
    </dgm:pt>
    <dgm:pt modelId="{5F882417-A060-4887-8EC2-B4C2FD630099}" type="pres">
      <dgm:prSet presAssocID="{03117351-5059-413E-84E4-724E34EBBA9D}" presName="parentLeftMargin" presStyleLbl="node1" presStyleIdx="0" presStyleCnt="4"/>
      <dgm:spPr/>
      <dgm:t>
        <a:bodyPr/>
        <a:lstStyle/>
        <a:p>
          <a:endParaRPr lang="es-ES"/>
        </a:p>
      </dgm:t>
    </dgm:pt>
    <dgm:pt modelId="{E90655ED-2938-4830-8A62-B7B24CBBCB8C}" type="pres">
      <dgm:prSet presAssocID="{03117351-5059-413E-84E4-724E34EBBA9D}" presName="parentText" presStyleLbl="node1" presStyleIdx="1" presStyleCnt="4" custScaleX="142857" custScaleY="113536" custLinFactNeighborX="79897" custLinFactNeighborY="1192">
        <dgm:presLayoutVars>
          <dgm:chMax val="0"/>
          <dgm:bulletEnabled val="1"/>
        </dgm:presLayoutVars>
      </dgm:prSet>
      <dgm:spPr/>
      <dgm:t>
        <a:bodyPr/>
        <a:lstStyle/>
        <a:p>
          <a:endParaRPr lang="es-ES"/>
        </a:p>
      </dgm:t>
    </dgm:pt>
    <dgm:pt modelId="{2361D54F-B591-4216-BE4A-64BC714A527C}" type="pres">
      <dgm:prSet presAssocID="{03117351-5059-413E-84E4-724E34EBBA9D}" presName="negativeSpace" presStyleCnt="0"/>
      <dgm:spPr/>
    </dgm:pt>
    <dgm:pt modelId="{CC3E97B0-D1B4-4525-8A12-100A01148889}" type="pres">
      <dgm:prSet presAssocID="{03117351-5059-413E-84E4-724E34EBBA9D}" presName="childText" presStyleLbl="conFgAcc1" presStyleIdx="1" presStyleCnt="4">
        <dgm:presLayoutVars>
          <dgm:bulletEnabled val="1"/>
        </dgm:presLayoutVars>
      </dgm:prSet>
      <dgm:spPr/>
    </dgm:pt>
    <dgm:pt modelId="{DCFBE47A-53F9-4858-B891-CE8AC0EAE66E}" type="pres">
      <dgm:prSet presAssocID="{17CB5154-CC8C-4D9D-A5BF-5B525C313F95}" presName="spaceBetweenRectangles" presStyleCnt="0"/>
      <dgm:spPr/>
    </dgm:pt>
    <dgm:pt modelId="{517C6960-6268-4680-ACD6-F5BD7DECF805}" type="pres">
      <dgm:prSet presAssocID="{393AEE9F-7EA0-41A7-9FEF-D9EE8AD8F6F1}" presName="parentLin" presStyleCnt="0"/>
      <dgm:spPr/>
    </dgm:pt>
    <dgm:pt modelId="{AAFF100A-C02C-46DD-BF88-E18944E4E1AC}" type="pres">
      <dgm:prSet presAssocID="{393AEE9F-7EA0-41A7-9FEF-D9EE8AD8F6F1}" presName="parentLeftMargin" presStyleLbl="node1" presStyleIdx="1" presStyleCnt="4"/>
      <dgm:spPr/>
      <dgm:t>
        <a:bodyPr/>
        <a:lstStyle/>
        <a:p>
          <a:endParaRPr lang="es-ES"/>
        </a:p>
      </dgm:t>
    </dgm:pt>
    <dgm:pt modelId="{1768E280-D078-48F2-94E4-099EB4716BAF}" type="pres">
      <dgm:prSet presAssocID="{393AEE9F-7EA0-41A7-9FEF-D9EE8AD8F6F1}" presName="parentText" presStyleLbl="node1" presStyleIdx="2" presStyleCnt="4" custScaleX="142857">
        <dgm:presLayoutVars>
          <dgm:chMax val="0"/>
          <dgm:bulletEnabled val="1"/>
        </dgm:presLayoutVars>
      </dgm:prSet>
      <dgm:spPr/>
      <dgm:t>
        <a:bodyPr/>
        <a:lstStyle/>
        <a:p>
          <a:endParaRPr lang="es-ES"/>
        </a:p>
      </dgm:t>
    </dgm:pt>
    <dgm:pt modelId="{1D2F51E2-1B55-44A1-BA7B-CBFF27C1E0C6}" type="pres">
      <dgm:prSet presAssocID="{393AEE9F-7EA0-41A7-9FEF-D9EE8AD8F6F1}" presName="negativeSpace" presStyleCnt="0"/>
      <dgm:spPr/>
    </dgm:pt>
    <dgm:pt modelId="{7E82B705-A753-4622-BD20-4F5EA7D14D1E}" type="pres">
      <dgm:prSet presAssocID="{393AEE9F-7EA0-41A7-9FEF-D9EE8AD8F6F1}" presName="childText" presStyleLbl="conFgAcc1" presStyleIdx="2" presStyleCnt="4">
        <dgm:presLayoutVars>
          <dgm:bulletEnabled val="1"/>
        </dgm:presLayoutVars>
      </dgm:prSet>
      <dgm:spPr/>
    </dgm:pt>
    <dgm:pt modelId="{3DF094F6-7CB6-40F8-855F-66F705331D34}" type="pres">
      <dgm:prSet presAssocID="{0373EC7E-1BE7-448B-B59F-C06C6CD4536C}" presName="spaceBetweenRectangles" presStyleCnt="0"/>
      <dgm:spPr/>
    </dgm:pt>
    <dgm:pt modelId="{A6569F7D-096A-4E8C-92B1-9A42FFCEBB27}" type="pres">
      <dgm:prSet presAssocID="{66CA8306-F70B-41A6-961A-0FE69FFA2D9A}" presName="parentLin" presStyleCnt="0"/>
      <dgm:spPr/>
    </dgm:pt>
    <dgm:pt modelId="{4277C4DB-B08B-4E1D-A1CA-5630B49E8EAB}" type="pres">
      <dgm:prSet presAssocID="{66CA8306-F70B-41A6-961A-0FE69FFA2D9A}" presName="parentLeftMargin" presStyleLbl="node1" presStyleIdx="2" presStyleCnt="4"/>
      <dgm:spPr/>
      <dgm:t>
        <a:bodyPr/>
        <a:lstStyle/>
        <a:p>
          <a:endParaRPr lang="es-ES"/>
        </a:p>
      </dgm:t>
    </dgm:pt>
    <dgm:pt modelId="{040545ED-4AD7-457A-B17F-32D6E8205F51}" type="pres">
      <dgm:prSet presAssocID="{66CA8306-F70B-41A6-961A-0FE69FFA2D9A}" presName="parentText" presStyleLbl="node1" presStyleIdx="3" presStyleCnt="4" custScaleX="142857">
        <dgm:presLayoutVars>
          <dgm:chMax val="0"/>
          <dgm:bulletEnabled val="1"/>
        </dgm:presLayoutVars>
      </dgm:prSet>
      <dgm:spPr/>
      <dgm:t>
        <a:bodyPr/>
        <a:lstStyle/>
        <a:p>
          <a:endParaRPr lang="es-ES"/>
        </a:p>
      </dgm:t>
    </dgm:pt>
    <dgm:pt modelId="{72FDFB76-96DF-44CF-BBCA-B9C86AA6A6F0}" type="pres">
      <dgm:prSet presAssocID="{66CA8306-F70B-41A6-961A-0FE69FFA2D9A}" presName="negativeSpace" presStyleCnt="0"/>
      <dgm:spPr/>
    </dgm:pt>
    <dgm:pt modelId="{2692D8BD-8EF8-46A3-8B4C-5650F6267667}" type="pres">
      <dgm:prSet presAssocID="{66CA8306-F70B-41A6-961A-0FE69FFA2D9A}" presName="childText" presStyleLbl="conFgAcc1" presStyleIdx="3" presStyleCnt="4">
        <dgm:presLayoutVars>
          <dgm:bulletEnabled val="1"/>
        </dgm:presLayoutVars>
      </dgm:prSet>
      <dgm:spPr/>
    </dgm:pt>
  </dgm:ptLst>
  <dgm:cxnLst>
    <dgm:cxn modelId="{12C3F573-5B00-4E2C-A1D4-DAB8B07B1FD5}" srcId="{644EE236-F9EA-44AF-B6DB-0EFE258BACDD}" destId="{74BEF6EE-9A1C-4D0A-854C-1657E4F40742}" srcOrd="0" destOrd="0" parTransId="{0AD10B2E-41CD-4085-BFF9-CA4398F8108B}" sibTransId="{901768A0-84BB-4F77-805F-ABF977539737}"/>
    <dgm:cxn modelId="{45C3998B-779C-47FE-95DB-F66550910DCE}" srcId="{644EE236-F9EA-44AF-B6DB-0EFE258BACDD}" destId="{03117351-5059-413E-84E4-724E34EBBA9D}" srcOrd="1" destOrd="0" parTransId="{34DBC111-5238-4876-AAEE-464AE51DE1AB}" sibTransId="{17CB5154-CC8C-4D9D-A5BF-5B525C313F95}"/>
    <dgm:cxn modelId="{39A75A73-1F4E-4AA2-BAA1-B492A2EC7CC4}" type="presOf" srcId="{03117351-5059-413E-84E4-724E34EBBA9D}" destId="{5F882417-A060-4887-8EC2-B4C2FD630099}" srcOrd="0" destOrd="0" presId="urn:microsoft.com/office/officeart/2005/8/layout/list1"/>
    <dgm:cxn modelId="{A8F8DD7C-DDCD-4DDA-B09C-5CCE4B426148}" srcId="{644EE236-F9EA-44AF-B6DB-0EFE258BACDD}" destId="{66CA8306-F70B-41A6-961A-0FE69FFA2D9A}" srcOrd="3" destOrd="0" parTransId="{08875D32-D9F4-4ADC-8C37-F133908586F6}" sibTransId="{7488F1F1-D23E-4269-BB72-C143AB434E11}"/>
    <dgm:cxn modelId="{51671870-BB6D-4650-AA64-E0E408BC0C8F}" type="presOf" srcId="{66CA8306-F70B-41A6-961A-0FE69FFA2D9A}" destId="{4277C4DB-B08B-4E1D-A1CA-5630B49E8EAB}" srcOrd="0" destOrd="0" presId="urn:microsoft.com/office/officeart/2005/8/layout/list1"/>
    <dgm:cxn modelId="{D3E5AC96-F1B7-4B15-8663-EDC3033678A8}" type="presOf" srcId="{74BEF6EE-9A1C-4D0A-854C-1657E4F40742}" destId="{3A6C67D1-3501-4DA3-9742-7F75493377DF}" srcOrd="0" destOrd="0" presId="urn:microsoft.com/office/officeart/2005/8/layout/list1"/>
    <dgm:cxn modelId="{2CDF9DDA-2981-4AF2-BD44-D6616463AD3F}" type="presOf" srcId="{393AEE9F-7EA0-41A7-9FEF-D9EE8AD8F6F1}" destId="{1768E280-D078-48F2-94E4-099EB4716BAF}" srcOrd="1" destOrd="0" presId="urn:microsoft.com/office/officeart/2005/8/layout/list1"/>
    <dgm:cxn modelId="{759FDDB5-E93F-405F-B42A-E1D9B7C997DE}" type="presOf" srcId="{393AEE9F-7EA0-41A7-9FEF-D9EE8AD8F6F1}" destId="{AAFF100A-C02C-46DD-BF88-E18944E4E1AC}" srcOrd="0" destOrd="0" presId="urn:microsoft.com/office/officeart/2005/8/layout/list1"/>
    <dgm:cxn modelId="{1F8CD604-0153-4FF0-B448-1C9892E73669}" type="presOf" srcId="{66CA8306-F70B-41A6-961A-0FE69FFA2D9A}" destId="{040545ED-4AD7-457A-B17F-32D6E8205F51}" srcOrd="1" destOrd="0" presId="urn:microsoft.com/office/officeart/2005/8/layout/list1"/>
    <dgm:cxn modelId="{A0D5EE23-05A3-4FE1-AD89-319BB1C7BEEB}" type="presOf" srcId="{03117351-5059-413E-84E4-724E34EBBA9D}" destId="{E90655ED-2938-4830-8A62-B7B24CBBCB8C}" srcOrd="1" destOrd="0" presId="urn:microsoft.com/office/officeart/2005/8/layout/list1"/>
    <dgm:cxn modelId="{B41F21CC-7A00-4D1E-A044-909C80734D60}" type="presOf" srcId="{74BEF6EE-9A1C-4D0A-854C-1657E4F40742}" destId="{D77B5AAA-E318-457F-8CD4-D0560C0ECCC7}" srcOrd="1" destOrd="0" presId="urn:microsoft.com/office/officeart/2005/8/layout/list1"/>
    <dgm:cxn modelId="{E10301BA-5D7A-41A9-901D-BEA8ED412664}" srcId="{644EE236-F9EA-44AF-B6DB-0EFE258BACDD}" destId="{393AEE9F-7EA0-41A7-9FEF-D9EE8AD8F6F1}" srcOrd="2" destOrd="0" parTransId="{FFD65B52-3EA7-4F06-B782-19914853772A}" sibTransId="{0373EC7E-1BE7-448B-B59F-C06C6CD4536C}"/>
    <dgm:cxn modelId="{48665493-27FE-475F-AA43-8230FF37A46F}" type="presOf" srcId="{644EE236-F9EA-44AF-B6DB-0EFE258BACDD}" destId="{3ED6B32E-E977-459C-8639-37CEE03A57C2}" srcOrd="0" destOrd="0" presId="urn:microsoft.com/office/officeart/2005/8/layout/list1"/>
    <dgm:cxn modelId="{89145D35-4F62-4B16-89DC-DCE6135B6AE7}" type="presParOf" srcId="{3ED6B32E-E977-459C-8639-37CEE03A57C2}" destId="{73AC3281-C61D-4DAE-AD4C-332CFD5DA3A8}" srcOrd="0" destOrd="0" presId="urn:microsoft.com/office/officeart/2005/8/layout/list1"/>
    <dgm:cxn modelId="{D81C9800-C979-484E-BA55-9AE01894A369}" type="presParOf" srcId="{73AC3281-C61D-4DAE-AD4C-332CFD5DA3A8}" destId="{3A6C67D1-3501-4DA3-9742-7F75493377DF}" srcOrd="0" destOrd="0" presId="urn:microsoft.com/office/officeart/2005/8/layout/list1"/>
    <dgm:cxn modelId="{976730D4-991C-46DC-ACEC-D66BE8FEE336}" type="presParOf" srcId="{73AC3281-C61D-4DAE-AD4C-332CFD5DA3A8}" destId="{D77B5AAA-E318-457F-8CD4-D0560C0ECCC7}" srcOrd="1" destOrd="0" presId="urn:microsoft.com/office/officeart/2005/8/layout/list1"/>
    <dgm:cxn modelId="{42C7B2B6-9979-4633-B82C-9CA86C5E5DD8}" type="presParOf" srcId="{3ED6B32E-E977-459C-8639-37CEE03A57C2}" destId="{4ED36EAC-FE1B-4626-85DF-51DA4EC37946}" srcOrd="1" destOrd="0" presId="urn:microsoft.com/office/officeart/2005/8/layout/list1"/>
    <dgm:cxn modelId="{C7BDB018-7012-428B-B0B2-D28AC2DD1B6A}" type="presParOf" srcId="{3ED6B32E-E977-459C-8639-37CEE03A57C2}" destId="{218E565F-E4B4-498A-A822-E92545D65995}" srcOrd="2" destOrd="0" presId="urn:microsoft.com/office/officeart/2005/8/layout/list1"/>
    <dgm:cxn modelId="{020207CE-6282-4453-9D4F-C7B2DA14ECF4}" type="presParOf" srcId="{3ED6B32E-E977-459C-8639-37CEE03A57C2}" destId="{F8A4B3BE-5F9C-4766-9C90-CBBD0753BA58}" srcOrd="3" destOrd="0" presId="urn:microsoft.com/office/officeart/2005/8/layout/list1"/>
    <dgm:cxn modelId="{7E610F7F-1D60-4301-91E0-00FEE1E38D79}" type="presParOf" srcId="{3ED6B32E-E977-459C-8639-37CEE03A57C2}" destId="{41A23598-2E45-4213-A4C3-27134826D874}" srcOrd="4" destOrd="0" presId="urn:microsoft.com/office/officeart/2005/8/layout/list1"/>
    <dgm:cxn modelId="{3D7A011B-2B94-4BBB-AD0E-BBD20A5750F3}" type="presParOf" srcId="{41A23598-2E45-4213-A4C3-27134826D874}" destId="{5F882417-A060-4887-8EC2-B4C2FD630099}" srcOrd="0" destOrd="0" presId="urn:microsoft.com/office/officeart/2005/8/layout/list1"/>
    <dgm:cxn modelId="{0FEE87E5-EEBA-4DED-BF70-C29CE3D50C9E}" type="presParOf" srcId="{41A23598-2E45-4213-A4C3-27134826D874}" destId="{E90655ED-2938-4830-8A62-B7B24CBBCB8C}" srcOrd="1" destOrd="0" presId="urn:microsoft.com/office/officeart/2005/8/layout/list1"/>
    <dgm:cxn modelId="{48969B92-2300-49E6-B4B3-85FBE7B43095}" type="presParOf" srcId="{3ED6B32E-E977-459C-8639-37CEE03A57C2}" destId="{2361D54F-B591-4216-BE4A-64BC714A527C}" srcOrd="5" destOrd="0" presId="urn:microsoft.com/office/officeart/2005/8/layout/list1"/>
    <dgm:cxn modelId="{F6CF500B-04C5-48E3-98D9-97678E985F5A}" type="presParOf" srcId="{3ED6B32E-E977-459C-8639-37CEE03A57C2}" destId="{CC3E97B0-D1B4-4525-8A12-100A01148889}" srcOrd="6" destOrd="0" presId="urn:microsoft.com/office/officeart/2005/8/layout/list1"/>
    <dgm:cxn modelId="{9CA23A41-68F0-4521-B156-842D57A5624C}" type="presParOf" srcId="{3ED6B32E-E977-459C-8639-37CEE03A57C2}" destId="{DCFBE47A-53F9-4858-B891-CE8AC0EAE66E}" srcOrd="7" destOrd="0" presId="urn:microsoft.com/office/officeart/2005/8/layout/list1"/>
    <dgm:cxn modelId="{800CEAAB-7424-4366-943E-FE0AA2BCEAE0}" type="presParOf" srcId="{3ED6B32E-E977-459C-8639-37CEE03A57C2}" destId="{517C6960-6268-4680-ACD6-F5BD7DECF805}" srcOrd="8" destOrd="0" presId="urn:microsoft.com/office/officeart/2005/8/layout/list1"/>
    <dgm:cxn modelId="{E60C1D6C-631B-4470-9B85-D247AB0BE0EC}" type="presParOf" srcId="{517C6960-6268-4680-ACD6-F5BD7DECF805}" destId="{AAFF100A-C02C-46DD-BF88-E18944E4E1AC}" srcOrd="0" destOrd="0" presId="urn:microsoft.com/office/officeart/2005/8/layout/list1"/>
    <dgm:cxn modelId="{9C8115B4-F668-4924-98BA-8049C19BF589}" type="presParOf" srcId="{517C6960-6268-4680-ACD6-F5BD7DECF805}" destId="{1768E280-D078-48F2-94E4-099EB4716BAF}" srcOrd="1" destOrd="0" presId="urn:microsoft.com/office/officeart/2005/8/layout/list1"/>
    <dgm:cxn modelId="{46AFFD0B-A6CB-4AD8-B896-FECE37F5A127}" type="presParOf" srcId="{3ED6B32E-E977-459C-8639-37CEE03A57C2}" destId="{1D2F51E2-1B55-44A1-BA7B-CBFF27C1E0C6}" srcOrd="9" destOrd="0" presId="urn:microsoft.com/office/officeart/2005/8/layout/list1"/>
    <dgm:cxn modelId="{968A1656-F3EA-4353-9312-DBD0D7FEE0D4}" type="presParOf" srcId="{3ED6B32E-E977-459C-8639-37CEE03A57C2}" destId="{7E82B705-A753-4622-BD20-4F5EA7D14D1E}" srcOrd="10" destOrd="0" presId="urn:microsoft.com/office/officeart/2005/8/layout/list1"/>
    <dgm:cxn modelId="{90D23F4F-44C5-4CB9-A163-8E2E9815948B}" type="presParOf" srcId="{3ED6B32E-E977-459C-8639-37CEE03A57C2}" destId="{3DF094F6-7CB6-40F8-855F-66F705331D34}" srcOrd="11" destOrd="0" presId="urn:microsoft.com/office/officeart/2005/8/layout/list1"/>
    <dgm:cxn modelId="{36A4F957-7C77-4E54-B499-58AB0A84DB6E}" type="presParOf" srcId="{3ED6B32E-E977-459C-8639-37CEE03A57C2}" destId="{A6569F7D-096A-4E8C-92B1-9A42FFCEBB27}" srcOrd="12" destOrd="0" presId="urn:microsoft.com/office/officeart/2005/8/layout/list1"/>
    <dgm:cxn modelId="{DA359446-8AEF-4CF0-B2B9-15C6059474BC}" type="presParOf" srcId="{A6569F7D-096A-4E8C-92B1-9A42FFCEBB27}" destId="{4277C4DB-B08B-4E1D-A1CA-5630B49E8EAB}" srcOrd="0" destOrd="0" presId="urn:microsoft.com/office/officeart/2005/8/layout/list1"/>
    <dgm:cxn modelId="{2A3DCF01-6ADC-44CF-AA53-57388C27F451}" type="presParOf" srcId="{A6569F7D-096A-4E8C-92B1-9A42FFCEBB27}" destId="{040545ED-4AD7-457A-B17F-32D6E8205F51}" srcOrd="1" destOrd="0" presId="urn:microsoft.com/office/officeart/2005/8/layout/list1"/>
    <dgm:cxn modelId="{8DB58AAD-8680-46EF-9A0A-402CCBA2B456}" type="presParOf" srcId="{3ED6B32E-E977-459C-8639-37CEE03A57C2}" destId="{72FDFB76-96DF-44CF-BBCA-B9C86AA6A6F0}" srcOrd="13" destOrd="0" presId="urn:microsoft.com/office/officeart/2005/8/layout/list1"/>
    <dgm:cxn modelId="{8B25FA86-8710-4412-B720-494A9C8823B1}" type="presParOf" srcId="{3ED6B32E-E977-459C-8639-37CEE03A57C2}" destId="{2692D8BD-8EF8-46A3-8B4C-5650F6267667}"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428612-248D-4EAF-BD3C-0A96113B5663}" type="doc">
      <dgm:prSet loTypeId="urn:microsoft.com/office/officeart/2005/8/layout/radial6" loCatId="cycle" qsTypeId="urn:microsoft.com/office/officeart/2005/8/quickstyle/3d1" qsCatId="3D" csTypeId="urn:microsoft.com/office/officeart/2005/8/colors/colorful1" csCatId="colorful" phldr="1"/>
      <dgm:spPr/>
      <dgm:t>
        <a:bodyPr/>
        <a:lstStyle/>
        <a:p>
          <a:endParaRPr lang="es-ES"/>
        </a:p>
      </dgm:t>
    </dgm:pt>
    <dgm:pt modelId="{A3F7CA7A-9435-42A9-B91E-F8144694C819}">
      <dgm:prSet phldrT="[Texto]" custT="1"/>
      <dgm:spPr/>
      <dgm:t>
        <a:bodyPr/>
        <a:lstStyle/>
        <a:p>
          <a:r>
            <a:rPr lang="es-PE" sz="2000" b="1" dirty="0" err="1" smtClean="0"/>
            <a:t>Five</a:t>
          </a:r>
          <a:r>
            <a:rPr lang="es-PE" sz="2000" b="1" dirty="0" smtClean="0"/>
            <a:t> </a:t>
          </a:r>
          <a:r>
            <a:rPr lang="es-PE" sz="2000" b="1" dirty="0" err="1" smtClean="0"/>
            <a:t>common</a:t>
          </a:r>
          <a:r>
            <a:rPr lang="es-PE" sz="2000" b="1" dirty="0" smtClean="0"/>
            <a:t> PHP </a:t>
          </a:r>
          <a:r>
            <a:rPr lang="es-PE" sz="2000" b="1" dirty="0" err="1" smtClean="0"/>
            <a:t>design</a:t>
          </a:r>
          <a:r>
            <a:rPr lang="es-PE" sz="2000" b="1" dirty="0" smtClean="0"/>
            <a:t> </a:t>
          </a:r>
          <a:r>
            <a:rPr lang="es-PE" sz="2000" b="1" dirty="0" err="1" smtClean="0"/>
            <a:t>paterns</a:t>
          </a:r>
          <a:r>
            <a:rPr lang="es-PE" sz="2000" b="1" dirty="0" smtClean="0"/>
            <a:t>* </a:t>
          </a:r>
          <a:endParaRPr lang="es-ES" sz="2000" b="1" dirty="0"/>
        </a:p>
      </dgm:t>
    </dgm:pt>
    <dgm:pt modelId="{AA7A8464-2F3E-4B34-91B0-5A0DD9BC7225}" type="parTrans" cxnId="{1723E7BC-04FD-442E-910F-3A6FF0650A6C}">
      <dgm:prSet/>
      <dgm:spPr/>
      <dgm:t>
        <a:bodyPr/>
        <a:lstStyle/>
        <a:p>
          <a:endParaRPr lang="es-ES" sz="2000" b="1"/>
        </a:p>
      </dgm:t>
    </dgm:pt>
    <dgm:pt modelId="{A0FCCA95-DD84-4736-A11D-387DFEE40488}" type="sibTrans" cxnId="{1723E7BC-04FD-442E-910F-3A6FF0650A6C}">
      <dgm:prSet/>
      <dgm:spPr/>
      <dgm:t>
        <a:bodyPr/>
        <a:lstStyle/>
        <a:p>
          <a:endParaRPr lang="es-ES" sz="2000" b="1"/>
        </a:p>
      </dgm:t>
    </dgm:pt>
    <dgm:pt modelId="{D2D63854-71A8-4978-BACC-1FDD21A8F22F}">
      <dgm:prSet phldrT="[Texto]" custT="1"/>
      <dgm:spPr/>
      <dgm:t>
        <a:bodyPr/>
        <a:lstStyle/>
        <a:p>
          <a:r>
            <a:rPr lang="es-ES" sz="1600" b="1" i="0" dirty="0" err="1" smtClean="0"/>
            <a:t>The</a:t>
          </a:r>
          <a:r>
            <a:rPr lang="es-ES" sz="1600" b="1" i="0" dirty="0" smtClean="0"/>
            <a:t> </a:t>
          </a:r>
          <a:r>
            <a:rPr lang="es-ES" sz="1600" b="1" i="0" dirty="0" err="1" smtClean="0"/>
            <a:t>factory</a:t>
          </a:r>
          <a:r>
            <a:rPr lang="es-ES" sz="1600" b="1" i="0" dirty="0" smtClean="0"/>
            <a:t> </a:t>
          </a:r>
          <a:r>
            <a:rPr lang="es-ES" sz="1600" b="1" i="0" dirty="0" err="1" smtClean="0"/>
            <a:t>pattern</a:t>
          </a:r>
          <a:endParaRPr lang="es-ES" sz="1600" b="1" dirty="0"/>
        </a:p>
      </dgm:t>
    </dgm:pt>
    <dgm:pt modelId="{7BC1928A-3C8C-4909-8593-F247080625F8}" type="parTrans" cxnId="{9A33DB27-6FF9-4035-A857-EDDDC688D1B7}">
      <dgm:prSet/>
      <dgm:spPr/>
      <dgm:t>
        <a:bodyPr/>
        <a:lstStyle/>
        <a:p>
          <a:endParaRPr lang="es-ES" sz="2000" b="1"/>
        </a:p>
      </dgm:t>
    </dgm:pt>
    <dgm:pt modelId="{24143909-BB8E-4829-B1BB-437A3C526F41}" type="sibTrans" cxnId="{9A33DB27-6FF9-4035-A857-EDDDC688D1B7}">
      <dgm:prSet/>
      <dgm:spPr/>
      <dgm:t>
        <a:bodyPr/>
        <a:lstStyle/>
        <a:p>
          <a:endParaRPr lang="es-ES" sz="2000" b="1"/>
        </a:p>
      </dgm:t>
    </dgm:pt>
    <dgm:pt modelId="{24EE7306-98D1-4719-A6D4-3310128E081B}">
      <dgm:prSet phldrT="[Texto]" custT="1"/>
      <dgm:spPr/>
      <dgm:t>
        <a:bodyPr/>
        <a:lstStyle/>
        <a:p>
          <a:r>
            <a:rPr lang="es-ES" sz="1600" b="1" i="0" dirty="0" err="1" smtClean="0"/>
            <a:t>The</a:t>
          </a:r>
          <a:r>
            <a:rPr lang="es-ES" sz="1600" b="1" i="0" dirty="0" smtClean="0"/>
            <a:t> </a:t>
          </a:r>
          <a:r>
            <a:rPr lang="es-ES" sz="1600" b="1" i="0" dirty="0" err="1" smtClean="0"/>
            <a:t>singleton</a:t>
          </a:r>
          <a:r>
            <a:rPr lang="es-ES" sz="1600" b="1" i="0" dirty="0" smtClean="0"/>
            <a:t> </a:t>
          </a:r>
          <a:r>
            <a:rPr lang="es-ES" sz="1600" b="1" i="0" dirty="0" err="1" smtClean="0"/>
            <a:t>pattern</a:t>
          </a:r>
          <a:endParaRPr lang="es-ES" sz="1600" b="1" dirty="0"/>
        </a:p>
      </dgm:t>
    </dgm:pt>
    <dgm:pt modelId="{FFA71C49-D244-44AF-9CEB-53969F546DD6}" type="parTrans" cxnId="{93651998-AFFC-4AA3-B219-4E76E73A9EE7}">
      <dgm:prSet/>
      <dgm:spPr/>
      <dgm:t>
        <a:bodyPr/>
        <a:lstStyle/>
        <a:p>
          <a:endParaRPr lang="es-ES" sz="2000" b="1"/>
        </a:p>
      </dgm:t>
    </dgm:pt>
    <dgm:pt modelId="{9C3C7EC0-9A7D-407C-86B2-0B081B7C1EE9}" type="sibTrans" cxnId="{93651998-AFFC-4AA3-B219-4E76E73A9EE7}">
      <dgm:prSet/>
      <dgm:spPr/>
      <dgm:t>
        <a:bodyPr/>
        <a:lstStyle/>
        <a:p>
          <a:endParaRPr lang="es-ES" sz="2000" b="1"/>
        </a:p>
      </dgm:t>
    </dgm:pt>
    <dgm:pt modelId="{533B21E0-5D28-4CAC-99B6-54BCD52117DA}">
      <dgm:prSet phldrT="[Texto]" custT="1"/>
      <dgm:spPr/>
      <dgm:t>
        <a:bodyPr/>
        <a:lstStyle/>
        <a:p>
          <a:r>
            <a:rPr lang="es-ES" sz="1600" b="1" i="0" dirty="0" err="1" smtClean="0"/>
            <a:t>The</a:t>
          </a:r>
          <a:r>
            <a:rPr lang="es-ES" sz="1600" b="1" i="0" dirty="0" smtClean="0"/>
            <a:t> </a:t>
          </a:r>
          <a:r>
            <a:rPr lang="es-ES" sz="1600" b="1" i="0" dirty="0" err="1" smtClean="0"/>
            <a:t>observer</a:t>
          </a:r>
          <a:r>
            <a:rPr lang="es-ES" sz="1600" b="1" i="0" dirty="0" smtClean="0"/>
            <a:t> </a:t>
          </a:r>
          <a:r>
            <a:rPr lang="es-ES" sz="1600" b="1" i="0" dirty="0" err="1" smtClean="0"/>
            <a:t>pattern</a:t>
          </a:r>
          <a:endParaRPr lang="es-ES" sz="1600" b="1" dirty="0"/>
        </a:p>
      </dgm:t>
    </dgm:pt>
    <dgm:pt modelId="{9965CD16-520C-462B-9129-EEB8F25075CD}" type="parTrans" cxnId="{06661B0D-F7AD-4BB9-A728-AC85FF97E540}">
      <dgm:prSet/>
      <dgm:spPr/>
      <dgm:t>
        <a:bodyPr/>
        <a:lstStyle/>
        <a:p>
          <a:endParaRPr lang="es-ES" sz="2000" b="1"/>
        </a:p>
      </dgm:t>
    </dgm:pt>
    <dgm:pt modelId="{7E897AE6-1637-474B-8008-6E1F4619DF0F}" type="sibTrans" cxnId="{06661B0D-F7AD-4BB9-A728-AC85FF97E540}">
      <dgm:prSet/>
      <dgm:spPr/>
      <dgm:t>
        <a:bodyPr/>
        <a:lstStyle/>
        <a:p>
          <a:endParaRPr lang="es-ES" sz="2000" b="1"/>
        </a:p>
      </dgm:t>
    </dgm:pt>
    <dgm:pt modelId="{C8FECA03-EB4C-447F-879A-CB12083A3827}">
      <dgm:prSet phldrT="[Texto]" custT="1"/>
      <dgm:spPr/>
      <dgm:t>
        <a:bodyPr/>
        <a:lstStyle/>
        <a:p>
          <a:r>
            <a:rPr lang="es-PE" sz="1600" b="1" dirty="0" err="1" smtClean="0"/>
            <a:t>The</a:t>
          </a:r>
          <a:r>
            <a:rPr lang="es-PE" sz="1600" b="1" dirty="0" smtClean="0"/>
            <a:t> DAO </a:t>
          </a:r>
          <a:r>
            <a:rPr lang="es-PE" sz="1600" b="1" dirty="0" err="1" smtClean="0"/>
            <a:t>paterns</a:t>
          </a:r>
          <a:endParaRPr lang="es-PE" sz="1600" b="1" dirty="0" smtClean="0"/>
        </a:p>
      </dgm:t>
    </dgm:pt>
    <dgm:pt modelId="{B2F102AA-A584-492C-B40F-0ABBE8231C85}" type="parTrans" cxnId="{9C06C05B-88F0-435D-AD79-26F387227E69}">
      <dgm:prSet/>
      <dgm:spPr/>
      <dgm:t>
        <a:bodyPr/>
        <a:lstStyle/>
        <a:p>
          <a:endParaRPr lang="es-ES" sz="2000" b="1"/>
        </a:p>
      </dgm:t>
    </dgm:pt>
    <dgm:pt modelId="{3E6EEE7B-9CE7-4D28-8B2C-CF80863194D7}" type="sibTrans" cxnId="{9C06C05B-88F0-435D-AD79-26F387227E69}">
      <dgm:prSet/>
      <dgm:spPr/>
      <dgm:t>
        <a:bodyPr/>
        <a:lstStyle/>
        <a:p>
          <a:endParaRPr lang="es-ES" sz="2000" b="1"/>
        </a:p>
      </dgm:t>
    </dgm:pt>
    <dgm:pt modelId="{9E23C99C-1AB1-42D6-9D4E-FE354CC49CDE}">
      <dgm:prSet phldrT="[Texto]" custT="1"/>
      <dgm:spPr/>
      <dgm:t>
        <a:bodyPr/>
        <a:lstStyle/>
        <a:p>
          <a:r>
            <a:rPr lang="es-PE" sz="1600" b="1" dirty="0" err="1" smtClean="0"/>
            <a:t>The</a:t>
          </a:r>
          <a:r>
            <a:rPr lang="es-PE" sz="1600" b="1" dirty="0" smtClean="0"/>
            <a:t> </a:t>
          </a:r>
          <a:r>
            <a:rPr lang="es-PE" sz="1600" b="1" dirty="0" err="1" smtClean="0"/>
            <a:t>Value</a:t>
          </a:r>
          <a:r>
            <a:rPr lang="es-PE" sz="1600" b="1" dirty="0" smtClean="0"/>
            <a:t> </a:t>
          </a:r>
          <a:r>
            <a:rPr lang="es-PE" sz="1600" b="1" dirty="0" err="1" smtClean="0"/>
            <a:t>Object</a:t>
          </a:r>
          <a:endParaRPr lang="es-PE" sz="1600" b="1" dirty="0" smtClean="0"/>
        </a:p>
      </dgm:t>
    </dgm:pt>
    <dgm:pt modelId="{1A940D58-0579-4373-908F-A24D17F27EDC}" type="parTrans" cxnId="{6CF5E2AD-7364-4F55-8BEE-77EDE36B15B1}">
      <dgm:prSet/>
      <dgm:spPr/>
      <dgm:t>
        <a:bodyPr/>
        <a:lstStyle/>
        <a:p>
          <a:endParaRPr lang="es-ES" sz="2000" b="1"/>
        </a:p>
      </dgm:t>
    </dgm:pt>
    <dgm:pt modelId="{2E3ED8E3-4413-4DF5-B336-6A9B63C6ECF8}" type="sibTrans" cxnId="{6CF5E2AD-7364-4F55-8BEE-77EDE36B15B1}">
      <dgm:prSet/>
      <dgm:spPr/>
      <dgm:t>
        <a:bodyPr/>
        <a:lstStyle/>
        <a:p>
          <a:endParaRPr lang="es-ES" sz="2000" b="1"/>
        </a:p>
      </dgm:t>
    </dgm:pt>
    <dgm:pt modelId="{7797B750-2EDB-49A6-B502-2A730E4F597F}" type="pres">
      <dgm:prSet presAssocID="{4F428612-248D-4EAF-BD3C-0A96113B5663}" presName="Name0" presStyleCnt="0">
        <dgm:presLayoutVars>
          <dgm:chMax val="1"/>
          <dgm:dir/>
          <dgm:animLvl val="ctr"/>
          <dgm:resizeHandles val="exact"/>
        </dgm:presLayoutVars>
      </dgm:prSet>
      <dgm:spPr/>
      <dgm:t>
        <a:bodyPr/>
        <a:lstStyle/>
        <a:p>
          <a:endParaRPr lang="es-ES"/>
        </a:p>
      </dgm:t>
    </dgm:pt>
    <dgm:pt modelId="{ADC6068A-C1E7-41A1-97D3-8DA43F2513ED}" type="pres">
      <dgm:prSet presAssocID="{A3F7CA7A-9435-42A9-B91E-F8144694C819}" presName="centerShape" presStyleLbl="node0" presStyleIdx="0" presStyleCnt="1"/>
      <dgm:spPr/>
      <dgm:t>
        <a:bodyPr/>
        <a:lstStyle/>
        <a:p>
          <a:endParaRPr lang="es-ES"/>
        </a:p>
      </dgm:t>
    </dgm:pt>
    <dgm:pt modelId="{8A8849CF-57CC-4B59-9375-8F4EB55AF3B8}" type="pres">
      <dgm:prSet presAssocID="{D2D63854-71A8-4978-BACC-1FDD21A8F22F}" presName="node" presStyleLbl="node1" presStyleIdx="0" presStyleCnt="5">
        <dgm:presLayoutVars>
          <dgm:bulletEnabled val="1"/>
        </dgm:presLayoutVars>
      </dgm:prSet>
      <dgm:spPr/>
      <dgm:t>
        <a:bodyPr/>
        <a:lstStyle/>
        <a:p>
          <a:endParaRPr lang="es-ES"/>
        </a:p>
      </dgm:t>
    </dgm:pt>
    <dgm:pt modelId="{A7651A4F-3E26-4DEC-97EA-210E2DF74524}" type="pres">
      <dgm:prSet presAssocID="{D2D63854-71A8-4978-BACC-1FDD21A8F22F}" presName="dummy" presStyleCnt="0"/>
      <dgm:spPr/>
    </dgm:pt>
    <dgm:pt modelId="{587DB1F5-E0E2-46E9-809C-19EB7AA4EBE2}" type="pres">
      <dgm:prSet presAssocID="{24143909-BB8E-4829-B1BB-437A3C526F41}" presName="sibTrans" presStyleLbl="sibTrans2D1" presStyleIdx="0" presStyleCnt="5"/>
      <dgm:spPr/>
      <dgm:t>
        <a:bodyPr/>
        <a:lstStyle/>
        <a:p>
          <a:endParaRPr lang="es-ES"/>
        </a:p>
      </dgm:t>
    </dgm:pt>
    <dgm:pt modelId="{43D5862C-EA6C-454C-940D-9C86213DB020}" type="pres">
      <dgm:prSet presAssocID="{24EE7306-98D1-4719-A6D4-3310128E081B}" presName="node" presStyleLbl="node1" presStyleIdx="1" presStyleCnt="5">
        <dgm:presLayoutVars>
          <dgm:bulletEnabled val="1"/>
        </dgm:presLayoutVars>
      </dgm:prSet>
      <dgm:spPr/>
      <dgm:t>
        <a:bodyPr/>
        <a:lstStyle/>
        <a:p>
          <a:endParaRPr lang="es-ES"/>
        </a:p>
      </dgm:t>
    </dgm:pt>
    <dgm:pt modelId="{32B2EFFD-A00E-4442-A5EC-84AF391E7E06}" type="pres">
      <dgm:prSet presAssocID="{24EE7306-98D1-4719-A6D4-3310128E081B}" presName="dummy" presStyleCnt="0"/>
      <dgm:spPr/>
    </dgm:pt>
    <dgm:pt modelId="{DE3B35D2-E9F6-46D6-8C66-4EA6A2B46F03}" type="pres">
      <dgm:prSet presAssocID="{9C3C7EC0-9A7D-407C-86B2-0B081B7C1EE9}" presName="sibTrans" presStyleLbl="sibTrans2D1" presStyleIdx="1" presStyleCnt="5"/>
      <dgm:spPr/>
      <dgm:t>
        <a:bodyPr/>
        <a:lstStyle/>
        <a:p>
          <a:endParaRPr lang="es-ES"/>
        </a:p>
      </dgm:t>
    </dgm:pt>
    <dgm:pt modelId="{355A3CFC-6C87-494A-A8C4-33C859C86803}" type="pres">
      <dgm:prSet presAssocID="{533B21E0-5D28-4CAC-99B6-54BCD52117DA}" presName="node" presStyleLbl="node1" presStyleIdx="2" presStyleCnt="5">
        <dgm:presLayoutVars>
          <dgm:bulletEnabled val="1"/>
        </dgm:presLayoutVars>
      </dgm:prSet>
      <dgm:spPr/>
      <dgm:t>
        <a:bodyPr/>
        <a:lstStyle/>
        <a:p>
          <a:endParaRPr lang="es-ES"/>
        </a:p>
      </dgm:t>
    </dgm:pt>
    <dgm:pt modelId="{AAF10D4A-80F9-4803-8E4E-1244409579C4}" type="pres">
      <dgm:prSet presAssocID="{533B21E0-5D28-4CAC-99B6-54BCD52117DA}" presName="dummy" presStyleCnt="0"/>
      <dgm:spPr/>
    </dgm:pt>
    <dgm:pt modelId="{D51E2F86-14B5-4AC6-84A9-6A4F175FBAA7}" type="pres">
      <dgm:prSet presAssocID="{7E897AE6-1637-474B-8008-6E1F4619DF0F}" presName="sibTrans" presStyleLbl="sibTrans2D1" presStyleIdx="2" presStyleCnt="5"/>
      <dgm:spPr/>
      <dgm:t>
        <a:bodyPr/>
        <a:lstStyle/>
        <a:p>
          <a:endParaRPr lang="es-ES"/>
        </a:p>
      </dgm:t>
    </dgm:pt>
    <dgm:pt modelId="{5129FCE8-CA40-4A06-AD63-3DE90D6072AD}" type="pres">
      <dgm:prSet presAssocID="{C8FECA03-EB4C-447F-879A-CB12083A3827}" presName="node" presStyleLbl="node1" presStyleIdx="3" presStyleCnt="5">
        <dgm:presLayoutVars>
          <dgm:bulletEnabled val="1"/>
        </dgm:presLayoutVars>
      </dgm:prSet>
      <dgm:spPr/>
      <dgm:t>
        <a:bodyPr/>
        <a:lstStyle/>
        <a:p>
          <a:endParaRPr lang="es-ES"/>
        </a:p>
      </dgm:t>
    </dgm:pt>
    <dgm:pt modelId="{07787DD3-B58F-4D05-8D90-64453BAFEE8E}" type="pres">
      <dgm:prSet presAssocID="{C8FECA03-EB4C-447F-879A-CB12083A3827}" presName="dummy" presStyleCnt="0"/>
      <dgm:spPr/>
    </dgm:pt>
    <dgm:pt modelId="{11395D1D-2F46-49C3-BF39-4A54696D33FD}" type="pres">
      <dgm:prSet presAssocID="{3E6EEE7B-9CE7-4D28-8B2C-CF80863194D7}" presName="sibTrans" presStyleLbl="sibTrans2D1" presStyleIdx="3" presStyleCnt="5"/>
      <dgm:spPr/>
      <dgm:t>
        <a:bodyPr/>
        <a:lstStyle/>
        <a:p>
          <a:endParaRPr lang="es-ES"/>
        </a:p>
      </dgm:t>
    </dgm:pt>
    <dgm:pt modelId="{E439D1D5-8DB3-4B4F-885B-BC745C7236F2}" type="pres">
      <dgm:prSet presAssocID="{9E23C99C-1AB1-42D6-9D4E-FE354CC49CDE}" presName="node" presStyleLbl="node1" presStyleIdx="4" presStyleCnt="5">
        <dgm:presLayoutVars>
          <dgm:bulletEnabled val="1"/>
        </dgm:presLayoutVars>
      </dgm:prSet>
      <dgm:spPr/>
      <dgm:t>
        <a:bodyPr/>
        <a:lstStyle/>
        <a:p>
          <a:endParaRPr lang="es-ES"/>
        </a:p>
      </dgm:t>
    </dgm:pt>
    <dgm:pt modelId="{FFE460B4-1777-48F9-9663-F55A38DA04F2}" type="pres">
      <dgm:prSet presAssocID="{9E23C99C-1AB1-42D6-9D4E-FE354CC49CDE}" presName="dummy" presStyleCnt="0"/>
      <dgm:spPr/>
    </dgm:pt>
    <dgm:pt modelId="{709F7556-8381-4C8E-AF09-405EB57FF587}" type="pres">
      <dgm:prSet presAssocID="{2E3ED8E3-4413-4DF5-B336-6A9B63C6ECF8}" presName="sibTrans" presStyleLbl="sibTrans2D1" presStyleIdx="4" presStyleCnt="5"/>
      <dgm:spPr/>
      <dgm:t>
        <a:bodyPr/>
        <a:lstStyle/>
        <a:p>
          <a:endParaRPr lang="es-ES"/>
        </a:p>
      </dgm:t>
    </dgm:pt>
  </dgm:ptLst>
  <dgm:cxnLst>
    <dgm:cxn modelId="{06661B0D-F7AD-4BB9-A728-AC85FF97E540}" srcId="{A3F7CA7A-9435-42A9-B91E-F8144694C819}" destId="{533B21E0-5D28-4CAC-99B6-54BCD52117DA}" srcOrd="2" destOrd="0" parTransId="{9965CD16-520C-462B-9129-EEB8F25075CD}" sibTransId="{7E897AE6-1637-474B-8008-6E1F4619DF0F}"/>
    <dgm:cxn modelId="{6CF5E2AD-7364-4F55-8BEE-77EDE36B15B1}" srcId="{A3F7CA7A-9435-42A9-B91E-F8144694C819}" destId="{9E23C99C-1AB1-42D6-9D4E-FE354CC49CDE}" srcOrd="4" destOrd="0" parTransId="{1A940D58-0579-4373-908F-A24D17F27EDC}" sibTransId="{2E3ED8E3-4413-4DF5-B336-6A9B63C6ECF8}"/>
    <dgm:cxn modelId="{2B90EB71-84D4-4066-B276-8994164FC82B}" type="presOf" srcId="{24143909-BB8E-4829-B1BB-437A3C526F41}" destId="{587DB1F5-E0E2-46E9-809C-19EB7AA4EBE2}" srcOrd="0" destOrd="0" presId="urn:microsoft.com/office/officeart/2005/8/layout/radial6"/>
    <dgm:cxn modelId="{85BFF946-787D-4670-B168-5490289218E6}" type="presOf" srcId="{2E3ED8E3-4413-4DF5-B336-6A9B63C6ECF8}" destId="{709F7556-8381-4C8E-AF09-405EB57FF587}" srcOrd="0" destOrd="0" presId="urn:microsoft.com/office/officeart/2005/8/layout/radial6"/>
    <dgm:cxn modelId="{07EB0C10-6C5B-4CD6-8411-8989A8690B77}" type="presOf" srcId="{9E23C99C-1AB1-42D6-9D4E-FE354CC49CDE}" destId="{E439D1D5-8DB3-4B4F-885B-BC745C7236F2}" srcOrd="0" destOrd="0" presId="urn:microsoft.com/office/officeart/2005/8/layout/radial6"/>
    <dgm:cxn modelId="{B6D9E905-2D78-4DBF-A034-2CAE9678FAFF}" type="presOf" srcId="{533B21E0-5D28-4CAC-99B6-54BCD52117DA}" destId="{355A3CFC-6C87-494A-A8C4-33C859C86803}" srcOrd="0" destOrd="0" presId="urn:microsoft.com/office/officeart/2005/8/layout/radial6"/>
    <dgm:cxn modelId="{1723E7BC-04FD-442E-910F-3A6FF0650A6C}" srcId="{4F428612-248D-4EAF-BD3C-0A96113B5663}" destId="{A3F7CA7A-9435-42A9-B91E-F8144694C819}" srcOrd="0" destOrd="0" parTransId="{AA7A8464-2F3E-4B34-91B0-5A0DD9BC7225}" sibTransId="{A0FCCA95-DD84-4736-A11D-387DFEE40488}"/>
    <dgm:cxn modelId="{C657B945-D3F8-4314-A684-01548B1760E3}" type="presOf" srcId="{D2D63854-71A8-4978-BACC-1FDD21A8F22F}" destId="{8A8849CF-57CC-4B59-9375-8F4EB55AF3B8}" srcOrd="0" destOrd="0" presId="urn:microsoft.com/office/officeart/2005/8/layout/radial6"/>
    <dgm:cxn modelId="{79E2F48D-1DEC-4F24-B976-666430BE3A1B}" type="presOf" srcId="{A3F7CA7A-9435-42A9-B91E-F8144694C819}" destId="{ADC6068A-C1E7-41A1-97D3-8DA43F2513ED}" srcOrd="0" destOrd="0" presId="urn:microsoft.com/office/officeart/2005/8/layout/radial6"/>
    <dgm:cxn modelId="{0EB196E8-FD27-4735-93BF-9E0FC434FA72}" type="presOf" srcId="{9C3C7EC0-9A7D-407C-86B2-0B081B7C1EE9}" destId="{DE3B35D2-E9F6-46D6-8C66-4EA6A2B46F03}" srcOrd="0" destOrd="0" presId="urn:microsoft.com/office/officeart/2005/8/layout/radial6"/>
    <dgm:cxn modelId="{26B78BB3-268C-41DF-A90E-5687D13B02EC}" type="presOf" srcId="{C8FECA03-EB4C-447F-879A-CB12083A3827}" destId="{5129FCE8-CA40-4A06-AD63-3DE90D6072AD}" srcOrd="0" destOrd="0" presId="urn:microsoft.com/office/officeart/2005/8/layout/radial6"/>
    <dgm:cxn modelId="{ECB7D2ED-F7ED-40A7-A7E1-2E380B4CD503}" type="presOf" srcId="{24EE7306-98D1-4719-A6D4-3310128E081B}" destId="{43D5862C-EA6C-454C-940D-9C86213DB020}" srcOrd="0" destOrd="0" presId="urn:microsoft.com/office/officeart/2005/8/layout/radial6"/>
    <dgm:cxn modelId="{CA0C30E8-8F20-4E52-8797-17B2CD827C51}" type="presOf" srcId="{4F428612-248D-4EAF-BD3C-0A96113B5663}" destId="{7797B750-2EDB-49A6-B502-2A730E4F597F}" srcOrd="0" destOrd="0" presId="urn:microsoft.com/office/officeart/2005/8/layout/radial6"/>
    <dgm:cxn modelId="{93651998-AFFC-4AA3-B219-4E76E73A9EE7}" srcId="{A3F7CA7A-9435-42A9-B91E-F8144694C819}" destId="{24EE7306-98D1-4719-A6D4-3310128E081B}" srcOrd="1" destOrd="0" parTransId="{FFA71C49-D244-44AF-9CEB-53969F546DD6}" sibTransId="{9C3C7EC0-9A7D-407C-86B2-0B081B7C1EE9}"/>
    <dgm:cxn modelId="{9C06C05B-88F0-435D-AD79-26F387227E69}" srcId="{A3F7CA7A-9435-42A9-B91E-F8144694C819}" destId="{C8FECA03-EB4C-447F-879A-CB12083A3827}" srcOrd="3" destOrd="0" parTransId="{B2F102AA-A584-492C-B40F-0ABBE8231C85}" sibTransId="{3E6EEE7B-9CE7-4D28-8B2C-CF80863194D7}"/>
    <dgm:cxn modelId="{40B3AD4B-5BF8-4F5B-80BB-43738888E7F4}" type="presOf" srcId="{7E897AE6-1637-474B-8008-6E1F4619DF0F}" destId="{D51E2F86-14B5-4AC6-84A9-6A4F175FBAA7}" srcOrd="0" destOrd="0" presId="urn:microsoft.com/office/officeart/2005/8/layout/radial6"/>
    <dgm:cxn modelId="{9A33DB27-6FF9-4035-A857-EDDDC688D1B7}" srcId="{A3F7CA7A-9435-42A9-B91E-F8144694C819}" destId="{D2D63854-71A8-4978-BACC-1FDD21A8F22F}" srcOrd="0" destOrd="0" parTransId="{7BC1928A-3C8C-4909-8593-F247080625F8}" sibTransId="{24143909-BB8E-4829-B1BB-437A3C526F41}"/>
    <dgm:cxn modelId="{FDC90EE4-597B-4E00-B5BA-C98D93655ED6}" type="presOf" srcId="{3E6EEE7B-9CE7-4D28-8B2C-CF80863194D7}" destId="{11395D1D-2F46-49C3-BF39-4A54696D33FD}" srcOrd="0" destOrd="0" presId="urn:microsoft.com/office/officeart/2005/8/layout/radial6"/>
    <dgm:cxn modelId="{D100E9D7-A70F-4A2A-89D4-79A6F3D08B1A}" type="presParOf" srcId="{7797B750-2EDB-49A6-B502-2A730E4F597F}" destId="{ADC6068A-C1E7-41A1-97D3-8DA43F2513ED}" srcOrd="0" destOrd="0" presId="urn:microsoft.com/office/officeart/2005/8/layout/radial6"/>
    <dgm:cxn modelId="{C5ACF597-5EF3-4297-89C9-49FE859081A5}" type="presParOf" srcId="{7797B750-2EDB-49A6-B502-2A730E4F597F}" destId="{8A8849CF-57CC-4B59-9375-8F4EB55AF3B8}" srcOrd="1" destOrd="0" presId="urn:microsoft.com/office/officeart/2005/8/layout/radial6"/>
    <dgm:cxn modelId="{4EF5B55E-3DDE-4F02-876F-194D274C67A1}" type="presParOf" srcId="{7797B750-2EDB-49A6-B502-2A730E4F597F}" destId="{A7651A4F-3E26-4DEC-97EA-210E2DF74524}" srcOrd="2" destOrd="0" presId="urn:microsoft.com/office/officeart/2005/8/layout/radial6"/>
    <dgm:cxn modelId="{96A317BD-18D7-447D-B206-12593911C58B}" type="presParOf" srcId="{7797B750-2EDB-49A6-B502-2A730E4F597F}" destId="{587DB1F5-E0E2-46E9-809C-19EB7AA4EBE2}" srcOrd="3" destOrd="0" presId="urn:microsoft.com/office/officeart/2005/8/layout/radial6"/>
    <dgm:cxn modelId="{616A17CE-EE5D-4497-B4EF-C5A87BAE3C26}" type="presParOf" srcId="{7797B750-2EDB-49A6-B502-2A730E4F597F}" destId="{43D5862C-EA6C-454C-940D-9C86213DB020}" srcOrd="4" destOrd="0" presId="urn:microsoft.com/office/officeart/2005/8/layout/radial6"/>
    <dgm:cxn modelId="{886A6B41-C9C3-48CA-9884-A58985BDFDE9}" type="presParOf" srcId="{7797B750-2EDB-49A6-B502-2A730E4F597F}" destId="{32B2EFFD-A00E-4442-A5EC-84AF391E7E06}" srcOrd="5" destOrd="0" presId="urn:microsoft.com/office/officeart/2005/8/layout/radial6"/>
    <dgm:cxn modelId="{E85F1315-E2A2-4FB1-BF06-FF78A16AFED6}" type="presParOf" srcId="{7797B750-2EDB-49A6-B502-2A730E4F597F}" destId="{DE3B35D2-E9F6-46D6-8C66-4EA6A2B46F03}" srcOrd="6" destOrd="0" presId="urn:microsoft.com/office/officeart/2005/8/layout/radial6"/>
    <dgm:cxn modelId="{843CD9A2-5FF4-481E-8DF3-35A668751B92}" type="presParOf" srcId="{7797B750-2EDB-49A6-B502-2A730E4F597F}" destId="{355A3CFC-6C87-494A-A8C4-33C859C86803}" srcOrd="7" destOrd="0" presId="urn:microsoft.com/office/officeart/2005/8/layout/radial6"/>
    <dgm:cxn modelId="{9487C9C6-512E-45F1-BEFE-9C82B723C948}" type="presParOf" srcId="{7797B750-2EDB-49A6-B502-2A730E4F597F}" destId="{AAF10D4A-80F9-4803-8E4E-1244409579C4}" srcOrd="8" destOrd="0" presId="urn:microsoft.com/office/officeart/2005/8/layout/radial6"/>
    <dgm:cxn modelId="{F525AA17-8FCD-456D-9BD7-04883996A315}" type="presParOf" srcId="{7797B750-2EDB-49A6-B502-2A730E4F597F}" destId="{D51E2F86-14B5-4AC6-84A9-6A4F175FBAA7}" srcOrd="9" destOrd="0" presId="urn:microsoft.com/office/officeart/2005/8/layout/radial6"/>
    <dgm:cxn modelId="{E4E7542D-6113-463B-83A8-ACBF2A9DA7A8}" type="presParOf" srcId="{7797B750-2EDB-49A6-B502-2A730E4F597F}" destId="{5129FCE8-CA40-4A06-AD63-3DE90D6072AD}" srcOrd="10" destOrd="0" presId="urn:microsoft.com/office/officeart/2005/8/layout/radial6"/>
    <dgm:cxn modelId="{05B7790B-184A-4B22-B61D-912CA58D84CD}" type="presParOf" srcId="{7797B750-2EDB-49A6-B502-2A730E4F597F}" destId="{07787DD3-B58F-4D05-8D90-64453BAFEE8E}" srcOrd="11" destOrd="0" presId="urn:microsoft.com/office/officeart/2005/8/layout/radial6"/>
    <dgm:cxn modelId="{D94CE527-A3C6-48B7-951B-7BA32E8D92AD}" type="presParOf" srcId="{7797B750-2EDB-49A6-B502-2A730E4F597F}" destId="{11395D1D-2F46-49C3-BF39-4A54696D33FD}" srcOrd="12" destOrd="0" presId="urn:microsoft.com/office/officeart/2005/8/layout/radial6"/>
    <dgm:cxn modelId="{23E96B2E-510F-43C4-B60D-97F0D6361403}" type="presParOf" srcId="{7797B750-2EDB-49A6-B502-2A730E4F597F}" destId="{E439D1D5-8DB3-4B4F-885B-BC745C7236F2}" srcOrd="13" destOrd="0" presId="urn:microsoft.com/office/officeart/2005/8/layout/radial6"/>
    <dgm:cxn modelId="{FD999579-BEA8-450D-9545-C9DF3DC72F11}" type="presParOf" srcId="{7797B750-2EDB-49A6-B502-2A730E4F597F}" destId="{FFE460B4-1777-48F9-9663-F55A38DA04F2}" srcOrd="14" destOrd="0" presId="urn:microsoft.com/office/officeart/2005/8/layout/radial6"/>
    <dgm:cxn modelId="{C72F45EC-4B00-4C8B-8CCB-AA0EA1B5A9D1}" type="presParOf" srcId="{7797B750-2EDB-49A6-B502-2A730E4F597F}" destId="{709F7556-8381-4C8E-AF09-405EB57FF587}" srcOrd="15"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8E565F-E4B4-498A-A822-E92545D65995}">
      <dsp:nvSpPr>
        <dsp:cNvPr id="0" name=""/>
        <dsp:cNvSpPr/>
      </dsp:nvSpPr>
      <dsp:spPr>
        <a:xfrm>
          <a:off x="0" y="429491"/>
          <a:ext cx="8569325" cy="705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7B5AAA-E318-457F-8CD4-D0560C0ECCC7}">
      <dsp:nvSpPr>
        <dsp:cNvPr id="0" name=""/>
        <dsp:cNvSpPr/>
      </dsp:nvSpPr>
      <dsp:spPr>
        <a:xfrm>
          <a:off x="407963" y="16211"/>
          <a:ext cx="8159261" cy="8265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30" tIns="0" rIns="226730" bIns="0" numCol="1" spcCol="1270" anchor="ctr" anchorCtr="0">
          <a:noAutofit/>
        </a:bodyPr>
        <a:lstStyle/>
        <a:p>
          <a:pPr lvl="0" algn="l" defTabSz="977900">
            <a:lnSpc>
              <a:spcPct val="90000"/>
            </a:lnSpc>
            <a:spcBef>
              <a:spcPct val="0"/>
            </a:spcBef>
            <a:spcAft>
              <a:spcPct val="35000"/>
            </a:spcAft>
          </a:pPr>
          <a:r>
            <a:rPr lang="es-PE" sz="2200" kern="1200" dirty="0" smtClean="0"/>
            <a:t>Contribuyen a reutilizar el diseño. Identificando aspectos claves que pueden ser aplicados en una gran cantidad de situaciones.</a:t>
          </a:r>
          <a:endParaRPr lang="es-ES" sz="2200" kern="1200" dirty="0"/>
        </a:p>
      </dsp:txBody>
      <dsp:txXfrm>
        <a:off x="407963" y="16211"/>
        <a:ext cx="8159261" cy="826560"/>
      </dsp:txXfrm>
    </dsp:sp>
    <dsp:sp modelId="{CC3E97B0-D1B4-4525-8A12-100A01148889}">
      <dsp:nvSpPr>
        <dsp:cNvPr id="0" name=""/>
        <dsp:cNvSpPr/>
      </dsp:nvSpPr>
      <dsp:spPr>
        <a:xfrm>
          <a:off x="0" y="1811455"/>
          <a:ext cx="8569325" cy="705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0655ED-2938-4830-8A62-B7B24CBBCB8C}">
      <dsp:nvSpPr>
        <dsp:cNvPr id="0" name=""/>
        <dsp:cNvSpPr/>
      </dsp:nvSpPr>
      <dsp:spPr>
        <a:xfrm>
          <a:off x="410063" y="1296144"/>
          <a:ext cx="8159261" cy="938443"/>
        </a:xfrm>
        <a:prstGeom prst="roundRect">
          <a:avLst/>
        </a:prstGeom>
        <a:solidFill>
          <a:srgbClr val="7794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30" tIns="0" rIns="226730" bIns="0" numCol="1" spcCol="1270" anchor="ctr" anchorCtr="0">
          <a:noAutofit/>
        </a:bodyPr>
        <a:lstStyle/>
        <a:p>
          <a:pPr lvl="0" algn="l" defTabSz="977900">
            <a:lnSpc>
              <a:spcPct val="90000"/>
            </a:lnSpc>
            <a:spcBef>
              <a:spcPct val="0"/>
            </a:spcBef>
            <a:spcAft>
              <a:spcPct val="35000"/>
            </a:spcAft>
          </a:pPr>
          <a:r>
            <a:rPr lang="es-PE" sz="2200" kern="1200" dirty="0" smtClean="0"/>
            <a:t>Mejora la flexibilidad, modularidad y extensibilidad, factores internos e íntimamente relacionados con la calidad percibida por el usuario.</a:t>
          </a:r>
          <a:endParaRPr lang="es-ES" sz="2200" kern="1200" dirty="0"/>
        </a:p>
      </dsp:txBody>
      <dsp:txXfrm>
        <a:off x="410063" y="1296144"/>
        <a:ext cx="8159261" cy="938443"/>
      </dsp:txXfrm>
    </dsp:sp>
    <dsp:sp modelId="{7E82B705-A753-4622-BD20-4F5EA7D14D1E}">
      <dsp:nvSpPr>
        <dsp:cNvPr id="0" name=""/>
        <dsp:cNvSpPr/>
      </dsp:nvSpPr>
      <dsp:spPr>
        <a:xfrm>
          <a:off x="0" y="3081535"/>
          <a:ext cx="8569325" cy="705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68E280-D078-48F2-94E4-099EB4716BAF}">
      <dsp:nvSpPr>
        <dsp:cNvPr id="0" name=""/>
        <dsp:cNvSpPr/>
      </dsp:nvSpPr>
      <dsp:spPr>
        <a:xfrm>
          <a:off x="407963" y="2668255"/>
          <a:ext cx="8159261" cy="82656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30" tIns="0" rIns="226730" bIns="0" numCol="1" spcCol="1270" anchor="ctr" anchorCtr="0">
          <a:noAutofit/>
        </a:bodyPr>
        <a:lstStyle/>
        <a:p>
          <a:pPr lvl="0" algn="l" defTabSz="977900">
            <a:lnSpc>
              <a:spcPct val="90000"/>
            </a:lnSpc>
            <a:spcBef>
              <a:spcPct val="0"/>
            </a:spcBef>
            <a:spcAft>
              <a:spcPct val="35000"/>
            </a:spcAft>
          </a:pPr>
          <a:r>
            <a:rPr lang="es-PE" sz="2200" kern="1200" dirty="0" smtClean="0"/>
            <a:t>Incrementa el vocabulario del diseño, ayudando a trabajar desde  un mayor nivel de abstracción.</a:t>
          </a:r>
          <a:endParaRPr lang="es-ES" sz="2200" kern="1200" dirty="0"/>
        </a:p>
      </dsp:txBody>
      <dsp:txXfrm>
        <a:off x="407963" y="2668255"/>
        <a:ext cx="8159261" cy="826560"/>
      </dsp:txXfrm>
    </dsp:sp>
    <dsp:sp modelId="{2692D8BD-8EF8-46A3-8B4C-5650F6267667}">
      <dsp:nvSpPr>
        <dsp:cNvPr id="0" name=""/>
        <dsp:cNvSpPr/>
      </dsp:nvSpPr>
      <dsp:spPr>
        <a:xfrm>
          <a:off x="0" y="4351615"/>
          <a:ext cx="8569325" cy="705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0545ED-4AD7-457A-B17F-32D6E8205F51}">
      <dsp:nvSpPr>
        <dsp:cNvPr id="0" name=""/>
        <dsp:cNvSpPr/>
      </dsp:nvSpPr>
      <dsp:spPr>
        <a:xfrm>
          <a:off x="407963" y="3938335"/>
          <a:ext cx="8159261" cy="826560"/>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30" tIns="0" rIns="226730" bIns="0" numCol="1" spcCol="1270" anchor="ctr" anchorCtr="0">
          <a:noAutofit/>
        </a:bodyPr>
        <a:lstStyle/>
        <a:p>
          <a:pPr lvl="0" algn="l" defTabSz="977900">
            <a:lnSpc>
              <a:spcPct val="90000"/>
            </a:lnSpc>
            <a:spcBef>
              <a:spcPct val="0"/>
            </a:spcBef>
            <a:spcAft>
              <a:spcPct val="35000"/>
            </a:spcAft>
          </a:pPr>
          <a:r>
            <a:rPr lang="es-PE" sz="2200" kern="1200" dirty="0" smtClean="0"/>
            <a:t>Los </a:t>
          </a:r>
          <a:r>
            <a:rPr lang="es-PE" sz="2200" b="1" kern="1200" dirty="0" err="1" smtClean="0"/>
            <a:t>frameworks</a:t>
          </a:r>
          <a:r>
            <a:rPr lang="es-PE" sz="2200" kern="1200" dirty="0" smtClean="0"/>
            <a:t> de desarrollo, definen la estructura de una aplicación. Estos están basados en algún(os) patrones de diseño</a:t>
          </a:r>
          <a:endParaRPr lang="es-ES" sz="2200" kern="1200" dirty="0"/>
        </a:p>
      </dsp:txBody>
      <dsp:txXfrm>
        <a:off x="407963" y="3938335"/>
        <a:ext cx="8159261" cy="8265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9F7556-8381-4C8E-AF09-405EB57FF587}">
      <dsp:nvSpPr>
        <dsp:cNvPr id="0" name=""/>
        <dsp:cNvSpPr/>
      </dsp:nvSpPr>
      <dsp:spPr>
        <a:xfrm>
          <a:off x="1240535" y="570270"/>
          <a:ext cx="3807288" cy="3807288"/>
        </a:xfrm>
        <a:prstGeom prst="blockArc">
          <a:avLst>
            <a:gd name="adj1" fmla="val 11880000"/>
            <a:gd name="adj2" fmla="val 16200000"/>
            <a:gd name="adj3" fmla="val 4634"/>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1395D1D-2F46-49C3-BF39-4A54696D33FD}">
      <dsp:nvSpPr>
        <dsp:cNvPr id="0" name=""/>
        <dsp:cNvSpPr/>
      </dsp:nvSpPr>
      <dsp:spPr>
        <a:xfrm>
          <a:off x="1240535" y="570270"/>
          <a:ext cx="3807288" cy="3807288"/>
        </a:xfrm>
        <a:prstGeom prst="blockArc">
          <a:avLst>
            <a:gd name="adj1" fmla="val 7560000"/>
            <a:gd name="adj2" fmla="val 11880000"/>
            <a:gd name="adj3" fmla="val 4634"/>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51E2F86-14B5-4AC6-84A9-6A4F175FBAA7}">
      <dsp:nvSpPr>
        <dsp:cNvPr id="0" name=""/>
        <dsp:cNvSpPr/>
      </dsp:nvSpPr>
      <dsp:spPr>
        <a:xfrm>
          <a:off x="1240535" y="570270"/>
          <a:ext cx="3807288" cy="3807288"/>
        </a:xfrm>
        <a:prstGeom prst="blockArc">
          <a:avLst>
            <a:gd name="adj1" fmla="val 3240000"/>
            <a:gd name="adj2" fmla="val 7560000"/>
            <a:gd name="adj3" fmla="val 4634"/>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E3B35D2-E9F6-46D6-8C66-4EA6A2B46F03}">
      <dsp:nvSpPr>
        <dsp:cNvPr id="0" name=""/>
        <dsp:cNvSpPr/>
      </dsp:nvSpPr>
      <dsp:spPr>
        <a:xfrm>
          <a:off x="1240535" y="570270"/>
          <a:ext cx="3807288" cy="3807288"/>
        </a:xfrm>
        <a:prstGeom prst="blockArc">
          <a:avLst>
            <a:gd name="adj1" fmla="val 20520000"/>
            <a:gd name="adj2" fmla="val 3240000"/>
            <a:gd name="adj3" fmla="val 4634"/>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87DB1F5-E0E2-46E9-809C-19EB7AA4EBE2}">
      <dsp:nvSpPr>
        <dsp:cNvPr id="0" name=""/>
        <dsp:cNvSpPr/>
      </dsp:nvSpPr>
      <dsp:spPr>
        <a:xfrm>
          <a:off x="1240535" y="570270"/>
          <a:ext cx="3807288" cy="3807288"/>
        </a:xfrm>
        <a:prstGeom prst="blockArc">
          <a:avLst>
            <a:gd name="adj1" fmla="val 16200000"/>
            <a:gd name="adj2" fmla="val 20520000"/>
            <a:gd name="adj3" fmla="val 4634"/>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DC6068A-C1E7-41A1-97D3-8DA43F2513ED}">
      <dsp:nvSpPr>
        <dsp:cNvPr id="0" name=""/>
        <dsp:cNvSpPr/>
      </dsp:nvSpPr>
      <dsp:spPr>
        <a:xfrm>
          <a:off x="2269090" y="1598825"/>
          <a:ext cx="1750178" cy="175017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b="1" kern="1200" dirty="0" err="1" smtClean="0"/>
            <a:t>Five</a:t>
          </a:r>
          <a:r>
            <a:rPr lang="es-PE" sz="2000" b="1" kern="1200" dirty="0" smtClean="0"/>
            <a:t> </a:t>
          </a:r>
          <a:r>
            <a:rPr lang="es-PE" sz="2000" b="1" kern="1200" dirty="0" err="1" smtClean="0"/>
            <a:t>common</a:t>
          </a:r>
          <a:r>
            <a:rPr lang="es-PE" sz="2000" b="1" kern="1200" dirty="0" smtClean="0"/>
            <a:t> PHP </a:t>
          </a:r>
          <a:r>
            <a:rPr lang="es-PE" sz="2000" b="1" kern="1200" dirty="0" err="1" smtClean="0"/>
            <a:t>design</a:t>
          </a:r>
          <a:r>
            <a:rPr lang="es-PE" sz="2000" b="1" kern="1200" dirty="0" smtClean="0"/>
            <a:t> </a:t>
          </a:r>
          <a:r>
            <a:rPr lang="es-PE" sz="2000" b="1" kern="1200" dirty="0" err="1" smtClean="0"/>
            <a:t>paterns</a:t>
          </a:r>
          <a:r>
            <a:rPr lang="es-PE" sz="2000" b="1" kern="1200" dirty="0" smtClean="0"/>
            <a:t>* </a:t>
          </a:r>
          <a:endParaRPr lang="es-ES" sz="2000" b="1" kern="1200" dirty="0"/>
        </a:p>
      </dsp:txBody>
      <dsp:txXfrm>
        <a:off x="2269090" y="1598825"/>
        <a:ext cx="1750178" cy="1750178"/>
      </dsp:txXfrm>
    </dsp:sp>
    <dsp:sp modelId="{8A8849CF-57CC-4B59-9375-8F4EB55AF3B8}">
      <dsp:nvSpPr>
        <dsp:cNvPr id="0" name=""/>
        <dsp:cNvSpPr/>
      </dsp:nvSpPr>
      <dsp:spPr>
        <a:xfrm>
          <a:off x="2531617" y="1812"/>
          <a:ext cx="1225124" cy="122512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i="0" kern="1200" dirty="0" err="1" smtClean="0"/>
            <a:t>The</a:t>
          </a:r>
          <a:r>
            <a:rPr lang="es-ES" sz="1600" b="1" i="0" kern="1200" dirty="0" smtClean="0"/>
            <a:t> </a:t>
          </a:r>
          <a:r>
            <a:rPr lang="es-ES" sz="1600" b="1" i="0" kern="1200" dirty="0" err="1" smtClean="0"/>
            <a:t>factory</a:t>
          </a:r>
          <a:r>
            <a:rPr lang="es-ES" sz="1600" b="1" i="0" kern="1200" dirty="0" smtClean="0"/>
            <a:t> </a:t>
          </a:r>
          <a:r>
            <a:rPr lang="es-ES" sz="1600" b="1" i="0" kern="1200" dirty="0" err="1" smtClean="0"/>
            <a:t>pattern</a:t>
          </a:r>
          <a:endParaRPr lang="es-ES" sz="1600" b="1" kern="1200" dirty="0"/>
        </a:p>
      </dsp:txBody>
      <dsp:txXfrm>
        <a:off x="2531617" y="1812"/>
        <a:ext cx="1225124" cy="1225124"/>
      </dsp:txXfrm>
    </dsp:sp>
    <dsp:sp modelId="{43D5862C-EA6C-454C-940D-9C86213DB020}">
      <dsp:nvSpPr>
        <dsp:cNvPr id="0" name=""/>
        <dsp:cNvSpPr/>
      </dsp:nvSpPr>
      <dsp:spPr>
        <a:xfrm>
          <a:off x="4300144" y="1286723"/>
          <a:ext cx="1225124" cy="122512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i="0" kern="1200" dirty="0" err="1" smtClean="0"/>
            <a:t>The</a:t>
          </a:r>
          <a:r>
            <a:rPr lang="es-ES" sz="1600" b="1" i="0" kern="1200" dirty="0" smtClean="0"/>
            <a:t> </a:t>
          </a:r>
          <a:r>
            <a:rPr lang="es-ES" sz="1600" b="1" i="0" kern="1200" dirty="0" err="1" smtClean="0"/>
            <a:t>singleton</a:t>
          </a:r>
          <a:r>
            <a:rPr lang="es-ES" sz="1600" b="1" i="0" kern="1200" dirty="0" smtClean="0"/>
            <a:t> </a:t>
          </a:r>
          <a:r>
            <a:rPr lang="es-ES" sz="1600" b="1" i="0" kern="1200" dirty="0" err="1" smtClean="0"/>
            <a:t>pattern</a:t>
          </a:r>
          <a:endParaRPr lang="es-ES" sz="1600" b="1" kern="1200" dirty="0"/>
        </a:p>
      </dsp:txBody>
      <dsp:txXfrm>
        <a:off x="4300144" y="1286723"/>
        <a:ext cx="1225124" cy="1225124"/>
      </dsp:txXfrm>
    </dsp:sp>
    <dsp:sp modelId="{355A3CFC-6C87-494A-A8C4-33C859C86803}">
      <dsp:nvSpPr>
        <dsp:cNvPr id="0" name=""/>
        <dsp:cNvSpPr/>
      </dsp:nvSpPr>
      <dsp:spPr>
        <a:xfrm>
          <a:off x="3624627" y="3365751"/>
          <a:ext cx="1225124" cy="1225124"/>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i="0" kern="1200" dirty="0" err="1" smtClean="0"/>
            <a:t>The</a:t>
          </a:r>
          <a:r>
            <a:rPr lang="es-ES" sz="1600" b="1" i="0" kern="1200" dirty="0" smtClean="0"/>
            <a:t> </a:t>
          </a:r>
          <a:r>
            <a:rPr lang="es-ES" sz="1600" b="1" i="0" kern="1200" dirty="0" err="1" smtClean="0"/>
            <a:t>observer</a:t>
          </a:r>
          <a:r>
            <a:rPr lang="es-ES" sz="1600" b="1" i="0" kern="1200" dirty="0" smtClean="0"/>
            <a:t> </a:t>
          </a:r>
          <a:r>
            <a:rPr lang="es-ES" sz="1600" b="1" i="0" kern="1200" dirty="0" err="1" smtClean="0"/>
            <a:t>pattern</a:t>
          </a:r>
          <a:endParaRPr lang="es-ES" sz="1600" b="1" kern="1200" dirty="0"/>
        </a:p>
      </dsp:txBody>
      <dsp:txXfrm>
        <a:off x="3624627" y="3365751"/>
        <a:ext cx="1225124" cy="1225124"/>
      </dsp:txXfrm>
    </dsp:sp>
    <dsp:sp modelId="{5129FCE8-CA40-4A06-AD63-3DE90D6072AD}">
      <dsp:nvSpPr>
        <dsp:cNvPr id="0" name=""/>
        <dsp:cNvSpPr/>
      </dsp:nvSpPr>
      <dsp:spPr>
        <a:xfrm>
          <a:off x="1438607" y="3365751"/>
          <a:ext cx="1225124" cy="1225124"/>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E" sz="1600" b="1" kern="1200" dirty="0" err="1" smtClean="0"/>
            <a:t>The</a:t>
          </a:r>
          <a:r>
            <a:rPr lang="es-PE" sz="1600" b="1" kern="1200" dirty="0" smtClean="0"/>
            <a:t> DAO </a:t>
          </a:r>
          <a:r>
            <a:rPr lang="es-PE" sz="1600" b="1" kern="1200" dirty="0" err="1" smtClean="0"/>
            <a:t>paterns</a:t>
          </a:r>
          <a:endParaRPr lang="es-PE" sz="1600" b="1" kern="1200" dirty="0" smtClean="0"/>
        </a:p>
      </dsp:txBody>
      <dsp:txXfrm>
        <a:off x="1438607" y="3365751"/>
        <a:ext cx="1225124" cy="1225124"/>
      </dsp:txXfrm>
    </dsp:sp>
    <dsp:sp modelId="{E439D1D5-8DB3-4B4F-885B-BC745C7236F2}">
      <dsp:nvSpPr>
        <dsp:cNvPr id="0" name=""/>
        <dsp:cNvSpPr/>
      </dsp:nvSpPr>
      <dsp:spPr>
        <a:xfrm>
          <a:off x="763090" y="1286723"/>
          <a:ext cx="1225124" cy="1225124"/>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PE" sz="1600" b="1" kern="1200" dirty="0" err="1" smtClean="0"/>
            <a:t>The</a:t>
          </a:r>
          <a:r>
            <a:rPr lang="es-PE" sz="1600" b="1" kern="1200" dirty="0" smtClean="0"/>
            <a:t> </a:t>
          </a:r>
          <a:r>
            <a:rPr lang="es-PE" sz="1600" b="1" kern="1200" dirty="0" err="1" smtClean="0"/>
            <a:t>Value</a:t>
          </a:r>
          <a:r>
            <a:rPr lang="es-PE" sz="1600" b="1" kern="1200" dirty="0" smtClean="0"/>
            <a:t> </a:t>
          </a:r>
          <a:r>
            <a:rPr lang="es-PE" sz="1600" b="1" kern="1200" dirty="0" err="1" smtClean="0"/>
            <a:t>Object</a:t>
          </a:r>
          <a:endParaRPr lang="es-PE" sz="1600" b="1" kern="1200" dirty="0" smtClean="0"/>
        </a:p>
      </dsp:txBody>
      <dsp:txXfrm>
        <a:off x="763090" y="1286723"/>
        <a:ext cx="1225124" cy="12251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1527F5-0CF7-4840-92B5-A3E609620D39}" type="datetimeFigureOut">
              <a:rPr lang="es-ES" smtClean="0"/>
              <a:pPr/>
              <a:t>18/11/2011</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87AD1D-80F5-457C-ACCE-9EF7680B8A65}" type="slidenum">
              <a:rPr lang="es-ES" smtClean="0"/>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3B680-7548-405D-B648-D7E2AFDCE7BE}" type="datetimeFigureOut">
              <a:rPr lang="es-ES" smtClean="0"/>
              <a:pPr/>
              <a:t>18/11/2011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5E268A-11FE-4AA5-8CD6-0CFE073B7EEA}"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F65E268A-11FE-4AA5-8CD6-0CFE073B7EEA}" type="slidenum">
              <a:rPr lang="es-ES" smtClean="0"/>
              <a:pPr/>
              <a:t>1</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F65E268A-11FE-4AA5-8CD6-0CFE073B7EEA}" type="slidenum">
              <a:rPr lang="es-ES" smtClean="0"/>
              <a:pPr/>
              <a:t>2</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BC03D31-5152-4376-85C4-EE00A30CAB86}" type="datetime1">
              <a:rPr lang="es-ES" smtClean="0"/>
              <a:pPr/>
              <a:t>18/11/2011</a:t>
            </a:fld>
            <a:endParaRPr lang="es-ES"/>
          </a:p>
        </p:txBody>
      </p:sp>
      <p:sp>
        <p:nvSpPr>
          <p:cNvPr id="5" name="4 Marcador de pie de página"/>
          <p:cNvSpPr>
            <a:spLocks noGrp="1"/>
          </p:cNvSpPr>
          <p:nvPr>
            <p:ph type="ftr" sz="quarter" idx="11"/>
          </p:nvPr>
        </p:nvSpPr>
        <p:spPr/>
        <p:txBody>
          <a:bodyPr/>
          <a:lstStyle/>
          <a:p>
            <a:r>
              <a:rPr lang="es-ES" smtClean="0"/>
              <a:t>sistemasuni</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8B4DA12-722C-49CA-81F5-FD28B4626239}" type="datetime1">
              <a:rPr lang="es-ES" smtClean="0"/>
              <a:pPr/>
              <a:t>18/11/2011</a:t>
            </a:fld>
            <a:endParaRPr lang="es-ES"/>
          </a:p>
        </p:txBody>
      </p:sp>
      <p:sp>
        <p:nvSpPr>
          <p:cNvPr id="5" name="4 Marcador de pie de página"/>
          <p:cNvSpPr>
            <a:spLocks noGrp="1"/>
          </p:cNvSpPr>
          <p:nvPr>
            <p:ph type="ftr" sz="quarter" idx="11"/>
          </p:nvPr>
        </p:nvSpPr>
        <p:spPr/>
        <p:txBody>
          <a:bodyPr/>
          <a:lstStyle/>
          <a:p>
            <a:r>
              <a:rPr lang="es-ES" smtClean="0"/>
              <a:t>sistemasuni</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3DCD60A-061B-4EB8-8D1F-E4B05686B2F2}" type="datetime1">
              <a:rPr lang="es-ES" smtClean="0"/>
              <a:pPr/>
              <a:t>18/11/2011</a:t>
            </a:fld>
            <a:endParaRPr lang="es-ES"/>
          </a:p>
        </p:txBody>
      </p:sp>
      <p:sp>
        <p:nvSpPr>
          <p:cNvPr id="5" name="4 Marcador de pie de página"/>
          <p:cNvSpPr>
            <a:spLocks noGrp="1"/>
          </p:cNvSpPr>
          <p:nvPr>
            <p:ph type="ftr" sz="quarter" idx="11"/>
          </p:nvPr>
        </p:nvSpPr>
        <p:spPr/>
        <p:txBody>
          <a:bodyPr/>
          <a:lstStyle/>
          <a:p>
            <a:r>
              <a:rPr lang="es-ES" smtClean="0"/>
              <a:t>sistemasuni</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lum bright="-30000"/>
          </a:blip>
          <a:srcRect t="21481" r="20863"/>
          <a:stretch>
            <a:fillRect/>
          </a:stretch>
        </p:blipFill>
        <p:spPr bwMode="auto">
          <a:xfrm>
            <a:off x="0" y="6309320"/>
            <a:ext cx="9144000" cy="548680"/>
          </a:xfrm>
          <a:prstGeom prst="rect">
            <a:avLst/>
          </a:prstGeom>
          <a:noFill/>
          <a:ln w="9525">
            <a:noFill/>
            <a:miter lim="800000"/>
            <a:headEnd/>
            <a:tailEnd/>
          </a:ln>
        </p:spPr>
      </p:pic>
      <p:sp>
        <p:nvSpPr>
          <p:cNvPr id="2" name="1 Título"/>
          <p:cNvSpPr>
            <a:spLocks noGrp="1"/>
          </p:cNvSpPr>
          <p:nvPr>
            <p:ph type="title"/>
          </p:nvPr>
        </p:nvSpPr>
        <p:spPr>
          <a:xfrm>
            <a:off x="0" y="0"/>
            <a:ext cx="7308304" cy="1052736"/>
          </a:xfrm>
        </p:spPr>
        <p:txBody>
          <a:bodyPr>
            <a:noAutofit/>
          </a:bodyPr>
          <a:lstStyle>
            <a:lvl1pPr algn="l">
              <a:defRPr sz="3200" b="1">
                <a:solidFill>
                  <a:schemeClr val="bg1"/>
                </a:solidFill>
              </a:defRPr>
            </a:lvl1pPr>
          </a:lstStyle>
          <a:p>
            <a:r>
              <a:rPr lang="es-ES" dirty="0" smtClean="0"/>
              <a:t>Haga clic para modificar</a:t>
            </a:r>
            <a:endParaRPr lang="es-ES" dirty="0"/>
          </a:p>
        </p:txBody>
      </p:sp>
      <p:sp>
        <p:nvSpPr>
          <p:cNvPr id="3" name="2 Marcador de contenido"/>
          <p:cNvSpPr>
            <a:spLocks noGrp="1"/>
          </p:cNvSpPr>
          <p:nvPr>
            <p:ph idx="1"/>
          </p:nvPr>
        </p:nvSpPr>
        <p:spPr>
          <a:xfrm>
            <a:off x="251520" y="1268760"/>
            <a:ext cx="8568952" cy="4857403"/>
          </a:xfrm>
        </p:spPr>
        <p:txBody>
          <a:bodyPr/>
          <a:lstStyle>
            <a:lvl1pPr algn="just">
              <a:defRPr sz="2400">
                <a:solidFill>
                  <a:schemeClr val="tx2"/>
                </a:solidFill>
              </a:defRPr>
            </a:lvl1pPr>
            <a:lvl2pPr algn="just">
              <a:defRPr sz="2000">
                <a:solidFill>
                  <a:schemeClr val="accent1"/>
                </a:solidFill>
              </a:defRPr>
            </a:lvl2pPr>
            <a:lvl3pPr>
              <a:buNone/>
              <a:defRPr sz="1800">
                <a:solidFill>
                  <a:schemeClr val="accent6">
                    <a:lumMod val="75000"/>
                  </a:schemeClr>
                </a:solidFill>
              </a:defRPr>
            </a:lvl3pPr>
          </a:lstStyle>
          <a:p>
            <a:pPr lvl="0"/>
            <a:r>
              <a:rPr lang="es-ES" dirty="0" smtClean="0"/>
              <a:t>Haga clic para modificar el estilo de texto del patrón</a:t>
            </a:r>
          </a:p>
          <a:p>
            <a:pPr lvl="1"/>
            <a:r>
              <a:rPr lang="es-ES" dirty="0" smtClean="0"/>
              <a:t>Segundo nivel</a:t>
            </a:r>
          </a:p>
        </p:txBody>
      </p:sp>
      <p:sp>
        <p:nvSpPr>
          <p:cNvPr id="4" name="3 Marcador de fecha"/>
          <p:cNvSpPr>
            <a:spLocks noGrp="1"/>
          </p:cNvSpPr>
          <p:nvPr>
            <p:ph type="dt" sz="half" idx="10"/>
          </p:nvPr>
        </p:nvSpPr>
        <p:spPr>
          <a:xfrm>
            <a:off x="457200" y="6448251"/>
            <a:ext cx="2133600" cy="365125"/>
          </a:xfrm>
        </p:spPr>
        <p:txBody>
          <a:bodyPr/>
          <a:lstStyle>
            <a:lvl1pPr>
              <a:defRPr>
                <a:solidFill>
                  <a:schemeClr val="bg1"/>
                </a:solidFill>
              </a:defRPr>
            </a:lvl1pPr>
          </a:lstStyle>
          <a:p>
            <a:fld id="{7F5F0824-F8D3-4252-9978-799338F128BC}" type="datetime1">
              <a:rPr lang="es-ES" smtClean="0"/>
              <a:pPr/>
              <a:t>18/11/2011</a:t>
            </a:fld>
            <a:endParaRPr lang="es-ES" dirty="0"/>
          </a:p>
        </p:txBody>
      </p:sp>
      <p:sp>
        <p:nvSpPr>
          <p:cNvPr id="5" name="4 Marcador de pie de página"/>
          <p:cNvSpPr>
            <a:spLocks noGrp="1"/>
          </p:cNvSpPr>
          <p:nvPr>
            <p:ph type="ftr" sz="quarter" idx="11"/>
          </p:nvPr>
        </p:nvSpPr>
        <p:spPr>
          <a:xfrm>
            <a:off x="3124200" y="6422851"/>
            <a:ext cx="2895600" cy="365125"/>
          </a:xfrm>
        </p:spPr>
        <p:txBody>
          <a:bodyPr/>
          <a:lstStyle>
            <a:lvl1pPr>
              <a:defRPr>
                <a:solidFill>
                  <a:schemeClr val="bg1"/>
                </a:solidFill>
              </a:defRPr>
            </a:lvl1pPr>
          </a:lstStyle>
          <a:p>
            <a:r>
              <a:rPr lang="es-PE" smtClean="0"/>
              <a:t>sistemasuni</a:t>
            </a:r>
            <a:endParaRPr lang="es-ES" dirty="0"/>
          </a:p>
        </p:txBody>
      </p:sp>
      <p:sp>
        <p:nvSpPr>
          <p:cNvPr id="6" name="5 Marcador de número de diapositiva"/>
          <p:cNvSpPr>
            <a:spLocks noGrp="1"/>
          </p:cNvSpPr>
          <p:nvPr>
            <p:ph type="sldNum" sz="quarter" idx="12"/>
          </p:nvPr>
        </p:nvSpPr>
        <p:spPr>
          <a:xfrm>
            <a:off x="6553200" y="6448251"/>
            <a:ext cx="2133600" cy="365125"/>
          </a:xfrm>
        </p:spPr>
        <p:txBody>
          <a:bodyPr/>
          <a:lstStyle>
            <a:lvl1pPr>
              <a:defRPr>
                <a:solidFill>
                  <a:schemeClr val="bg1"/>
                </a:solidFill>
              </a:defRPr>
            </a:lvl1pPr>
          </a:lstStyle>
          <a:p>
            <a:fld id="{132FADFE-3B8F-471C-ABF0-DBC7717ECBBC}" type="slidenum">
              <a:rPr lang="es-ES" smtClean="0"/>
              <a:pPr/>
              <a:t>‹Nº›</a:t>
            </a:fld>
            <a:endParaRPr lang="es-ES" dirty="0"/>
          </a:p>
        </p:txBody>
      </p:sp>
      <p:pic>
        <p:nvPicPr>
          <p:cNvPr id="9" name="Picture 2"/>
          <p:cNvPicPr>
            <a:picLocks noChangeAspect="1" noChangeArrowheads="1"/>
          </p:cNvPicPr>
          <p:nvPr userDrawn="1"/>
        </p:nvPicPr>
        <p:blipFill>
          <a:blip r:embed="rId2" cstate="print">
            <a:lum bright="-30000"/>
          </a:blip>
          <a:srcRect/>
          <a:stretch>
            <a:fillRect/>
          </a:stretch>
        </p:blipFill>
        <p:spPr bwMode="auto">
          <a:xfrm>
            <a:off x="0" y="-27384"/>
            <a:ext cx="9144000" cy="79208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print">
            <a:lum bright="-30000"/>
          </a:blip>
          <a:srcRect t="21481" r="20863"/>
          <a:stretch>
            <a:fillRect/>
          </a:stretch>
        </p:blipFill>
        <p:spPr bwMode="auto">
          <a:xfrm>
            <a:off x="0" y="6309320"/>
            <a:ext cx="9144000" cy="548680"/>
          </a:xfrm>
          <a:prstGeom prst="rect">
            <a:avLst/>
          </a:prstGeom>
          <a:noFill/>
          <a:ln w="9525">
            <a:noFill/>
            <a:miter lim="800000"/>
            <a:headEnd/>
            <a:tailEnd/>
          </a:ln>
        </p:spPr>
      </p:pic>
      <p:sp>
        <p:nvSpPr>
          <p:cNvPr id="2" name="1 Título"/>
          <p:cNvSpPr>
            <a:spLocks noGrp="1"/>
          </p:cNvSpPr>
          <p:nvPr>
            <p:ph type="title"/>
          </p:nvPr>
        </p:nvSpPr>
        <p:spPr>
          <a:xfrm>
            <a:off x="683568" y="1772816"/>
            <a:ext cx="7772400" cy="1362075"/>
          </a:xfrm>
          <a:ln>
            <a:noFill/>
          </a:ln>
        </p:spPr>
        <p:txBody>
          <a:bodyPr anchor="t"/>
          <a:lstStyle>
            <a:lvl1pPr algn="ctr">
              <a:defRPr sz="4000" b="1" cap="all">
                <a:solidFill>
                  <a:schemeClr val="tx2"/>
                </a:solidFill>
              </a:defRPr>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683568" y="3501009"/>
            <a:ext cx="7772400" cy="576064"/>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Haga clic para modificar el estilo de texto del patrón</a:t>
            </a:r>
          </a:p>
        </p:txBody>
      </p:sp>
      <p:sp>
        <p:nvSpPr>
          <p:cNvPr id="8" name="3 Marcador de fecha"/>
          <p:cNvSpPr>
            <a:spLocks noGrp="1"/>
          </p:cNvSpPr>
          <p:nvPr>
            <p:ph type="dt" sz="half" idx="10"/>
          </p:nvPr>
        </p:nvSpPr>
        <p:spPr>
          <a:xfrm>
            <a:off x="457200" y="6448251"/>
            <a:ext cx="2133600" cy="365125"/>
          </a:xfrm>
        </p:spPr>
        <p:txBody>
          <a:bodyPr/>
          <a:lstStyle>
            <a:lvl1pPr>
              <a:defRPr>
                <a:solidFill>
                  <a:schemeClr val="bg1"/>
                </a:solidFill>
              </a:defRPr>
            </a:lvl1pPr>
          </a:lstStyle>
          <a:p>
            <a:fld id="{E550E337-554E-4459-AF55-1A94BA513E8A}" type="datetime1">
              <a:rPr lang="es-ES" smtClean="0"/>
              <a:pPr/>
              <a:t>18/11/2011</a:t>
            </a:fld>
            <a:endParaRPr lang="es-ES" dirty="0"/>
          </a:p>
        </p:txBody>
      </p:sp>
      <p:sp>
        <p:nvSpPr>
          <p:cNvPr id="9" name="4 Marcador de pie de página"/>
          <p:cNvSpPr>
            <a:spLocks noGrp="1"/>
          </p:cNvSpPr>
          <p:nvPr>
            <p:ph type="ftr" sz="quarter" idx="11"/>
          </p:nvPr>
        </p:nvSpPr>
        <p:spPr>
          <a:xfrm>
            <a:off x="3124200" y="6422851"/>
            <a:ext cx="2895600" cy="365125"/>
          </a:xfrm>
        </p:spPr>
        <p:txBody>
          <a:bodyPr/>
          <a:lstStyle>
            <a:lvl1pPr>
              <a:defRPr>
                <a:solidFill>
                  <a:schemeClr val="bg1"/>
                </a:solidFill>
              </a:defRPr>
            </a:lvl1pPr>
          </a:lstStyle>
          <a:p>
            <a:r>
              <a:rPr lang="es-PE" dirty="0" err="1" smtClean="0"/>
              <a:t>sistemasuni</a:t>
            </a:r>
            <a:endParaRPr lang="es-ES" dirty="0"/>
          </a:p>
        </p:txBody>
      </p:sp>
      <p:sp>
        <p:nvSpPr>
          <p:cNvPr id="10" name="5 Marcador de número de diapositiva"/>
          <p:cNvSpPr>
            <a:spLocks noGrp="1"/>
          </p:cNvSpPr>
          <p:nvPr>
            <p:ph type="sldNum" sz="quarter" idx="12"/>
          </p:nvPr>
        </p:nvSpPr>
        <p:spPr>
          <a:xfrm>
            <a:off x="6553200" y="6448251"/>
            <a:ext cx="2133600" cy="365125"/>
          </a:xfrm>
        </p:spPr>
        <p:txBody>
          <a:bodyPr/>
          <a:lstStyle>
            <a:lvl1pPr>
              <a:defRPr>
                <a:solidFill>
                  <a:schemeClr val="bg1"/>
                </a:solidFill>
              </a:defRPr>
            </a:lvl1pPr>
          </a:lstStyle>
          <a:p>
            <a:fld id="{132FADFE-3B8F-471C-ABF0-DBC7717ECBBC}" type="slidenum">
              <a:rPr lang="es-ES" smtClean="0"/>
              <a:pPr/>
              <a:t>‹Nº›</a:t>
            </a:fld>
            <a:endParaRPr lang="es-ES" dirty="0"/>
          </a:p>
        </p:txBody>
      </p:sp>
      <p:pic>
        <p:nvPicPr>
          <p:cNvPr id="11" name="Picture 2"/>
          <p:cNvPicPr>
            <a:picLocks noChangeAspect="1" noChangeArrowheads="1"/>
          </p:cNvPicPr>
          <p:nvPr userDrawn="1"/>
        </p:nvPicPr>
        <p:blipFill>
          <a:blip r:embed="rId2" cstate="print">
            <a:lum bright="-30000"/>
          </a:blip>
          <a:srcRect/>
          <a:stretch>
            <a:fillRect/>
          </a:stretch>
        </p:blipFill>
        <p:spPr bwMode="auto">
          <a:xfrm>
            <a:off x="0" y="-27384"/>
            <a:ext cx="9144000" cy="1070368"/>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8FBF710-6515-460D-B696-0B6CEF361347}" type="datetime1">
              <a:rPr lang="es-ES" smtClean="0"/>
              <a:pPr/>
              <a:t>18/11/2011</a:t>
            </a:fld>
            <a:endParaRPr lang="es-ES"/>
          </a:p>
        </p:txBody>
      </p:sp>
      <p:sp>
        <p:nvSpPr>
          <p:cNvPr id="6" name="5 Marcador de pie de página"/>
          <p:cNvSpPr>
            <a:spLocks noGrp="1"/>
          </p:cNvSpPr>
          <p:nvPr>
            <p:ph type="ftr" sz="quarter" idx="11"/>
          </p:nvPr>
        </p:nvSpPr>
        <p:spPr/>
        <p:txBody>
          <a:bodyPr/>
          <a:lstStyle/>
          <a:p>
            <a:r>
              <a:rPr lang="es-ES" smtClean="0"/>
              <a:t>sistemasuni</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19B0FC7A-97B4-4AB7-B799-B41F2AF20684}" type="datetime1">
              <a:rPr lang="es-ES" smtClean="0"/>
              <a:pPr/>
              <a:t>18/11/2011</a:t>
            </a:fld>
            <a:endParaRPr lang="es-ES"/>
          </a:p>
        </p:txBody>
      </p:sp>
      <p:sp>
        <p:nvSpPr>
          <p:cNvPr id="8" name="7 Marcador de pie de página"/>
          <p:cNvSpPr>
            <a:spLocks noGrp="1"/>
          </p:cNvSpPr>
          <p:nvPr>
            <p:ph type="ftr" sz="quarter" idx="11"/>
          </p:nvPr>
        </p:nvSpPr>
        <p:spPr/>
        <p:txBody>
          <a:bodyPr/>
          <a:lstStyle/>
          <a:p>
            <a:r>
              <a:rPr lang="es-ES" smtClean="0"/>
              <a:t>sistemasuni</a:t>
            </a:r>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72AC9FB-EA3B-44B9-8179-201EC64D3099}" type="datetime1">
              <a:rPr lang="es-ES" smtClean="0"/>
              <a:pPr/>
              <a:t>18/11/2011</a:t>
            </a:fld>
            <a:endParaRPr lang="es-ES"/>
          </a:p>
        </p:txBody>
      </p:sp>
      <p:sp>
        <p:nvSpPr>
          <p:cNvPr id="4" name="3 Marcador de pie de página"/>
          <p:cNvSpPr>
            <a:spLocks noGrp="1"/>
          </p:cNvSpPr>
          <p:nvPr>
            <p:ph type="ftr" sz="quarter" idx="11"/>
          </p:nvPr>
        </p:nvSpPr>
        <p:spPr/>
        <p:txBody>
          <a:bodyPr/>
          <a:lstStyle/>
          <a:p>
            <a:r>
              <a:rPr lang="es-ES" smtClean="0"/>
              <a:t>sistemasuni</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0B868A5-B4FB-415F-A022-E29A00D1B19E}" type="datetime1">
              <a:rPr lang="es-ES" smtClean="0"/>
              <a:pPr/>
              <a:t>18/11/2011</a:t>
            </a:fld>
            <a:endParaRPr lang="es-ES"/>
          </a:p>
        </p:txBody>
      </p:sp>
      <p:sp>
        <p:nvSpPr>
          <p:cNvPr id="3" name="2 Marcador de pie de página"/>
          <p:cNvSpPr>
            <a:spLocks noGrp="1"/>
          </p:cNvSpPr>
          <p:nvPr>
            <p:ph type="ftr" sz="quarter" idx="11"/>
          </p:nvPr>
        </p:nvSpPr>
        <p:spPr/>
        <p:txBody>
          <a:bodyPr/>
          <a:lstStyle/>
          <a:p>
            <a:r>
              <a:rPr lang="es-ES" smtClean="0"/>
              <a:t>sistemasuni</a:t>
            </a:r>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22BD0CA-B4AC-48D4-8B15-B8DC90870C1A}" type="datetime1">
              <a:rPr lang="es-ES" smtClean="0"/>
              <a:pPr/>
              <a:t>18/11/2011</a:t>
            </a:fld>
            <a:endParaRPr lang="es-ES"/>
          </a:p>
        </p:txBody>
      </p:sp>
      <p:sp>
        <p:nvSpPr>
          <p:cNvPr id="6" name="5 Marcador de pie de página"/>
          <p:cNvSpPr>
            <a:spLocks noGrp="1"/>
          </p:cNvSpPr>
          <p:nvPr>
            <p:ph type="ftr" sz="quarter" idx="11"/>
          </p:nvPr>
        </p:nvSpPr>
        <p:spPr/>
        <p:txBody>
          <a:bodyPr/>
          <a:lstStyle/>
          <a:p>
            <a:r>
              <a:rPr lang="es-ES" smtClean="0"/>
              <a:t>sistemasuni</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F7A3CC7-AA42-4E38-A021-E60F4C2FD52E}" type="datetime1">
              <a:rPr lang="es-ES" smtClean="0"/>
              <a:pPr/>
              <a:t>18/11/2011</a:t>
            </a:fld>
            <a:endParaRPr lang="es-ES"/>
          </a:p>
        </p:txBody>
      </p:sp>
      <p:sp>
        <p:nvSpPr>
          <p:cNvPr id="6" name="5 Marcador de pie de página"/>
          <p:cNvSpPr>
            <a:spLocks noGrp="1"/>
          </p:cNvSpPr>
          <p:nvPr>
            <p:ph type="ftr" sz="quarter" idx="11"/>
          </p:nvPr>
        </p:nvSpPr>
        <p:spPr/>
        <p:txBody>
          <a:bodyPr/>
          <a:lstStyle/>
          <a:p>
            <a:r>
              <a:rPr lang="es-ES" smtClean="0"/>
              <a:t>sistemasuni</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D4F89-D97E-4752-BB17-05819D18EF42}" type="datetime1">
              <a:rPr lang="es-ES" smtClean="0"/>
              <a:pPr/>
              <a:t>18/11/2011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sistemasuni</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www.ibm.com/developerworks/library/os-php-designptrns/"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354957"/>
            <a:ext cx="7772400" cy="1362075"/>
          </a:xfrm>
        </p:spPr>
        <p:txBody>
          <a:bodyPr/>
          <a:lstStyle/>
          <a:p>
            <a:r>
              <a:rPr lang="es-PE" dirty="0" smtClean="0"/>
              <a:t>PATRONES DE DISEÑO IMPLEMENTADOS CON PHP</a:t>
            </a:r>
            <a:endParaRPr lang="es-ES" dirty="0"/>
          </a:p>
        </p:txBody>
      </p:sp>
      <p:sp>
        <p:nvSpPr>
          <p:cNvPr id="3" name="2 Marcador de texto"/>
          <p:cNvSpPr>
            <a:spLocks noGrp="1"/>
          </p:cNvSpPr>
          <p:nvPr>
            <p:ph type="body" idx="1"/>
          </p:nvPr>
        </p:nvSpPr>
        <p:spPr>
          <a:xfrm>
            <a:off x="683568" y="4509120"/>
            <a:ext cx="7772400" cy="576064"/>
          </a:xfrm>
        </p:spPr>
        <p:txBody>
          <a:bodyPr/>
          <a:lstStyle/>
          <a:p>
            <a:pPr algn="r"/>
            <a:r>
              <a:rPr lang="es-PE" dirty="0" smtClean="0"/>
              <a:t>Mediador: </a:t>
            </a:r>
            <a:r>
              <a:rPr lang="es-PE" dirty="0" err="1" smtClean="0"/>
              <a:t>Breyson</a:t>
            </a:r>
            <a:r>
              <a:rPr lang="es-PE" dirty="0" smtClean="0"/>
              <a:t> Meza</a:t>
            </a:r>
            <a:endParaRPr lang="es-ES" dirty="0"/>
          </a:p>
        </p:txBody>
      </p:sp>
      <p:sp>
        <p:nvSpPr>
          <p:cNvPr id="4" name="3 Marcador de fecha"/>
          <p:cNvSpPr>
            <a:spLocks noGrp="1"/>
          </p:cNvSpPr>
          <p:nvPr>
            <p:ph type="dt" sz="half" idx="10"/>
          </p:nvPr>
        </p:nvSpPr>
        <p:spPr/>
        <p:txBody>
          <a:bodyPr/>
          <a:lstStyle/>
          <a:p>
            <a:fld id="{CEB412E3-B9DE-4798-9124-D536858814F9}" type="datetime1">
              <a:rPr lang="es-ES" smtClean="0"/>
              <a:pPr/>
              <a:t>18/11/2011</a:t>
            </a:fld>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a:t>
            </a:fld>
            <a:endParaRPr lang="es-ES" dirty="0"/>
          </a:p>
        </p:txBody>
      </p:sp>
      <p:sp>
        <p:nvSpPr>
          <p:cNvPr id="6" name="5 Marcador de pie de página"/>
          <p:cNvSpPr>
            <a:spLocks noGrp="1"/>
          </p:cNvSpPr>
          <p:nvPr>
            <p:ph type="ftr" sz="quarter" idx="11"/>
          </p:nvPr>
        </p:nvSpPr>
        <p:spPr/>
        <p:txBody>
          <a:bodyPr/>
          <a:lstStyle/>
          <a:p>
            <a:r>
              <a:rPr lang="es-PE" smtClean="0"/>
              <a:t>sistemasuni</a:t>
            </a:r>
            <a:endParaRPr lang="es-ES" dirty="0"/>
          </a:p>
        </p:txBody>
      </p:sp>
      <p:pic>
        <p:nvPicPr>
          <p:cNvPr id="1026" name="Picture 2"/>
          <p:cNvPicPr>
            <a:picLocks noChangeAspect="1" noChangeArrowheads="1"/>
          </p:cNvPicPr>
          <p:nvPr/>
        </p:nvPicPr>
        <p:blipFill>
          <a:blip r:embed="rId3" cstate="print"/>
          <a:srcRect/>
          <a:stretch>
            <a:fillRect/>
          </a:stretch>
        </p:blipFill>
        <p:spPr bwMode="auto">
          <a:xfrm>
            <a:off x="0" y="4581128"/>
            <a:ext cx="264795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Factory</a:t>
            </a:r>
            <a:r>
              <a:rPr lang="es-PE" dirty="0" smtClean="0"/>
              <a:t> </a:t>
            </a:r>
            <a:r>
              <a:rPr lang="es-PE" dirty="0" err="1" smtClean="0"/>
              <a:t>Patern</a:t>
            </a:r>
            <a:endParaRPr lang="es-ES" dirty="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7" name="6 CuadroTexto"/>
          <p:cNvSpPr txBox="1"/>
          <p:nvPr/>
        </p:nvSpPr>
        <p:spPr>
          <a:xfrm>
            <a:off x="1043608" y="3429000"/>
            <a:ext cx="184731" cy="369332"/>
          </a:xfrm>
          <a:prstGeom prst="rect">
            <a:avLst/>
          </a:prstGeom>
          <a:noFill/>
        </p:spPr>
        <p:txBody>
          <a:bodyPr wrap="none" rtlCol="0">
            <a:spAutoFit/>
          </a:bodyPr>
          <a:lstStyle/>
          <a:p>
            <a:endParaRPr lang="es-ES" dirty="0"/>
          </a:p>
        </p:txBody>
      </p:sp>
      <p:pic>
        <p:nvPicPr>
          <p:cNvPr id="3076" name="Picture 4"/>
          <p:cNvPicPr>
            <a:picLocks noChangeAspect="1" noChangeArrowheads="1"/>
          </p:cNvPicPr>
          <p:nvPr/>
        </p:nvPicPr>
        <p:blipFill>
          <a:blip r:embed="rId2" cstate="print"/>
          <a:srcRect/>
          <a:stretch>
            <a:fillRect/>
          </a:stretch>
        </p:blipFill>
        <p:spPr bwMode="auto">
          <a:xfrm>
            <a:off x="1016" y="836712"/>
            <a:ext cx="9107488"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S</a:t>
            </a:r>
            <a:r>
              <a:rPr lang="es-PE" dirty="0" err="1" smtClean="0"/>
              <a:t>ingleton</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5400600"/>
          </a:xfrm>
        </p:spPr>
        <p:txBody>
          <a:bodyPr>
            <a:noAutofit/>
          </a:bodyPr>
          <a:lstStyle/>
          <a:p>
            <a:r>
              <a:rPr lang="es-PE" sz="2800" dirty="0" smtClean="0"/>
              <a:t>El patrón de diseño </a:t>
            </a:r>
            <a:r>
              <a:rPr lang="es-PE" sz="2800" b="1" dirty="0" err="1" smtClean="0"/>
              <a:t>Singleton</a:t>
            </a:r>
            <a:r>
              <a:rPr lang="es-PE" sz="2800" dirty="0" smtClean="0"/>
              <a:t> (instancia única) esta diseñado para restringir la creación de objetos pertenecientes a una clase.</a:t>
            </a:r>
          </a:p>
          <a:p>
            <a:r>
              <a:rPr lang="es-PE" sz="2800" dirty="0" smtClean="0"/>
              <a:t>Su intensión consiste en garantizar que una clase solo tenga una instancia y proporcionar un punto de acceso global a ella.</a:t>
            </a:r>
          </a:p>
          <a:p>
            <a:r>
              <a:rPr lang="es-PE" sz="2800" dirty="0" smtClean="0"/>
              <a:t>El patrón </a:t>
            </a:r>
            <a:r>
              <a:rPr lang="es-PE" sz="2800" dirty="0" err="1" smtClean="0"/>
              <a:t>singleton</a:t>
            </a:r>
            <a:r>
              <a:rPr lang="es-PE" sz="2800" dirty="0" smtClean="0"/>
              <a:t>, se implementa creando </a:t>
            </a:r>
            <a:r>
              <a:rPr lang="es-PE" sz="2800" dirty="0" smtClean="0"/>
              <a:t>e</a:t>
            </a:r>
            <a:r>
              <a:rPr lang="es-PE" sz="2800" dirty="0" smtClean="0"/>
              <a:t>n nuestra clase un método que crea una instancia del objeto solo si todavía no existe alguna. Para asegurar que la clase no puede ser instanciada nuevamente se regula el alcance del constructor con atributos como protegido o privado.</a:t>
            </a:r>
            <a:endParaRPr lang="es-ES" sz="28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S</a:t>
            </a:r>
            <a:r>
              <a:rPr lang="es-PE" dirty="0" err="1" smtClean="0"/>
              <a:t>ingleton</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5400600"/>
          </a:xfrm>
        </p:spPr>
        <p:txBody>
          <a:bodyPr>
            <a:noAutofit/>
          </a:bodyPr>
          <a:lstStyle/>
          <a:p>
            <a:r>
              <a:rPr lang="es-PE" sz="2800" dirty="0" smtClean="0"/>
              <a:t>Las situaciones mas habituales de aplicación de este patrón son aquellas en las que dicha clase controla el acceso a un recurso físico único (como puede ser el ratón o un archivo abierto en modo exclusivo) o cuando cierto tipo de datos debe estar disponible para todos los demás objetos de la aplicación.</a:t>
            </a:r>
          </a:p>
          <a:p>
            <a:r>
              <a:rPr lang="es-PE" sz="2800" dirty="0" smtClean="0"/>
              <a:t>El patrón </a:t>
            </a:r>
            <a:r>
              <a:rPr lang="es-PE" sz="2800" b="1" dirty="0" err="1" smtClean="0"/>
              <a:t>S</a:t>
            </a:r>
            <a:r>
              <a:rPr lang="es-PE" sz="2800" b="1" dirty="0" err="1" smtClean="0"/>
              <a:t>ingleton</a:t>
            </a:r>
            <a:r>
              <a:rPr lang="es-PE" sz="2800" dirty="0" smtClean="0"/>
              <a:t> provee una única instancia global gracias a que:</a:t>
            </a:r>
          </a:p>
          <a:p>
            <a:pPr lvl="1"/>
            <a:r>
              <a:rPr lang="es-PE" dirty="0" smtClean="0"/>
              <a:t>La propia clase es responsable de crear la única instancia.</a:t>
            </a:r>
            <a:endParaRPr lang="es-PE" dirty="0" smtClean="0"/>
          </a:p>
          <a:p>
            <a:pPr lvl="1"/>
            <a:r>
              <a:rPr lang="es-PE" sz="2000" dirty="0" smtClean="0">
                <a:solidFill>
                  <a:schemeClr val="accent1"/>
                </a:solidFill>
              </a:rPr>
              <a:t>Permite </a:t>
            </a:r>
            <a:r>
              <a:rPr lang="es-PE" sz="2000" dirty="0" smtClean="0">
                <a:solidFill>
                  <a:schemeClr val="accent1"/>
                </a:solidFill>
              </a:rPr>
              <a:t>el </a:t>
            </a:r>
            <a:r>
              <a:rPr lang="es-PE" sz="2000" dirty="0" smtClean="0">
                <a:solidFill>
                  <a:schemeClr val="accent1"/>
                </a:solidFill>
              </a:rPr>
              <a:t>acceso </a:t>
            </a:r>
            <a:r>
              <a:rPr lang="es-PE" sz="2000" dirty="0" smtClean="0">
                <a:solidFill>
                  <a:schemeClr val="accent1"/>
                </a:solidFill>
              </a:rPr>
              <a:t>global a dicha </a:t>
            </a:r>
            <a:r>
              <a:rPr lang="es-PE" sz="2000" dirty="0" smtClean="0">
                <a:solidFill>
                  <a:schemeClr val="accent1"/>
                </a:solidFill>
              </a:rPr>
              <a:t>instancia mediante un método de clase.</a:t>
            </a:r>
          </a:p>
          <a:p>
            <a:pPr lvl="1"/>
            <a:r>
              <a:rPr lang="es-PE" dirty="0" smtClean="0"/>
              <a:t>Declara el constructor de clase como privado para que no sea instanciado </a:t>
            </a:r>
            <a:r>
              <a:rPr lang="es-PE" dirty="0" err="1" smtClean="0"/>
              <a:t>diretamente</a:t>
            </a:r>
            <a:r>
              <a:rPr lang="es-PE" dirty="0" smtClean="0"/>
              <a:t>.</a:t>
            </a:r>
            <a:endParaRPr lang="es-ES" sz="2000" dirty="0" smtClean="0">
              <a:solidFill>
                <a:schemeClr val="accent1"/>
              </a:solidFill>
            </a:endParaRPr>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S</a:t>
            </a:r>
            <a:r>
              <a:rPr lang="es-PE" dirty="0" err="1" smtClean="0"/>
              <a:t>ingleton</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432048"/>
          </a:xfrm>
        </p:spPr>
        <p:txBody>
          <a:bodyPr>
            <a:noAutofit/>
          </a:bodyPr>
          <a:lstStyle/>
          <a:p>
            <a:pPr>
              <a:buNone/>
            </a:pPr>
            <a:r>
              <a:rPr lang="es-PE" sz="2800" dirty="0" smtClean="0"/>
              <a:t>Ejemplo:</a:t>
            </a:r>
            <a:endParaRPr lang="es-ES" sz="2000" dirty="0" smtClean="0">
              <a:solidFill>
                <a:schemeClr val="accent1"/>
              </a:solidFill>
            </a:endParaRPr>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pic>
        <p:nvPicPr>
          <p:cNvPr id="4099" name="Picture 3"/>
          <p:cNvPicPr>
            <a:picLocks noChangeAspect="1" noChangeArrowheads="1"/>
          </p:cNvPicPr>
          <p:nvPr/>
        </p:nvPicPr>
        <p:blipFill>
          <a:blip r:embed="rId2" cstate="print"/>
          <a:srcRect/>
          <a:stretch>
            <a:fillRect/>
          </a:stretch>
        </p:blipFill>
        <p:spPr bwMode="auto">
          <a:xfrm>
            <a:off x="0" y="1268760"/>
            <a:ext cx="8195675"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S</a:t>
            </a:r>
            <a:r>
              <a:rPr lang="es-PE" dirty="0" err="1" smtClean="0"/>
              <a:t>ingleton</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432048"/>
          </a:xfrm>
        </p:spPr>
        <p:txBody>
          <a:bodyPr>
            <a:noAutofit/>
          </a:bodyPr>
          <a:lstStyle/>
          <a:p>
            <a:pPr>
              <a:buNone/>
            </a:pPr>
            <a:r>
              <a:rPr lang="es-PE" sz="2800" dirty="0" smtClean="0"/>
              <a:t>Usando métodos mágicos</a:t>
            </a:r>
            <a:endParaRPr lang="es-ES" sz="2000" dirty="0" smtClean="0">
              <a:solidFill>
                <a:schemeClr val="accent1"/>
              </a:solidFill>
            </a:endParaRPr>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pic>
        <p:nvPicPr>
          <p:cNvPr id="8" name="Picture 2"/>
          <p:cNvPicPr>
            <a:picLocks noChangeAspect="1" noChangeArrowheads="1"/>
          </p:cNvPicPr>
          <p:nvPr/>
        </p:nvPicPr>
        <p:blipFill>
          <a:blip r:embed="rId2" cstate="print"/>
          <a:srcRect/>
          <a:stretch>
            <a:fillRect/>
          </a:stretch>
        </p:blipFill>
        <p:spPr bwMode="auto">
          <a:xfrm>
            <a:off x="0" y="1176996"/>
            <a:ext cx="6410325" cy="5112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Observer</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5400600"/>
          </a:xfrm>
        </p:spPr>
        <p:txBody>
          <a:bodyPr>
            <a:noAutofit/>
          </a:bodyPr>
          <a:lstStyle/>
          <a:p>
            <a:r>
              <a:rPr lang="es-PE" sz="2800" dirty="0" smtClean="0"/>
              <a:t>El patrón de diseño </a:t>
            </a:r>
            <a:r>
              <a:rPr lang="es-PE" sz="2800" b="1" dirty="0" err="1" smtClean="0"/>
              <a:t>Observer</a:t>
            </a:r>
            <a:r>
              <a:rPr lang="es-PE" sz="2800" b="1" dirty="0" smtClean="0"/>
              <a:t> </a:t>
            </a:r>
            <a:r>
              <a:rPr lang="es-PE" sz="2800" dirty="0" smtClean="0"/>
              <a:t>también conocido como “spider” define una dependencia del tipo uno a muchos entre objetos, de manera que cuando uno de los objetos cambia su estado, el observador se encarga de notificar este cambio a todos los otros dependientes.</a:t>
            </a:r>
          </a:p>
          <a:p>
            <a:r>
              <a:rPr lang="es-ES" sz="2800" dirty="0" smtClean="0"/>
              <a:t>Se implementa creando objetos </a:t>
            </a:r>
            <a:r>
              <a:rPr lang="es-ES" sz="2800" b="1" dirty="0" smtClean="0"/>
              <a:t>observables</a:t>
            </a:r>
            <a:r>
              <a:rPr lang="es-ES" sz="2800" dirty="0" smtClean="0"/>
              <a:t> que mantienen una lista de </a:t>
            </a:r>
            <a:r>
              <a:rPr lang="es-ES" sz="2800" b="1" dirty="0" smtClean="0"/>
              <a:t>observadores</a:t>
            </a:r>
            <a:r>
              <a:rPr lang="es-ES" sz="2800" dirty="0" smtClean="0"/>
              <a:t> y les notifica a éstos de cualquier cambio en su estado, normalmente llamando a uno de sus métodos</a:t>
            </a:r>
            <a:r>
              <a:rPr lang="es-ES" sz="2800" dirty="0" smtClean="0"/>
              <a:t>.</a:t>
            </a:r>
          </a:p>
          <a:p>
            <a:r>
              <a:rPr lang="es-ES" sz="2800" dirty="0" smtClean="0"/>
              <a:t>Este patrón suele utilizarse para implementar un sistema de manejo de eventos </a:t>
            </a:r>
            <a:r>
              <a:rPr lang="es-ES" sz="2800" dirty="0" smtClean="0"/>
              <a:t>distribuido.</a:t>
            </a:r>
            <a:endParaRPr lang="es-PE" sz="2800" dirty="0" smtClean="0"/>
          </a:p>
          <a:p>
            <a:endParaRPr lang="es-ES" sz="28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Observer</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432048"/>
          </a:xfrm>
        </p:spPr>
        <p:txBody>
          <a:bodyPr>
            <a:noAutofit/>
          </a:bodyPr>
          <a:lstStyle/>
          <a:p>
            <a:pPr>
              <a:buNone/>
            </a:pPr>
            <a:r>
              <a:rPr lang="es-PE" sz="2800" dirty="0" smtClean="0"/>
              <a:t>Ejemplo:</a:t>
            </a:r>
            <a:endParaRPr lang="es-ES" sz="28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pic>
        <p:nvPicPr>
          <p:cNvPr id="7" name="Picture 2"/>
          <p:cNvPicPr>
            <a:picLocks noChangeAspect="1" noChangeArrowheads="1"/>
          </p:cNvPicPr>
          <p:nvPr/>
        </p:nvPicPr>
        <p:blipFill>
          <a:blip r:embed="rId2" cstate="print"/>
          <a:srcRect/>
          <a:stretch>
            <a:fillRect/>
          </a:stretch>
        </p:blipFill>
        <p:spPr bwMode="auto">
          <a:xfrm>
            <a:off x="179512" y="1196752"/>
            <a:ext cx="5760640" cy="4970114"/>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5508104" y="1052736"/>
            <a:ext cx="3600400" cy="942975"/>
          </a:xfrm>
          <a:prstGeom prst="rect">
            <a:avLst/>
          </a:prstGeom>
          <a:noFill/>
          <a:ln w="9525">
            <a:noFill/>
            <a:miter lim="800000"/>
            <a:headEnd/>
            <a:tailEnd/>
          </a:ln>
        </p:spPr>
      </p:pic>
      <p:sp>
        <p:nvSpPr>
          <p:cNvPr id="9" name="2 Marcador de contenido"/>
          <p:cNvSpPr txBox="1">
            <a:spLocks/>
          </p:cNvSpPr>
          <p:nvPr/>
        </p:nvSpPr>
        <p:spPr>
          <a:xfrm>
            <a:off x="5868144" y="2132856"/>
            <a:ext cx="2952328" cy="4032448"/>
          </a:xfrm>
          <a:prstGeom prst="rect">
            <a:avLst/>
          </a:prstGeom>
        </p:spPr>
        <p:txBody>
          <a:bodyPr vert="horz" lIns="91440" tIns="45720" rIns="91440" bIns="45720" rtlCol="0">
            <a:noAutofit/>
          </a:bodyPr>
          <a:lstStyle/>
          <a:p>
            <a:pPr marR="0" lvl="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000" b="0" i="0" u="none" strike="noStrike" kern="1200" cap="none" spc="0" normalizeH="0" baseline="0" noProof="0" dirty="0" smtClean="0">
                <a:ln>
                  <a:noFill/>
                </a:ln>
                <a:solidFill>
                  <a:schemeClr val="tx2"/>
                </a:solidFill>
                <a:effectLst/>
                <a:uLnTx/>
                <a:uFillTx/>
                <a:latin typeface="+mn-lt"/>
                <a:ea typeface="+mn-ea"/>
                <a:cs typeface="+mn-cs"/>
              </a:rPr>
              <a:t>Este código define</a:t>
            </a:r>
            <a:r>
              <a:rPr kumimoji="0" lang="es-PE" sz="2000" b="0" i="0" u="none" strike="noStrike" kern="1200" cap="none" spc="0" normalizeH="0" noProof="0" dirty="0" smtClean="0">
                <a:ln>
                  <a:noFill/>
                </a:ln>
                <a:solidFill>
                  <a:schemeClr val="tx2"/>
                </a:solidFill>
                <a:effectLst/>
                <a:uLnTx/>
                <a:uFillTx/>
                <a:latin typeface="+mn-lt"/>
                <a:ea typeface="+mn-ea"/>
                <a:cs typeface="+mn-cs"/>
              </a:rPr>
              <a:t> 4 elementos (2 interfaces y 2 clases), la interfaz </a:t>
            </a:r>
            <a:r>
              <a:rPr kumimoji="0" lang="es-PE" sz="2000" b="1" i="0" u="none" strike="noStrike" kern="1200" cap="none" spc="0" normalizeH="0" noProof="0" dirty="0" err="1" smtClean="0">
                <a:ln>
                  <a:noFill/>
                </a:ln>
                <a:solidFill>
                  <a:schemeClr val="tx2"/>
                </a:solidFill>
                <a:effectLst/>
                <a:uLnTx/>
                <a:uFillTx/>
                <a:latin typeface="+mn-lt"/>
                <a:ea typeface="+mn-ea"/>
                <a:cs typeface="+mn-cs"/>
              </a:rPr>
              <a:t>IObservable</a:t>
            </a:r>
            <a:r>
              <a:rPr kumimoji="0" lang="es-PE" sz="2000" b="0" i="0" u="none" strike="noStrike" kern="1200" cap="none" spc="0" normalizeH="0" noProof="0" dirty="0" smtClean="0">
                <a:ln>
                  <a:noFill/>
                </a:ln>
                <a:solidFill>
                  <a:schemeClr val="tx2"/>
                </a:solidFill>
                <a:effectLst/>
                <a:uLnTx/>
                <a:uFillTx/>
                <a:latin typeface="+mn-lt"/>
                <a:ea typeface="+mn-ea"/>
                <a:cs typeface="+mn-cs"/>
              </a:rPr>
              <a:t> define un objeto que puede ser observado y la clase </a:t>
            </a:r>
            <a:r>
              <a:rPr kumimoji="0" lang="es-PE" sz="2000" b="1" i="0" u="none" strike="noStrike" kern="1200" cap="none" spc="0" normalizeH="0" noProof="0" dirty="0" err="1" smtClean="0">
                <a:ln>
                  <a:noFill/>
                </a:ln>
                <a:solidFill>
                  <a:schemeClr val="tx2"/>
                </a:solidFill>
                <a:effectLst/>
                <a:uLnTx/>
                <a:uFillTx/>
                <a:latin typeface="+mn-lt"/>
                <a:ea typeface="+mn-ea"/>
                <a:cs typeface="+mn-cs"/>
              </a:rPr>
              <a:t>UserList</a:t>
            </a:r>
            <a:r>
              <a:rPr kumimoji="0" lang="es-PE" sz="2000" b="0" i="0" u="none" strike="noStrike" kern="1200" cap="none" spc="0" normalizeH="0" noProof="0" dirty="0" smtClean="0">
                <a:ln>
                  <a:noFill/>
                </a:ln>
                <a:solidFill>
                  <a:schemeClr val="tx2"/>
                </a:solidFill>
                <a:effectLst/>
                <a:uLnTx/>
                <a:uFillTx/>
                <a:latin typeface="+mn-lt"/>
                <a:ea typeface="+mn-ea"/>
                <a:cs typeface="+mn-cs"/>
              </a:rPr>
              <a:t> implementa esa interfaz para registrarse a si misma como observada. </a:t>
            </a:r>
            <a:r>
              <a:rPr lang="es-PE" sz="2000" dirty="0" smtClean="0">
                <a:solidFill>
                  <a:schemeClr val="tx2"/>
                </a:solidFill>
              </a:rPr>
              <a:t>El </a:t>
            </a:r>
            <a:r>
              <a:rPr lang="es-PE" sz="2000" b="1" dirty="0" err="1" smtClean="0">
                <a:solidFill>
                  <a:schemeClr val="tx2"/>
                </a:solidFill>
              </a:rPr>
              <a:t>IObserver</a:t>
            </a:r>
            <a:r>
              <a:rPr lang="es-PE" sz="2000" dirty="0" smtClean="0">
                <a:solidFill>
                  <a:schemeClr val="tx2"/>
                </a:solidFill>
              </a:rPr>
              <a:t> define que tiene en observación y la clase </a:t>
            </a:r>
            <a:r>
              <a:rPr lang="es-PE" sz="2000" b="1" dirty="0" err="1" smtClean="0">
                <a:solidFill>
                  <a:schemeClr val="tx2"/>
                </a:solidFill>
              </a:rPr>
              <a:t>UserListLogger</a:t>
            </a:r>
            <a:r>
              <a:rPr lang="es-PE" sz="2000" dirty="0" smtClean="0">
                <a:solidFill>
                  <a:schemeClr val="tx2"/>
                </a:solidFill>
              </a:rPr>
              <a:t> la implementa.</a:t>
            </a:r>
            <a:endParaRPr kumimoji="0" lang="es-ES"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Observer</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936104"/>
          </a:xfrm>
        </p:spPr>
        <p:txBody>
          <a:bodyPr>
            <a:noAutofit/>
          </a:bodyPr>
          <a:lstStyle/>
          <a:p>
            <a:pPr marL="0" indent="0">
              <a:buNone/>
            </a:pPr>
            <a:r>
              <a:rPr lang="es-PE" sz="2000" dirty="0" smtClean="0"/>
              <a:t>Ejemplo para </a:t>
            </a:r>
            <a:r>
              <a:rPr lang="es-ES" sz="2000" dirty="0" smtClean="0"/>
              <a:t>construir </a:t>
            </a:r>
            <a:r>
              <a:rPr lang="es-ES" sz="2000" dirty="0" smtClean="0"/>
              <a:t>un sistema de </a:t>
            </a:r>
            <a:r>
              <a:rPr lang="es-ES" sz="2000" dirty="0" err="1" smtClean="0"/>
              <a:t>logging</a:t>
            </a:r>
            <a:r>
              <a:rPr lang="es-ES" sz="2000" dirty="0" smtClean="0"/>
              <a:t> en el que registramos el observador (clase que se ocupa de escribir el log) en cada objeto que queramos que envíe mensajes al </a:t>
            </a:r>
            <a:r>
              <a:rPr lang="es-ES" sz="2000" dirty="0" smtClean="0"/>
              <a:t>log.</a:t>
            </a:r>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pic>
        <p:nvPicPr>
          <p:cNvPr id="8197" name="Picture 5"/>
          <p:cNvPicPr>
            <a:picLocks noChangeAspect="1" noChangeArrowheads="1"/>
          </p:cNvPicPr>
          <p:nvPr/>
        </p:nvPicPr>
        <p:blipFill>
          <a:blip r:embed="rId2" cstate="print"/>
          <a:srcRect/>
          <a:stretch>
            <a:fillRect/>
          </a:stretch>
        </p:blipFill>
        <p:spPr bwMode="auto">
          <a:xfrm>
            <a:off x="251520" y="1700809"/>
            <a:ext cx="6238875" cy="4608512"/>
          </a:xfrm>
          <a:prstGeom prst="rect">
            <a:avLst/>
          </a:prstGeom>
          <a:noFill/>
          <a:ln w="9525">
            <a:noFill/>
            <a:miter lim="800000"/>
            <a:headEnd/>
            <a:tailEnd/>
          </a:ln>
        </p:spPr>
      </p:pic>
      <p:sp>
        <p:nvSpPr>
          <p:cNvPr id="14" name="13 Rectángulo"/>
          <p:cNvSpPr/>
          <p:nvPr/>
        </p:nvSpPr>
        <p:spPr>
          <a:xfrm>
            <a:off x="5868144" y="1994064"/>
            <a:ext cx="3060848" cy="1938992"/>
          </a:xfrm>
          <a:prstGeom prst="rect">
            <a:avLst/>
          </a:prstGeom>
        </p:spPr>
        <p:txBody>
          <a:bodyPr wrap="square">
            <a:spAutoFit/>
          </a:bodyPr>
          <a:lstStyle/>
          <a:p>
            <a:pPr algn="just"/>
            <a:r>
              <a:rPr lang="es-ES" sz="2000" dirty="0" smtClean="0">
                <a:solidFill>
                  <a:schemeClr val="tx2"/>
                </a:solidFill>
              </a:rPr>
              <a:t>En primer lugar creamos la clase abstracta de la que heredarán las clases observables, y el interfaz que implementarán los observadores</a:t>
            </a:r>
            <a:r>
              <a:rPr lang="es-ES" dirty="0" smtClean="0"/>
              <a:t>.</a:t>
            </a:r>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Observer</a:t>
            </a:r>
            <a:r>
              <a:rPr lang="es-PE" dirty="0" smtClean="0"/>
              <a:t> </a:t>
            </a:r>
            <a:r>
              <a:rPr lang="es-PE" dirty="0" err="1" smtClean="0"/>
              <a:t>Patern</a:t>
            </a:r>
            <a:endParaRPr lang="es-ES" dirty="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pic>
        <p:nvPicPr>
          <p:cNvPr id="9218" name="Picture 2"/>
          <p:cNvPicPr>
            <a:picLocks noChangeAspect="1" noChangeArrowheads="1"/>
          </p:cNvPicPr>
          <p:nvPr/>
        </p:nvPicPr>
        <p:blipFill>
          <a:blip r:embed="rId2" cstate="print"/>
          <a:srcRect/>
          <a:stretch>
            <a:fillRect/>
          </a:stretch>
        </p:blipFill>
        <p:spPr bwMode="auto">
          <a:xfrm>
            <a:off x="47625" y="980728"/>
            <a:ext cx="9096375" cy="5191125"/>
          </a:xfrm>
          <a:prstGeom prst="rect">
            <a:avLst/>
          </a:prstGeom>
          <a:noFill/>
          <a:ln w="9525">
            <a:noFill/>
            <a:miter lim="800000"/>
            <a:headEnd/>
            <a:tailEnd/>
          </a:ln>
        </p:spPr>
      </p:pic>
      <p:sp>
        <p:nvSpPr>
          <p:cNvPr id="11" name="2 Marcador de contenido"/>
          <p:cNvSpPr>
            <a:spLocks noGrp="1"/>
          </p:cNvSpPr>
          <p:nvPr>
            <p:ph idx="1"/>
          </p:nvPr>
        </p:nvSpPr>
        <p:spPr>
          <a:xfrm>
            <a:off x="5903640" y="1556792"/>
            <a:ext cx="3060848" cy="1584176"/>
          </a:xfrm>
        </p:spPr>
        <p:txBody>
          <a:bodyPr>
            <a:noAutofit/>
          </a:bodyPr>
          <a:lstStyle/>
          <a:p>
            <a:pPr marL="0" indent="0">
              <a:buNone/>
            </a:pPr>
            <a:r>
              <a:rPr lang="es-ES" sz="2000" dirty="0" smtClean="0"/>
              <a:t>A </a:t>
            </a:r>
            <a:r>
              <a:rPr lang="es-ES" sz="2000" dirty="0" smtClean="0"/>
              <a:t>continuación creamos las clases específicas, en este caso una clase observable y dos clases de </a:t>
            </a:r>
            <a:r>
              <a:rPr lang="es-ES" sz="2000" dirty="0" err="1" smtClean="0"/>
              <a:t>logging</a:t>
            </a:r>
            <a:r>
              <a:rPr lang="es-ES" sz="2000" dirty="0" smtClean="0"/>
              <a:t> que actuarán de observadores.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Observer</a:t>
            </a:r>
            <a:r>
              <a:rPr lang="es-PE" dirty="0" smtClean="0"/>
              <a:t> </a:t>
            </a:r>
            <a:r>
              <a:rPr lang="es-PE" dirty="0" err="1" smtClean="0"/>
              <a:t>Patern</a:t>
            </a:r>
            <a:endParaRPr lang="es-ES" dirty="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11" name="2 Marcador de contenido"/>
          <p:cNvSpPr>
            <a:spLocks noGrp="1"/>
          </p:cNvSpPr>
          <p:nvPr>
            <p:ph idx="1"/>
          </p:nvPr>
        </p:nvSpPr>
        <p:spPr>
          <a:xfrm>
            <a:off x="5580112" y="1484784"/>
            <a:ext cx="3312368" cy="1080120"/>
          </a:xfrm>
        </p:spPr>
        <p:txBody>
          <a:bodyPr>
            <a:noAutofit/>
          </a:bodyPr>
          <a:lstStyle/>
          <a:p>
            <a:pPr marL="0" indent="0">
              <a:buNone/>
            </a:pPr>
            <a:r>
              <a:rPr lang="es-ES" sz="2000" dirty="0" smtClean="0"/>
              <a:t>Para utilizarlo, instanciaremos las clases y registraremos los observadores de esta manera:</a:t>
            </a:r>
          </a:p>
        </p:txBody>
      </p:sp>
      <p:pic>
        <p:nvPicPr>
          <p:cNvPr id="10242" name="Picture 2"/>
          <p:cNvPicPr>
            <a:picLocks noChangeAspect="1" noChangeArrowheads="1"/>
          </p:cNvPicPr>
          <p:nvPr/>
        </p:nvPicPr>
        <p:blipFill>
          <a:blip r:embed="rId2" cstate="print"/>
          <a:srcRect/>
          <a:stretch>
            <a:fillRect/>
          </a:stretch>
        </p:blipFill>
        <p:spPr bwMode="auto">
          <a:xfrm>
            <a:off x="251520" y="980728"/>
            <a:ext cx="5354807" cy="2376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smtClean="0"/>
              <a:t>Agenda</a:t>
            </a:r>
            <a:endParaRPr lang="es-ES" dirty="0"/>
          </a:p>
        </p:txBody>
      </p:sp>
      <p:sp>
        <p:nvSpPr>
          <p:cNvPr id="3" name="2 Marcador de contenido"/>
          <p:cNvSpPr>
            <a:spLocks noGrp="1"/>
          </p:cNvSpPr>
          <p:nvPr>
            <p:ph idx="1"/>
          </p:nvPr>
        </p:nvSpPr>
        <p:spPr/>
        <p:txBody>
          <a:bodyPr/>
          <a:lstStyle/>
          <a:p>
            <a:r>
              <a:rPr lang="es-PE" dirty="0" smtClean="0"/>
              <a:t>Patrones de Diseño</a:t>
            </a:r>
          </a:p>
          <a:p>
            <a:r>
              <a:rPr lang="es-PE" dirty="0" smtClean="0"/>
              <a:t>Patrones </a:t>
            </a:r>
            <a:r>
              <a:rPr lang="es-PE" dirty="0" smtClean="0"/>
              <a:t>de diseño comunes en </a:t>
            </a:r>
            <a:r>
              <a:rPr lang="es-PE" dirty="0" err="1" smtClean="0"/>
              <a:t>php</a:t>
            </a:r>
            <a:endParaRPr lang="es-PE" dirty="0" smtClean="0"/>
          </a:p>
          <a:p>
            <a:r>
              <a:rPr lang="es-PE" dirty="0" smtClean="0"/>
              <a:t>Patrón de diseño MVC</a:t>
            </a:r>
          </a:p>
          <a:p>
            <a:r>
              <a:rPr lang="es-PE" dirty="0" smtClean="0"/>
              <a:t>Implementando una aplicación MVC</a:t>
            </a:r>
          </a:p>
        </p:txBody>
      </p:sp>
      <p:sp>
        <p:nvSpPr>
          <p:cNvPr id="4" name="3 Marcador de fecha"/>
          <p:cNvSpPr>
            <a:spLocks noGrp="1"/>
          </p:cNvSpPr>
          <p:nvPr>
            <p:ph type="dt" sz="half" idx="10"/>
          </p:nvPr>
        </p:nvSpPr>
        <p:spPr/>
        <p:txBody>
          <a:bodyPr/>
          <a:lstStyle/>
          <a:p>
            <a:fld id="{409FE29A-E84A-4A9D-A428-F72CA759F1C3}" type="datetime1">
              <a:rPr lang="es-ES" smtClean="0"/>
              <a:pPr/>
              <a:t>18/11/2011</a:t>
            </a:fld>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6" name="5 Marcador de pie de página"/>
          <p:cNvSpPr>
            <a:spLocks noGrp="1"/>
          </p:cNvSpPr>
          <p:nvPr>
            <p:ph type="ftr" sz="quarter" idx="11"/>
          </p:nvPr>
        </p:nvSpPr>
        <p:spPr/>
        <p:txBody>
          <a:bodyPr/>
          <a:lstStyle/>
          <a:p>
            <a:r>
              <a:rPr lang="es-PE" smtClean="0"/>
              <a:t>sistemasuni</a:t>
            </a: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smtClean="0"/>
              <a:t>Data Access </a:t>
            </a:r>
            <a:r>
              <a:rPr lang="es-PE" dirty="0" err="1" smtClean="0"/>
              <a:t>Object</a:t>
            </a:r>
            <a:r>
              <a:rPr lang="es-PE" dirty="0" smtClean="0"/>
              <a:t> (DAO) </a:t>
            </a:r>
            <a:r>
              <a:rPr lang="es-PE" dirty="0" err="1" smtClean="0"/>
              <a:t>Patern</a:t>
            </a:r>
            <a:endParaRPr lang="es-ES" dirty="0"/>
          </a:p>
        </p:txBody>
      </p:sp>
      <p:sp>
        <p:nvSpPr>
          <p:cNvPr id="3" name="2 Marcador de contenido"/>
          <p:cNvSpPr>
            <a:spLocks noGrp="1"/>
          </p:cNvSpPr>
          <p:nvPr>
            <p:ph idx="1"/>
          </p:nvPr>
        </p:nvSpPr>
        <p:spPr>
          <a:xfrm>
            <a:off x="251520" y="764704"/>
            <a:ext cx="8568952" cy="3240360"/>
          </a:xfrm>
        </p:spPr>
        <p:txBody>
          <a:bodyPr>
            <a:noAutofit/>
          </a:bodyPr>
          <a:lstStyle/>
          <a:p>
            <a:r>
              <a:rPr lang="es-PE" sz="2800" dirty="0" smtClean="0"/>
              <a:t>El patrón de diseño </a:t>
            </a:r>
            <a:r>
              <a:rPr lang="es-PE" sz="2800" b="1" dirty="0" smtClean="0"/>
              <a:t>Data Access </a:t>
            </a:r>
            <a:r>
              <a:rPr lang="es-PE" sz="2800" b="1" dirty="0" err="1" smtClean="0"/>
              <a:t>Object</a:t>
            </a:r>
            <a:r>
              <a:rPr lang="es-PE" sz="2800" dirty="0" smtClean="0"/>
              <a:t> (DAO, Objeto de Acceso a Datos) es  un componente de software que suministra una interfaz común entre la aplicación y uno  o mas dispositivos de almacenamiento de datos, tales como una base de datos o un archivo.</a:t>
            </a:r>
          </a:p>
          <a:p>
            <a:r>
              <a:rPr lang="es-PE" sz="2800" dirty="0" smtClean="0"/>
              <a:t>La idea es tener una clase DAO responsable de las operaciones hacia cada fuente de datos (tablas).</a:t>
            </a:r>
            <a:endParaRPr lang="es-ES" sz="28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pic>
        <p:nvPicPr>
          <p:cNvPr id="11267" name="Picture 3"/>
          <p:cNvPicPr>
            <a:picLocks noChangeAspect="1" noChangeArrowheads="1"/>
          </p:cNvPicPr>
          <p:nvPr/>
        </p:nvPicPr>
        <p:blipFill>
          <a:blip r:embed="rId2" cstate="print"/>
          <a:srcRect/>
          <a:stretch>
            <a:fillRect/>
          </a:stretch>
        </p:blipFill>
        <p:spPr bwMode="auto">
          <a:xfrm>
            <a:off x="1403648" y="3933056"/>
            <a:ext cx="6334125"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smtClean="0"/>
              <a:t>Data Access </a:t>
            </a:r>
            <a:r>
              <a:rPr lang="es-PE" dirty="0" err="1" smtClean="0"/>
              <a:t>Object</a:t>
            </a:r>
            <a:r>
              <a:rPr lang="es-PE" dirty="0" smtClean="0"/>
              <a:t> (DAO) </a:t>
            </a:r>
            <a:r>
              <a:rPr lang="es-PE" dirty="0" err="1" smtClean="0"/>
              <a:t>Patern</a:t>
            </a:r>
            <a:endParaRPr lang="es-ES" dirty="0"/>
          </a:p>
        </p:txBody>
      </p:sp>
      <p:sp>
        <p:nvSpPr>
          <p:cNvPr id="3" name="2 Marcador de contenido"/>
          <p:cNvSpPr>
            <a:spLocks noGrp="1"/>
          </p:cNvSpPr>
          <p:nvPr>
            <p:ph idx="1"/>
          </p:nvPr>
        </p:nvSpPr>
        <p:spPr>
          <a:xfrm>
            <a:off x="251520" y="764704"/>
            <a:ext cx="8568952" cy="504056"/>
          </a:xfrm>
        </p:spPr>
        <p:txBody>
          <a:bodyPr>
            <a:noAutofit/>
          </a:bodyPr>
          <a:lstStyle/>
          <a:p>
            <a:pPr>
              <a:buNone/>
            </a:pPr>
            <a:r>
              <a:rPr lang="es-PE" sz="2800" dirty="0" smtClean="0"/>
              <a:t>Ejemplo:</a:t>
            </a:r>
            <a:endParaRPr lang="es-ES" sz="28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pic>
        <p:nvPicPr>
          <p:cNvPr id="12291" name="Picture 3"/>
          <p:cNvPicPr>
            <a:picLocks noChangeAspect="1" noChangeArrowheads="1"/>
          </p:cNvPicPr>
          <p:nvPr/>
        </p:nvPicPr>
        <p:blipFill>
          <a:blip r:embed="rId2" cstate="print"/>
          <a:srcRect/>
          <a:stretch>
            <a:fillRect/>
          </a:stretch>
        </p:blipFill>
        <p:spPr bwMode="auto">
          <a:xfrm>
            <a:off x="251520" y="1268760"/>
            <a:ext cx="6847073"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5796136" cy="764704"/>
          </a:xfrm>
        </p:spPr>
        <p:txBody>
          <a:bodyPr/>
          <a:lstStyle/>
          <a:p>
            <a:r>
              <a:rPr lang="es-PE" sz="2800" dirty="0" err="1" smtClean="0"/>
              <a:t>The</a:t>
            </a:r>
            <a:r>
              <a:rPr lang="es-PE" sz="2800" dirty="0" smtClean="0"/>
              <a:t> </a:t>
            </a:r>
            <a:r>
              <a:rPr lang="es-PE" sz="2800" dirty="0" smtClean="0"/>
              <a:t>Data Transfer </a:t>
            </a:r>
            <a:r>
              <a:rPr lang="es-PE" sz="2800" dirty="0" err="1" smtClean="0"/>
              <a:t>Object</a:t>
            </a:r>
            <a:r>
              <a:rPr lang="es-PE" sz="2800" dirty="0" smtClean="0"/>
              <a:t> (DTO) o </a:t>
            </a:r>
            <a:br>
              <a:rPr lang="es-PE" sz="2800" dirty="0" smtClean="0"/>
            </a:br>
            <a:r>
              <a:rPr lang="es-PE" sz="2800" dirty="0" err="1" smtClean="0"/>
              <a:t>Value</a:t>
            </a:r>
            <a:r>
              <a:rPr lang="es-PE" sz="2800" dirty="0" smtClean="0"/>
              <a:t> </a:t>
            </a:r>
            <a:r>
              <a:rPr lang="es-PE" sz="2800" dirty="0" err="1" smtClean="0"/>
              <a:t>Object</a:t>
            </a:r>
            <a:r>
              <a:rPr lang="es-PE" sz="2800" dirty="0" smtClean="0"/>
              <a:t> (VO) </a:t>
            </a:r>
            <a:r>
              <a:rPr lang="es-PE" sz="2800" dirty="0" err="1" smtClean="0"/>
              <a:t>Patern</a:t>
            </a:r>
            <a:endParaRPr lang="es-ES" sz="2800" dirty="0"/>
          </a:p>
        </p:txBody>
      </p:sp>
      <p:sp>
        <p:nvSpPr>
          <p:cNvPr id="3" name="2 Marcador de contenido"/>
          <p:cNvSpPr>
            <a:spLocks noGrp="1"/>
          </p:cNvSpPr>
          <p:nvPr>
            <p:ph idx="1"/>
          </p:nvPr>
        </p:nvSpPr>
        <p:spPr>
          <a:xfrm>
            <a:off x="251520" y="764704"/>
            <a:ext cx="8568952" cy="1872208"/>
          </a:xfrm>
        </p:spPr>
        <p:txBody>
          <a:bodyPr>
            <a:noAutofit/>
          </a:bodyPr>
          <a:lstStyle/>
          <a:p>
            <a:r>
              <a:rPr lang="es-PE" sz="2800" dirty="0" smtClean="0"/>
              <a:t>Este patrón junta los datos en un solo objeto para facilitar su transporte. </a:t>
            </a:r>
          </a:p>
          <a:p>
            <a:r>
              <a:rPr lang="es-PE" sz="2800" dirty="0" smtClean="0"/>
              <a:t>Se suele crear un objeto Transfer </a:t>
            </a:r>
            <a:r>
              <a:rPr lang="es-PE" sz="2800" dirty="0" err="1" smtClean="0"/>
              <a:t>Object</a:t>
            </a:r>
            <a:r>
              <a:rPr lang="es-PE" sz="2800" dirty="0" smtClean="0"/>
              <a:t> o </a:t>
            </a:r>
            <a:r>
              <a:rPr lang="es-PE" sz="2800" dirty="0" err="1" smtClean="0"/>
              <a:t>Value</a:t>
            </a:r>
            <a:r>
              <a:rPr lang="es-PE" sz="2800" dirty="0" smtClean="0"/>
              <a:t> </a:t>
            </a:r>
            <a:r>
              <a:rPr lang="es-PE" sz="2800" dirty="0" err="1" smtClean="0"/>
              <a:t>Object</a:t>
            </a:r>
            <a:r>
              <a:rPr lang="es-PE" sz="2800" dirty="0" smtClean="0"/>
              <a:t> por cada tabla del modelo de base de datos.</a:t>
            </a:r>
            <a:endParaRPr lang="es-PE" sz="28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pic>
        <p:nvPicPr>
          <p:cNvPr id="13314" name="Picture 2"/>
          <p:cNvPicPr>
            <a:picLocks noChangeAspect="1" noChangeArrowheads="1"/>
          </p:cNvPicPr>
          <p:nvPr/>
        </p:nvPicPr>
        <p:blipFill>
          <a:blip r:embed="rId2" cstate="print"/>
          <a:srcRect/>
          <a:stretch>
            <a:fillRect/>
          </a:stretch>
        </p:blipFill>
        <p:spPr bwMode="auto">
          <a:xfrm>
            <a:off x="1187624" y="2852936"/>
            <a:ext cx="6457950"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sz="2800" dirty="0" err="1" smtClean="0"/>
              <a:t>The</a:t>
            </a:r>
            <a:r>
              <a:rPr lang="es-PE" sz="2800" dirty="0" smtClean="0"/>
              <a:t> Data Transfer </a:t>
            </a:r>
            <a:r>
              <a:rPr lang="es-PE" sz="2800" dirty="0" err="1" smtClean="0"/>
              <a:t>Object</a:t>
            </a:r>
            <a:r>
              <a:rPr lang="es-PE" sz="2800" dirty="0" smtClean="0"/>
              <a:t> (DTO) o </a:t>
            </a:r>
            <a:br>
              <a:rPr lang="es-PE" sz="2800" dirty="0" smtClean="0"/>
            </a:br>
            <a:r>
              <a:rPr lang="es-PE" sz="2800" dirty="0" err="1" smtClean="0"/>
              <a:t>Value</a:t>
            </a:r>
            <a:r>
              <a:rPr lang="es-PE" sz="2800" dirty="0" smtClean="0"/>
              <a:t> </a:t>
            </a:r>
            <a:r>
              <a:rPr lang="es-PE" sz="2800" dirty="0" err="1" smtClean="0"/>
              <a:t>Object</a:t>
            </a:r>
            <a:r>
              <a:rPr lang="es-PE" sz="2800" dirty="0" smtClean="0"/>
              <a:t> (VO) </a:t>
            </a:r>
            <a:r>
              <a:rPr lang="es-PE" sz="2800" dirty="0" err="1" smtClean="0"/>
              <a:t>Patern</a:t>
            </a:r>
            <a:endParaRPr lang="es-ES" sz="2800" dirty="0"/>
          </a:p>
        </p:txBody>
      </p:sp>
      <p:sp>
        <p:nvSpPr>
          <p:cNvPr id="3" name="2 Marcador de contenido"/>
          <p:cNvSpPr>
            <a:spLocks noGrp="1"/>
          </p:cNvSpPr>
          <p:nvPr>
            <p:ph idx="1"/>
          </p:nvPr>
        </p:nvSpPr>
        <p:spPr>
          <a:xfrm>
            <a:off x="251520" y="764704"/>
            <a:ext cx="8568952" cy="504056"/>
          </a:xfrm>
        </p:spPr>
        <p:txBody>
          <a:bodyPr>
            <a:noAutofit/>
          </a:bodyPr>
          <a:lstStyle/>
          <a:p>
            <a:pPr>
              <a:buNone/>
            </a:pPr>
            <a:r>
              <a:rPr lang="es-PE" sz="2800" dirty="0" smtClean="0"/>
              <a:t>Ejemplo:</a:t>
            </a:r>
            <a:endParaRPr lang="es-ES" sz="28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pic>
        <p:nvPicPr>
          <p:cNvPr id="14338" name="Picture 2"/>
          <p:cNvPicPr>
            <a:picLocks noChangeAspect="1" noChangeArrowheads="1"/>
          </p:cNvPicPr>
          <p:nvPr/>
        </p:nvPicPr>
        <p:blipFill>
          <a:blip r:embed="rId2" cstate="print"/>
          <a:srcRect/>
          <a:stretch>
            <a:fillRect/>
          </a:stretch>
        </p:blipFill>
        <p:spPr bwMode="auto">
          <a:xfrm>
            <a:off x="251519" y="1340768"/>
            <a:ext cx="8507945" cy="3384376"/>
          </a:xfrm>
          <a:prstGeom prst="rect">
            <a:avLst/>
          </a:prstGeom>
          <a:noFill/>
          <a:ln w="9525">
            <a:noFill/>
            <a:miter lim="800000"/>
            <a:headEnd/>
            <a:tailEnd/>
          </a:ln>
        </p:spPr>
      </p:pic>
      <p:sp>
        <p:nvSpPr>
          <p:cNvPr id="9" name="2 Marcador de contenido"/>
          <p:cNvSpPr txBox="1">
            <a:spLocks/>
          </p:cNvSpPr>
          <p:nvPr/>
        </p:nvSpPr>
        <p:spPr>
          <a:xfrm>
            <a:off x="251520" y="4869160"/>
            <a:ext cx="8568952" cy="1008112"/>
          </a:xfrm>
          <a:prstGeom prst="rect">
            <a:avLst/>
          </a:prstGeom>
        </p:spPr>
        <p:txBody>
          <a:bodyPr vert="horz" lIns="91440" tIns="45720" rIns="91440" bIns="45720" rtlCol="0">
            <a:noAutofit/>
          </a:bodyPr>
          <a:lstStyle/>
          <a:p>
            <a:pPr marR="0" lvl="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800" b="0" i="0" u="none" strike="noStrike" kern="1200" cap="none" spc="0" normalizeH="0" baseline="0" noProof="0" dirty="0" smtClean="0">
                <a:ln>
                  <a:noFill/>
                </a:ln>
                <a:solidFill>
                  <a:schemeClr val="tx2"/>
                </a:solidFill>
                <a:effectLst/>
                <a:uLnTx/>
                <a:uFillTx/>
                <a:latin typeface="+mn-lt"/>
                <a:ea typeface="+mn-ea"/>
                <a:cs typeface="+mn-cs"/>
              </a:rPr>
              <a:t>Como</a:t>
            </a:r>
            <a:r>
              <a:rPr kumimoji="0" lang="es-PE" sz="2800" b="0" i="0" u="none" strike="noStrike" kern="1200" cap="none" spc="0" normalizeH="0" noProof="0" dirty="0" smtClean="0">
                <a:ln>
                  <a:noFill/>
                </a:ln>
                <a:solidFill>
                  <a:schemeClr val="tx2"/>
                </a:solidFill>
                <a:effectLst/>
                <a:uLnTx/>
                <a:uFillTx/>
                <a:latin typeface="+mn-lt"/>
                <a:ea typeface="+mn-ea"/>
                <a:cs typeface="+mn-cs"/>
              </a:rPr>
              <a:t> se puede apreciar, se estable una relación directa entre las columnas de la tabla y los atributos de la clase.</a:t>
            </a:r>
            <a:endParaRPr kumimoji="0" lang="es-ES" sz="28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772816"/>
            <a:ext cx="7772400" cy="2304256"/>
          </a:xfrm>
        </p:spPr>
        <p:txBody>
          <a:bodyPr>
            <a:normAutofit/>
          </a:bodyPr>
          <a:lstStyle/>
          <a:p>
            <a:r>
              <a:rPr lang="es-PE" dirty="0" smtClean="0"/>
              <a:t>Patrón de diseño</a:t>
            </a:r>
            <a:br>
              <a:rPr lang="es-PE" dirty="0" smtClean="0"/>
            </a:br>
            <a:r>
              <a:rPr lang="es-PE" dirty="0" smtClean="0"/>
              <a:t>modelo-vista-controlador</a:t>
            </a:r>
            <a:br>
              <a:rPr lang="es-PE" dirty="0" smtClean="0"/>
            </a:br>
            <a:r>
              <a:rPr lang="es-PE" dirty="0" err="1" smtClean="0"/>
              <a:t>mvc</a:t>
            </a:r>
            <a:endParaRPr lang="es-ES" dirty="0"/>
          </a:p>
        </p:txBody>
      </p:sp>
      <p:sp>
        <p:nvSpPr>
          <p:cNvPr id="3" name="2 Marcador de texto"/>
          <p:cNvSpPr>
            <a:spLocks noGrp="1"/>
          </p:cNvSpPr>
          <p:nvPr>
            <p:ph type="body" idx="1"/>
          </p:nvPr>
        </p:nvSpPr>
        <p:spPr>
          <a:xfrm>
            <a:off x="683568" y="4149080"/>
            <a:ext cx="7772400" cy="576064"/>
          </a:xfrm>
        </p:spPr>
        <p:txBody>
          <a:bodyPr/>
          <a:lstStyle/>
          <a:p>
            <a:endParaRPr lang="es-ES" dirty="0"/>
          </a:p>
        </p:txBody>
      </p:sp>
      <p:sp>
        <p:nvSpPr>
          <p:cNvPr id="4" name="3 Marcador de fecha"/>
          <p:cNvSpPr>
            <a:spLocks noGrp="1"/>
          </p:cNvSpPr>
          <p:nvPr>
            <p:ph type="dt" sz="half" idx="10"/>
          </p:nvPr>
        </p:nvSpPr>
        <p:spPr/>
        <p:txBody>
          <a:bodyPr/>
          <a:lstStyle/>
          <a:p>
            <a:fld id="{E550E337-554E-4459-AF55-1A94BA513E8A}"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pic>
        <p:nvPicPr>
          <p:cNvPr id="15362" name="Picture 2"/>
          <p:cNvPicPr>
            <a:picLocks noChangeAspect="1" noChangeArrowheads="1"/>
          </p:cNvPicPr>
          <p:nvPr/>
        </p:nvPicPr>
        <p:blipFill>
          <a:blip r:embed="rId2" cstate="print"/>
          <a:srcRect/>
          <a:stretch>
            <a:fillRect/>
          </a:stretch>
        </p:blipFill>
        <p:spPr bwMode="auto">
          <a:xfrm>
            <a:off x="3419872" y="3861048"/>
            <a:ext cx="230505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908721"/>
            <a:ext cx="8568952" cy="3528392"/>
          </a:xfrm>
        </p:spPr>
        <p:txBody>
          <a:bodyPr/>
          <a:lstStyle/>
          <a:p>
            <a:r>
              <a:rPr lang="es-PE" dirty="0" smtClean="0"/>
              <a:t>Modelo Vista Controlador (MVC) es un patrón de arquitectura de software que separa los datos de una aplicación, la interfaz de usuario, y la lógica de negocio en tres componentes distintos. </a:t>
            </a:r>
            <a:endParaRPr lang="es-ES" dirty="0" smtClean="0"/>
          </a:p>
          <a:p>
            <a:r>
              <a:rPr lang="es-PE" dirty="0" smtClean="0"/>
              <a:t>El patrón de llamada y retorno MVC, se ve frecuentemente en aplicaciones web, donde la vista es la página HTML con el código que provee de datos dinámicos a la página. El modelo es el Sistema de Gestión de Base de Datos y la Lógica de negocio, y el controlador es el responsable de recibir los eventos de entrada desde la vista</a:t>
            </a:r>
            <a:r>
              <a:rPr lang="es-PE" dirty="0" smtClean="0"/>
              <a:t>.</a:t>
            </a:r>
            <a:endParaRPr lang="es-ES"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grpSp>
        <p:nvGrpSpPr>
          <p:cNvPr id="10" name="9 Grupo"/>
          <p:cNvGrpSpPr/>
          <p:nvPr/>
        </p:nvGrpSpPr>
        <p:grpSpPr>
          <a:xfrm>
            <a:off x="971600" y="4365104"/>
            <a:ext cx="3096344" cy="1800200"/>
            <a:chOff x="2915816" y="4077072"/>
            <a:chExt cx="3096344" cy="1800200"/>
          </a:xfrm>
        </p:grpSpPr>
        <p:sp>
          <p:nvSpPr>
            <p:cNvPr id="8" name="7 Rectángulo"/>
            <p:cNvSpPr/>
            <p:nvPr/>
          </p:nvSpPr>
          <p:spPr>
            <a:xfrm>
              <a:off x="2915816" y="4077072"/>
              <a:ext cx="3096344" cy="1800200"/>
            </a:xfrm>
            <a:prstGeom prst="rect">
              <a:avLst/>
            </a:prstGeom>
            <a:solidFill>
              <a:srgbClr val="FFFF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8 Imagen" descr="http://upload.wikimedia.org/wikipedia/commons/thumb/a/a9/ModelViewControllerDiagram_es.svg/300px-ModelViewControllerDiagram_es.svg.png"/>
            <p:cNvPicPr/>
            <p:nvPr/>
          </p:nvPicPr>
          <p:blipFill>
            <a:blip r:embed="rId2" cstate="print"/>
            <a:srcRect/>
            <a:stretch>
              <a:fillRect/>
            </a:stretch>
          </p:blipFill>
          <p:spPr bwMode="auto">
            <a:xfrm>
              <a:off x="3059832" y="4149080"/>
              <a:ext cx="2880320" cy="1584176"/>
            </a:xfrm>
            <a:prstGeom prst="rect">
              <a:avLst/>
            </a:prstGeom>
            <a:noFill/>
            <a:ln w="9525">
              <a:noFill/>
              <a:miter lim="800000"/>
              <a:headEnd/>
              <a:tailEnd/>
            </a:ln>
          </p:spPr>
        </p:pic>
      </p:grpSp>
      <p:sp>
        <p:nvSpPr>
          <p:cNvPr id="11" name="10 Rectángulo"/>
          <p:cNvSpPr/>
          <p:nvPr/>
        </p:nvSpPr>
        <p:spPr>
          <a:xfrm>
            <a:off x="4355976" y="4509120"/>
            <a:ext cx="4320480" cy="1477328"/>
          </a:xfrm>
          <a:prstGeom prst="rect">
            <a:avLst/>
          </a:prstGeom>
        </p:spPr>
        <p:txBody>
          <a:bodyPr wrap="square">
            <a:spAutoFit/>
          </a:bodyPr>
          <a:lstStyle/>
          <a:p>
            <a:pPr algn="just"/>
            <a:r>
              <a:rPr lang="es-PE" dirty="0" smtClean="0">
                <a:solidFill>
                  <a:schemeClr val="tx2"/>
                </a:solidFill>
              </a:rPr>
              <a:t>Un diagrama sencillo que muestra la relación entre el modelo, la vista y el controlador. Nota: las líneas sólidas indican una asociación directa, y las punteadas una indirecta</a:t>
            </a:r>
            <a:endParaRPr lang="es-ES" dirty="0" smtClean="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908720"/>
            <a:ext cx="8568952" cy="5184576"/>
          </a:xfrm>
        </p:spPr>
        <p:txBody>
          <a:bodyPr>
            <a:normAutofit fontScale="92500" lnSpcReduction="10000"/>
          </a:bodyPr>
          <a:lstStyle/>
          <a:p>
            <a:pPr>
              <a:buNone/>
            </a:pPr>
            <a:r>
              <a:rPr lang="es-PE" b="1" dirty="0" smtClean="0"/>
              <a:t>COMPOMENTES MVC</a:t>
            </a:r>
            <a:endParaRPr lang="es-ES" b="1" dirty="0" smtClean="0"/>
          </a:p>
          <a:p>
            <a:r>
              <a:rPr lang="es-PE" b="1" dirty="0" smtClean="0"/>
              <a:t>Modelo: </a:t>
            </a:r>
            <a:r>
              <a:rPr lang="es-ES" dirty="0" smtClean="0"/>
              <a:t>Es la representación específica de la información con la cual el sistema opera.  Interactúa con la vista y su controlador facilitando la presentación de datos complejos. El sistema también puede operar con más datos no relativos a la presentación, haciendo uso integrado de otras lógicas de negocio y de datos afines con el sistema modelado. En resumen, </a:t>
            </a:r>
            <a:r>
              <a:rPr lang="es-PE" dirty="0" smtClean="0"/>
              <a:t>se encarga de interactuar con la base de datos y también ejecutar reglas de negocio.</a:t>
            </a:r>
            <a:endParaRPr lang="es-ES" dirty="0" smtClean="0"/>
          </a:p>
          <a:p>
            <a:r>
              <a:rPr lang="es-PE" b="1" dirty="0" smtClean="0"/>
              <a:t>Vista: </a:t>
            </a:r>
            <a:r>
              <a:rPr lang="es-PE" dirty="0" smtClean="0"/>
              <a:t>Este presenta el modelo en un formato adecuado para la interacción, usualmente la interfaz de usuario. Es el código HTML que se muestra al usuario, con la información proveniente del controlador</a:t>
            </a:r>
            <a:endParaRPr lang="es-ES" dirty="0" smtClean="0"/>
          </a:p>
          <a:p>
            <a:r>
              <a:rPr lang="es-PE" b="1" dirty="0" smtClean="0"/>
              <a:t>Controlador: </a:t>
            </a:r>
            <a:r>
              <a:rPr lang="es-PE" dirty="0" smtClean="0"/>
              <a:t>Este responde a eventos, usualmente acciones del usuario, e invoca peticiones al modelo y, probablemente, a la vista. Procesa las peticiones de la página web (vista), y envía estos datos a la capa modelo, para que esta le devuelva la información adecuada para mostrarla en la capa vista.</a:t>
            </a:r>
            <a:endParaRPr lang="es-ES" dirty="0" smtClean="0"/>
          </a:p>
          <a:p>
            <a:pPr>
              <a:buNone/>
            </a:pPr>
            <a:endParaRPr lang="es-ES"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836712"/>
            <a:ext cx="8568952" cy="5400599"/>
          </a:xfrm>
        </p:spPr>
        <p:txBody>
          <a:bodyPr>
            <a:noAutofit/>
          </a:bodyPr>
          <a:lstStyle/>
          <a:p>
            <a:pPr>
              <a:buNone/>
            </a:pPr>
            <a:r>
              <a:rPr lang="es-PE" b="1" dirty="0" smtClean="0"/>
              <a:t>MODO DE OPERACION DE UNA IMPLEMENTACION </a:t>
            </a:r>
            <a:r>
              <a:rPr lang="es-PE" b="1" dirty="0" smtClean="0"/>
              <a:t>MVC</a:t>
            </a:r>
          </a:p>
          <a:p>
            <a:pPr indent="0">
              <a:buNone/>
            </a:pPr>
            <a:r>
              <a:rPr lang="es-PE" dirty="0" smtClean="0"/>
              <a:t>Aunque se pueden encontrar diferentes implementaciones de </a:t>
            </a:r>
            <a:r>
              <a:rPr lang="es-PE" b="1" dirty="0" smtClean="0"/>
              <a:t>MVC</a:t>
            </a:r>
            <a:r>
              <a:rPr lang="es-PE" dirty="0" smtClean="0"/>
              <a:t>, el modo de operación generalmente es el siguiente:</a:t>
            </a:r>
            <a:endParaRPr lang="es-ES" dirty="0" smtClean="0"/>
          </a:p>
          <a:p>
            <a:pPr marL="857250" lvl="1" indent="-457200">
              <a:buFont typeface="+mj-lt"/>
              <a:buAutoNum type="arabicPeriod"/>
            </a:pPr>
            <a:r>
              <a:rPr lang="es-PE" dirty="0" smtClean="0"/>
              <a:t>El usuario interactúa con la interfaz de usuario de alguna forma (por ejemplo, el usuario pulsa un botón, enlace, etc.) </a:t>
            </a:r>
            <a:endParaRPr lang="es-ES" dirty="0" smtClean="0"/>
          </a:p>
          <a:p>
            <a:pPr marL="857250" lvl="1" indent="-457200">
              <a:buFont typeface="+mj-lt"/>
              <a:buAutoNum type="arabicPeriod"/>
            </a:pPr>
            <a:r>
              <a:rPr lang="es-PE" dirty="0" smtClean="0"/>
              <a:t>El controlador recibe (por parte de los objetos de la interfaz-vista) la notificación de la acción solicitada por el usuario. El controlador gestiona el evento que llega, frecuentemente a través de un gestor de eventos (</a:t>
            </a:r>
            <a:r>
              <a:rPr lang="es-PE" dirty="0" err="1" smtClean="0"/>
              <a:t>handler</a:t>
            </a:r>
            <a:r>
              <a:rPr lang="es-PE" dirty="0" smtClean="0"/>
              <a:t>) o </a:t>
            </a:r>
            <a:r>
              <a:rPr lang="es-PE" dirty="0" err="1" smtClean="0"/>
              <a:t>callback</a:t>
            </a:r>
            <a:r>
              <a:rPr lang="es-PE" dirty="0" smtClean="0"/>
              <a:t>. </a:t>
            </a:r>
            <a:endParaRPr lang="es-ES" dirty="0" smtClean="0"/>
          </a:p>
          <a:p>
            <a:pPr marL="857250" lvl="1" indent="-457200">
              <a:buFont typeface="+mj-lt"/>
              <a:buAutoNum type="arabicPeriod"/>
            </a:pPr>
            <a:r>
              <a:rPr lang="es-PE" dirty="0" smtClean="0"/>
              <a:t>El controlador accede al modelo, actualizándolo, posiblemente modificándolo de forma adecuada a la acción solicitada por el usuario (por ejemplo, el controlador actualiza el carro de la compra del usuario). Los controladores complejos están a menudo estructurados usando un patrón de comando que encapsula las acciones y simplifica su extensión. </a:t>
            </a:r>
            <a:endParaRPr lang="es-ES"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836712"/>
            <a:ext cx="8568952" cy="5400599"/>
          </a:xfrm>
        </p:spPr>
        <p:txBody>
          <a:bodyPr>
            <a:noAutofit/>
          </a:bodyPr>
          <a:lstStyle/>
          <a:p>
            <a:pPr>
              <a:buNone/>
            </a:pPr>
            <a:r>
              <a:rPr lang="es-PE" b="1" dirty="0" smtClean="0"/>
              <a:t>MODO DE OPERACION DE UNA IMPLEMENTACION </a:t>
            </a:r>
            <a:r>
              <a:rPr lang="es-PE" b="1" dirty="0" smtClean="0"/>
              <a:t>MVC</a:t>
            </a:r>
          </a:p>
          <a:p>
            <a:pPr marL="857250" lvl="1" indent="-457200">
              <a:buFont typeface="+mj-lt"/>
              <a:buAutoNum type="arabicPeriod" startAt="4"/>
            </a:pPr>
            <a:r>
              <a:rPr lang="es-PE" dirty="0" smtClean="0"/>
              <a:t>El </a:t>
            </a:r>
            <a:r>
              <a:rPr lang="es-PE" dirty="0" smtClean="0"/>
              <a:t>controlador delega a los objetos de la vista la tarea de desplegar la interfaz de usuario. La vista obtiene sus datos del modelo para generar la interfaz apropiada para el usuario donde se reflejan los cambios en el modelo (por ejemplo, produce un listado del contenido del carro de la compra). El modelo no debe tener conocimiento directo sobre la vista. Sin embargo, se podría utilizar el patrón Observador para proveer cierta dirección entre el modelo y la vista, permitiendo al modelo notificar a los interesados de cualquier cambio. Un objeto vista puede registrarse con el modelo y esperar a los cambios, pero aun así el modelo en sí mismo sigue sin saber nada de la vista. El controlador no pasa objetos de dominio (el modelo) a la vista aunque puede dar la orden a la vista para que se actualice. </a:t>
            </a:r>
            <a:r>
              <a:rPr lang="es-PE" i="1" dirty="0" smtClean="0"/>
              <a:t>Nota: En algunas implementaciones la vista no tiene acceso directo al modelo, dejando que el controlador envíe los datos del modelo a la vista. </a:t>
            </a:r>
            <a:endParaRPr lang="es-ES" dirty="0" smtClean="0"/>
          </a:p>
          <a:p>
            <a:pPr marL="857250" lvl="1" indent="-457200">
              <a:buFont typeface="+mj-lt"/>
              <a:buAutoNum type="arabicPeriod" startAt="4"/>
            </a:pPr>
            <a:r>
              <a:rPr lang="es-PE" dirty="0" smtClean="0"/>
              <a:t>La interfaz de usuario espera nuevas interacciones del usuario, </a:t>
            </a:r>
            <a:r>
              <a:rPr lang="es-PE" dirty="0" smtClean="0"/>
              <a:t>comenzando </a:t>
            </a:r>
            <a:r>
              <a:rPr lang="es-PE" dirty="0" smtClean="0"/>
              <a:t>el ciclo nuevamente</a:t>
            </a:r>
            <a:r>
              <a:rPr lang="es-PE" dirty="0" smtClean="0"/>
              <a:t>.</a:t>
            </a:r>
            <a:endParaRPr lang="es-ES"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764704"/>
            <a:ext cx="8568952" cy="1080120"/>
          </a:xfrm>
        </p:spPr>
        <p:txBody>
          <a:bodyPr>
            <a:noAutofit/>
          </a:bodyPr>
          <a:lstStyle/>
          <a:p>
            <a:pPr>
              <a:buNone/>
            </a:pPr>
            <a:r>
              <a:rPr lang="es-PE" sz="2000" b="1" dirty="0" smtClean="0"/>
              <a:t>PRIMERA IMPLEMENTACIÓN</a:t>
            </a:r>
          </a:p>
          <a:p>
            <a:pPr>
              <a:buNone/>
            </a:pPr>
            <a:r>
              <a:rPr lang="es-PE" sz="2000" dirty="0" smtClean="0"/>
              <a:t>Implementar </a:t>
            </a:r>
            <a:r>
              <a:rPr lang="es-PE" sz="2000" dirty="0" smtClean="0"/>
              <a:t>un modulo de </a:t>
            </a:r>
            <a:r>
              <a:rPr lang="es-PE" sz="2000" dirty="0" smtClean="0"/>
              <a:t>reporte, </a:t>
            </a:r>
            <a:r>
              <a:rPr lang="es-PE" sz="2000" dirty="0" smtClean="0"/>
              <a:t>que muestre los datos de </a:t>
            </a:r>
            <a:r>
              <a:rPr lang="es-PE" sz="2000" dirty="0" smtClean="0"/>
              <a:t>una tabla.</a:t>
            </a:r>
          </a:p>
          <a:p>
            <a:pPr>
              <a:buNone/>
            </a:pPr>
            <a:r>
              <a:rPr lang="es-PE" sz="2000" b="1" dirty="0" smtClean="0"/>
              <a:t>report.php</a:t>
            </a:r>
            <a:r>
              <a:rPr lang="es-PE" sz="2000" dirty="0" smtClean="0"/>
              <a:t> (implementación directa)</a:t>
            </a:r>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pic>
        <p:nvPicPr>
          <p:cNvPr id="16387" name="Picture 3"/>
          <p:cNvPicPr>
            <a:picLocks noChangeAspect="1" noChangeArrowheads="1"/>
          </p:cNvPicPr>
          <p:nvPr/>
        </p:nvPicPr>
        <p:blipFill>
          <a:blip r:embed="rId2" cstate="print"/>
          <a:srcRect/>
          <a:stretch>
            <a:fillRect/>
          </a:stretch>
        </p:blipFill>
        <p:spPr bwMode="auto">
          <a:xfrm>
            <a:off x="251520" y="1844824"/>
            <a:ext cx="8463864" cy="4392488"/>
          </a:xfrm>
          <a:prstGeom prst="rect">
            <a:avLst/>
          </a:prstGeom>
          <a:solidFill>
            <a:srgbClr val="FFFFD5"/>
          </a:solidFill>
          <a:ln w="9525">
            <a:noFill/>
            <a:miter lim="800000"/>
            <a:headEnd/>
            <a:tailEnd/>
          </a:ln>
        </p:spPr>
      </p:pic>
      <p:sp>
        <p:nvSpPr>
          <p:cNvPr id="9" name="8 Rectángulo"/>
          <p:cNvSpPr/>
          <p:nvPr/>
        </p:nvSpPr>
        <p:spPr>
          <a:xfrm>
            <a:off x="3871676" y="4887447"/>
            <a:ext cx="5256584" cy="1938992"/>
          </a:xfrm>
          <a:prstGeom prst="rect">
            <a:avLst/>
          </a:prstGeom>
          <a:solidFill>
            <a:srgbClr val="FFFFD5"/>
          </a:solidFill>
        </p:spPr>
        <p:txBody>
          <a:bodyPr wrap="square">
            <a:spAutoFit/>
          </a:bodyPr>
          <a:lstStyle/>
          <a:p>
            <a:pPr algn="just"/>
            <a:r>
              <a:rPr lang="es-PE" sz="1500" b="1" dirty="0" smtClean="0">
                <a:solidFill>
                  <a:schemeClr val="tx2"/>
                </a:solidFill>
              </a:rPr>
              <a:t>Observaciones</a:t>
            </a:r>
            <a:r>
              <a:rPr lang="es-PE" sz="1500" dirty="0" smtClean="0">
                <a:solidFill>
                  <a:schemeClr val="tx2"/>
                </a:solidFill>
              </a:rPr>
              <a:t>:</a:t>
            </a:r>
            <a:endParaRPr lang="es-ES" sz="1500" dirty="0" smtClean="0">
              <a:solidFill>
                <a:schemeClr val="tx2"/>
              </a:solidFill>
            </a:endParaRPr>
          </a:p>
          <a:p>
            <a:pPr marL="144000" lvl="0" indent="-144000" algn="just">
              <a:buFont typeface="Arial" pitchFamily="34" charset="0"/>
              <a:buChar char="•"/>
            </a:pPr>
            <a:r>
              <a:rPr lang="es-PE" sz="1500" dirty="0" smtClean="0">
                <a:solidFill>
                  <a:schemeClr val="tx2"/>
                </a:solidFill>
              </a:rPr>
              <a:t>En la misma pagina nos conectamos al servidor (solo funcionara si es </a:t>
            </a:r>
            <a:r>
              <a:rPr lang="es-PE" sz="1500" dirty="0" err="1" smtClean="0">
                <a:solidFill>
                  <a:schemeClr val="tx2"/>
                </a:solidFill>
              </a:rPr>
              <a:t>MySQL</a:t>
            </a:r>
            <a:r>
              <a:rPr lang="es-PE" sz="1500" dirty="0" smtClean="0">
                <a:solidFill>
                  <a:schemeClr val="tx2"/>
                </a:solidFill>
              </a:rPr>
              <a:t>) y seleccionamos una base de datos. </a:t>
            </a:r>
            <a:endParaRPr lang="es-ES" sz="1500" dirty="0" smtClean="0">
              <a:solidFill>
                <a:schemeClr val="tx2"/>
              </a:solidFill>
            </a:endParaRPr>
          </a:p>
          <a:p>
            <a:pPr marL="144000" lvl="0" indent="-144000" algn="just">
              <a:buFont typeface="Arial" pitchFamily="34" charset="0"/>
              <a:buChar char="•"/>
            </a:pPr>
            <a:r>
              <a:rPr lang="es-PE" sz="1500" dirty="0" smtClean="0">
                <a:solidFill>
                  <a:schemeClr val="tx2"/>
                </a:solidFill>
              </a:rPr>
              <a:t>Realizamos una consulta (no hay manejo de errores y/o excepciones).</a:t>
            </a:r>
            <a:endParaRPr lang="es-ES" sz="1500" dirty="0" smtClean="0">
              <a:solidFill>
                <a:schemeClr val="tx2"/>
              </a:solidFill>
            </a:endParaRPr>
          </a:p>
          <a:p>
            <a:pPr marL="144000" lvl="0" indent="-144000" algn="just">
              <a:buFont typeface="Arial" pitchFamily="34" charset="0"/>
              <a:buChar char="•"/>
            </a:pPr>
            <a:r>
              <a:rPr lang="es-PE" sz="1500" dirty="0" smtClean="0">
                <a:solidFill>
                  <a:schemeClr val="tx2"/>
                </a:solidFill>
              </a:rPr>
              <a:t>Pintamos el código HTML (combinamos código HTML dentro del código PHP, dejando los </a:t>
            </a:r>
            <a:r>
              <a:rPr lang="es-PE" sz="1500" dirty="0" err="1" smtClean="0">
                <a:solidFill>
                  <a:schemeClr val="tx2"/>
                </a:solidFill>
              </a:rPr>
              <a:t>tags</a:t>
            </a:r>
            <a:r>
              <a:rPr lang="es-PE" sz="1500" dirty="0" smtClean="0">
                <a:solidFill>
                  <a:schemeClr val="tx2"/>
                </a:solidFill>
              </a:rPr>
              <a:t> (&lt;</a:t>
            </a:r>
            <a:r>
              <a:rPr lang="es-PE" sz="1500" dirty="0" err="1" smtClean="0">
                <a:solidFill>
                  <a:schemeClr val="tx2"/>
                </a:solidFill>
              </a:rPr>
              <a:t>tr</a:t>
            </a:r>
            <a:r>
              <a:rPr lang="es-PE" sz="1500" dirty="0" smtClean="0">
                <a:solidFill>
                  <a:schemeClr val="tx2"/>
                </a:solidFill>
              </a:rPr>
              <a:t>&gt;, &lt;</a:t>
            </a:r>
            <a:r>
              <a:rPr lang="es-PE" sz="1500" dirty="0" err="1" smtClean="0">
                <a:solidFill>
                  <a:schemeClr val="tx2"/>
                </a:solidFill>
              </a:rPr>
              <a:t>td</a:t>
            </a:r>
            <a:r>
              <a:rPr lang="es-PE" sz="1500" dirty="0" smtClean="0">
                <a:solidFill>
                  <a:schemeClr val="tx2"/>
                </a:solidFill>
              </a:rPr>
              <a:t>&gt;) ilegibles para la persona que implemente los estilos).</a:t>
            </a:r>
            <a:endParaRPr lang="es-ES" sz="1500" dirty="0" smtClean="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smtClean="0"/>
              <a:t>Patrones de diseño</a:t>
            </a:r>
            <a:endParaRPr lang="es-ES" dirty="0"/>
          </a:p>
        </p:txBody>
      </p:sp>
      <p:sp>
        <p:nvSpPr>
          <p:cNvPr id="3" name="2 Marcador de contenido"/>
          <p:cNvSpPr>
            <a:spLocks noGrp="1"/>
          </p:cNvSpPr>
          <p:nvPr>
            <p:ph idx="1"/>
          </p:nvPr>
        </p:nvSpPr>
        <p:spPr>
          <a:xfrm>
            <a:off x="251520" y="980728"/>
            <a:ext cx="8568952" cy="5256584"/>
          </a:xfrm>
        </p:spPr>
        <p:txBody>
          <a:bodyPr>
            <a:noAutofit/>
          </a:bodyPr>
          <a:lstStyle/>
          <a:p>
            <a:r>
              <a:rPr lang="es-PE" sz="2200" dirty="0" smtClean="0"/>
              <a:t>El concepto de los patrones de diseño empieza a difundirse junto con la aparición de la POO.</a:t>
            </a:r>
          </a:p>
          <a:p>
            <a:r>
              <a:rPr lang="es-PE" sz="2200" dirty="0" smtClean="0"/>
              <a:t>El éxito de la POO se debe a que </a:t>
            </a:r>
            <a:r>
              <a:rPr lang="es-PE" sz="2200" b="1" dirty="0" smtClean="0"/>
              <a:t>permite incrementar la calidad del software</a:t>
            </a:r>
            <a:r>
              <a:rPr lang="es-PE" sz="2200" dirty="0" smtClean="0"/>
              <a:t>, haciendo a un sistema mas </a:t>
            </a:r>
            <a:r>
              <a:rPr lang="es-PE" sz="2200" b="1" dirty="0" smtClean="0"/>
              <a:t>flexible, modular, reutilizable </a:t>
            </a:r>
            <a:r>
              <a:rPr lang="es-PE" sz="2200" dirty="0" smtClean="0"/>
              <a:t>y</a:t>
            </a:r>
            <a:r>
              <a:rPr lang="es-PE" sz="2200" b="1" dirty="0" smtClean="0"/>
              <a:t> comprensible</a:t>
            </a:r>
            <a:r>
              <a:rPr lang="es-PE" sz="2200" dirty="0" smtClean="0"/>
              <a:t>. Las clases y objetos traen nuevos medios para encapsular abstracciones y disminuir la complejidad.</a:t>
            </a:r>
          </a:p>
          <a:p>
            <a:r>
              <a:rPr lang="es-PE" sz="2200" dirty="0" smtClean="0"/>
              <a:t>En este sentido, los patrones de diseño nos dan la posibilidad de </a:t>
            </a:r>
            <a:r>
              <a:rPr lang="es-PE" sz="2200" b="1" dirty="0" smtClean="0"/>
              <a:t>organizar </a:t>
            </a:r>
            <a:r>
              <a:rPr lang="es-PE" sz="2200" dirty="0" smtClean="0"/>
              <a:t>nuestras </a:t>
            </a:r>
            <a:r>
              <a:rPr lang="es-PE" sz="2200" b="1" dirty="0" smtClean="0"/>
              <a:t>clases en estructuras comunes</a:t>
            </a:r>
            <a:r>
              <a:rPr lang="es-PE" sz="2200" dirty="0" smtClean="0"/>
              <a:t>, mejorando la </a:t>
            </a:r>
            <a:r>
              <a:rPr lang="es-PE" sz="2200" b="1" dirty="0" smtClean="0"/>
              <a:t>flexibilidad</a:t>
            </a:r>
            <a:r>
              <a:rPr lang="es-PE" sz="2200" dirty="0" smtClean="0"/>
              <a:t> ante una escalabilidad o mantenimiento del sistema. </a:t>
            </a:r>
          </a:p>
          <a:p>
            <a:r>
              <a:rPr lang="es-PE" sz="2200" dirty="0" smtClean="0"/>
              <a:t>Adicionalmente estos elementos han demostrado ser una forma muy útil de </a:t>
            </a:r>
            <a:r>
              <a:rPr lang="es-PE" sz="2200" b="1" dirty="0" smtClean="0"/>
              <a:t>reutilizar el diseño</a:t>
            </a:r>
            <a:r>
              <a:rPr lang="es-PE" sz="2200" dirty="0" smtClean="0"/>
              <a:t>, ya que ellos no solamente nombran, abstraen e identifican aspectos claves de estructuras comunes de diseño, sino que son descritos en una forma especifica documental, haciendo su compresión y aplicación fácil para un conjunto de desarrolladores. </a:t>
            </a:r>
            <a:endParaRPr lang="es-ES" sz="2200" dirty="0"/>
          </a:p>
        </p:txBody>
      </p:sp>
      <p:sp>
        <p:nvSpPr>
          <p:cNvPr id="4" name="3 Marcador de fecha"/>
          <p:cNvSpPr>
            <a:spLocks noGrp="1"/>
          </p:cNvSpPr>
          <p:nvPr>
            <p:ph type="dt" sz="half" idx="10"/>
          </p:nvPr>
        </p:nvSpPr>
        <p:spPr/>
        <p:txBody>
          <a:bodyPr/>
          <a:lstStyle/>
          <a:p>
            <a:fld id="{7F5F0824-F8D3-4252-9978-799338F128BC}" type="datetime1">
              <a:rPr lang="es-ES" smtClean="0"/>
              <a:pPr/>
              <a:t>18/11/2011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764704"/>
            <a:ext cx="8568952" cy="1440160"/>
          </a:xfrm>
        </p:spPr>
        <p:txBody>
          <a:bodyPr>
            <a:noAutofit/>
          </a:bodyPr>
          <a:lstStyle/>
          <a:p>
            <a:pPr>
              <a:buNone/>
            </a:pPr>
            <a:r>
              <a:rPr lang="es-PE" sz="2000" b="1" dirty="0" smtClean="0"/>
              <a:t>PRIMERA IMPLEMENTACIÓN</a:t>
            </a:r>
          </a:p>
          <a:p>
            <a:pPr indent="0">
              <a:buNone/>
            </a:pPr>
            <a:r>
              <a:rPr lang="es-PE" sz="2000" dirty="0" smtClean="0"/>
              <a:t>Usando </a:t>
            </a:r>
            <a:r>
              <a:rPr lang="es-PE" sz="2000" dirty="0" smtClean="0"/>
              <a:t>un Controlador y una </a:t>
            </a:r>
            <a:r>
              <a:rPr lang="es-PE" sz="2000" dirty="0" smtClean="0"/>
              <a:t>Vista. El </a:t>
            </a:r>
            <a:r>
              <a:rPr lang="es-PE" sz="2000" dirty="0" smtClean="0"/>
              <a:t>archivo anterior “report.php”, lo separaremos en dos, uno se llamará “controlador.php” y el otro “vista.php”.</a:t>
            </a:r>
            <a:endParaRPr lang="es-ES" sz="2000" dirty="0" smtClean="0"/>
          </a:p>
          <a:p>
            <a:pPr>
              <a:buNone/>
            </a:pPr>
            <a:r>
              <a:rPr lang="es-PE" sz="2000" b="1" dirty="0" smtClean="0"/>
              <a:t>02_controlador.php</a:t>
            </a:r>
            <a:endParaRPr lang="es-PE" sz="20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pic>
        <p:nvPicPr>
          <p:cNvPr id="17411" name="Picture 3"/>
          <p:cNvPicPr>
            <a:picLocks noChangeAspect="1" noChangeArrowheads="1"/>
          </p:cNvPicPr>
          <p:nvPr/>
        </p:nvPicPr>
        <p:blipFill>
          <a:blip r:embed="rId2" cstate="print"/>
          <a:srcRect/>
          <a:stretch>
            <a:fillRect/>
          </a:stretch>
        </p:blipFill>
        <p:spPr bwMode="auto">
          <a:xfrm>
            <a:off x="323527" y="2132856"/>
            <a:ext cx="8495877"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764704"/>
            <a:ext cx="8568952" cy="720080"/>
          </a:xfrm>
        </p:spPr>
        <p:txBody>
          <a:bodyPr>
            <a:noAutofit/>
          </a:bodyPr>
          <a:lstStyle/>
          <a:p>
            <a:pPr>
              <a:buNone/>
            </a:pPr>
            <a:r>
              <a:rPr lang="es-PE" sz="2000" b="1" dirty="0" smtClean="0"/>
              <a:t>PRIMERA IMPLEMENTACIÓN</a:t>
            </a:r>
          </a:p>
          <a:p>
            <a:pPr>
              <a:buNone/>
            </a:pPr>
            <a:r>
              <a:rPr lang="es-PE" sz="2000" b="1" dirty="0" smtClean="0"/>
              <a:t>02_vista.php</a:t>
            </a:r>
            <a:endParaRPr lang="es-PE" sz="20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pic>
        <p:nvPicPr>
          <p:cNvPr id="18434" name="Picture 2"/>
          <p:cNvPicPr>
            <a:picLocks noChangeAspect="1" noChangeArrowheads="1"/>
          </p:cNvPicPr>
          <p:nvPr/>
        </p:nvPicPr>
        <p:blipFill>
          <a:blip r:embed="rId2" cstate="print"/>
          <a:srcRect/>
          <a:stretch>
            <a:fillRect/>
          </a:stretch>
        </p:blipFill>
        <p:spPr bwMode="auto">
          <a:xfrm>
            <a:off x="323528" y="1484784"/>
            <a:ext cx="8468501" cy="3384376"/>
          </a:xfrm>
          <a:prstGeom prst="rect">
            <a:avLst/>
          </a:prstGeom>
          <a:noFill/>
          <a:ln w="9525">
            <a:noFill/>
            <a:miter lim="800000"/>
            <a:headEnd/>
            <a:tailEnd/>
          </a:ln>
        </p:spPr>
      </p:pic>
      <p:sp>
        <p:nvSpPr>
          <p:cNvPr id="9" name="8 Rectángulo"/>
          <p:cNvSpPr/>
          <p:nvPr/>
        </p:nvSpPr>
        <p:spPr>
          <a:xfrm>
            <a:off x="251520" y="4941168"/>
            <a:ext cx="8424936" cy="1015663"/>
          </a:xfrm>
          <a:prstGeom prst="rect">
            <a:avLst/>
          </a:prstGeom>
        </p:spPr>
        <p:txBody>
          <a:bodyPr wrap="square">
            <a:spAutoFit/>
          </a:bodyPr>
          <a:lstStyle/>
          <a:p>
            <a:pPr algn="just"/>
            <a:r>
              <a:rPr lang="es-PE" sz="2000" dirty="0" smtClean="0">
                <a:solidFill>
                  <a:schemeClr val="tx2"/>
                </a:solidFill>
              </a:rPr>
              <a:t>De esta manera tenemos </a:t>
            </a:r>
            <a:r>
              <a:rPr lang="es-PE" sz="2000" dirty="0" smtClean="0">
                <a:solidFill>
                  <a:schemeClr val="tx2"/>
                </a:solidFill>
              </a:rPr>
              <a:t>separado en </a:t>
            </a:r>
            <a:r>
              <a:rPr lang="es-PE" sz="2000" dirty="0" smtClean="0">
                <a:solidFill>
                  <a:schemeClr val="tx2"/>
                </a:solidFill>
              </a:rPr>
              <a:t>el </a:t>
            </a:r>
            <a:r>
              <a:rPr lang="es-PE" sz="2000" b="1" dirty="0" smtClean="0">
                <a:solidFill>
                  <a:schemeClr val="tx2"/>
                </a:solidFill>
              </a:rPr>
              <a:t>controlador.php</a:t>
            </a:r>
            <a:r>
              <a:rPr lang="es-PE" sz="2000" dirty="0" smtClean="0">
                <a:solidFill>
                  <a:schemeClr val="tx2"/>
                </a:solidFill>
              </a:rPr>
              <a:t> casi todo el código </a:t>
            </a:r>
            <a:r>
              <a:rPr lang="es-PE" sz="2000" dirty="0" err="1" smtClean="0">
                <a:solidFill>
                  <a:schemeClr val="tx2"/>
                </a:solidFill>
              </a:rPr>
              <a:t>php</a:t>
            </a:r>
            <a:r>
              <a:rPr lang="es-PE" sz="2000" dirty="0" smtClean="0">
                <a:solidFill>
                  <a:schemeClr val="tx2"/>
                </a:solidFill>
              </a:rPr>
              <a:t> con la lógica de negocios, mientras que en </a:t>
            </a:r>
            <a:r>
              <a:rPr lang="es-PE" sz="2000" b="1" dirty="0" smtClean="0">
                <a:solidFill>
                  <a:schemeClr val="tx2"/>
                </a:solidFill>
              </a:rPr>
              <a:t>vista.php</a:t>
            </a:r>
            <a:r>
              <a:rPr lang="es-PE" sz="2000" dirty="0" smtClean="0">
                <a:solidFill>
                  <a:schemeClr val="tx2"/>
                </a:solidFill>
              </a:rPr>
              <a:t> solo recorremos un </a:t>
            </a:r>
            <a:r>
              <a:rPr lang="es-PE" sz="2000" dirty="0" err="1" smtClean="0">
                <a:solidFill>
                  <a:schemeClr val="tx2"/>
                </a:solidFill>
              </a:rPr>
              <a:t>array</a:t>
            </a:r>
            <a:r>
              <a:rPr lang="es-PE" sz="2000" dirty="0" smtClean="0">
                <a:solidFill>
                  <a:schemeClr val="tx2"/>
                </a:solidFill>
              </a:rPr>
              <a:t> con datos</a:t>
            </a:r>
            <a:r>
              <a:rPr lang="es-PE" sz="2000" dirty="0" smtClean="0">
                <a:solidFill>
                  <a:schemeClr val="tx2"/>
                </a:solidFill>
              </a:rPr>
              <a:t>.</a:t>
            </a:r>
            <a:endParaRPr lang="es-ES" sz="2000" dirty="0" smtClean="0">
              <a:solidFill>
                <a:schemeClr val="tx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764704"/>
            <a:ext cx="8568952" cy="2016224"/>
          </a:xfrm>
        </p:spPr>
        <p:txBody>
          <a:bodyPr>
            <a:noAutofit/>
          </a:bodyPr>
          <a:lstStyle/>
          <a:p>
            <a:pPr>
              <a:buNone/>
            </a:pPr>
            <a:r>
              <a:rPr lang="es-PE" sz="2000" b="1" dirty="0" smtClean="0"/>
              <a:t>PRIMERA IMPLEMENTACIÓN</a:t>
            </a:r>
          </a:p>
          <a:p>
            <a:pPr indent="0">
              <a:buNone/>
            </a:pPr>
            <a:r>
              <a:rPr lang="es-PE" sz="2000" dirty="0" smtClean="0"/>
              <a:t>Si queremos utilizar nuevamente el listar articulo en otra pagina, tendríamos que reescribir el controlador.php de nuevo, lo cual no es eficiente. Para solventar eso en la siguiente implementación separaremos el controlador en dos archivos (modelo.php y controlador.php</a:t>
            </a:r>
            <a:r>
              <a:rPr lang="es-PE" sz="2000" dirty="0" smtClean="0"/>
              <a:t>)</a:t>
            </a:r>
            <a:endParaRPr lang="es-PE" sz="2000" b="1" dirty="0" smtClean="0"/>
          </a:p>
          <a:p>
            <a:pPr>
              <a:buNone/>
            </a:pPr>
            <a:r>
              <a:rPr lang="es-PE" sz="2000" b="1" dirty="0" smtClean="0"/>
              <a:t>03_modelo.php</a:t>
            </a:r>
            <a:endParaRPr lang="es-PE" sz="20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32</a:t>
            </a:fld>
            <a:endParaRPr lang="es-ES" dirty="0"/>
          </a:p>
        </p:txBody>
      </p:sp>
      <p:pic>
        <p:nvPicPr>
          <p:cNvPr id="19458" name="Picture 2"/>
          <p:cNvPicPr>
            <a:picLocks noChangeAspect="1" noChangeArrowheads="1"/>
          </p:cNvPicPr>
          <p:nvPr/>
        </p:nvPicPr>
        <p:blipFill>
          <a:blip r:embed="rId2" cstate="print"/>
          <a:srcRect/>
          <a:stretch>
            <a:fillRect/>
          </a:stretch>
        </p:blipFill>
        <p:spPr bwMode="auto">
          <a:xfrm>
            <a:off x="251520" y="2780928"/>
            <a:ext cx="8744619"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764704"/>
            <a:ext cx="8568952" cy="720080"/>
          </a:xfrm>
        </p:spPr>
        <p:txBody>
          <a:bodyPr>
            <a:noAutofit/>
          </a:bodyPr>
          <a:lstStyle/>
          <a:p>
            <a:pPr>
              <a:buNone/>
            </a:pPr>
            <a:r>
              <a:rPr lang="es-PE" sz="2000" b="1" dirty="0" smtClean="0"/>
              <a:t>PRIMERA IMPLEMENTACIÓN</a:t>
            </a:r>
          </a:p>
          <a:p>
            <a:pPr>
              <a:buNone/>
            </a:pPr>
            <a:r>
              <a:rPr lang="es-PE" sz="2000" b="1" dirty="0" smtClean="0"/>
              <a:t>03_controlador.php</a:t>
            </a:r>
            <a:endParaRPr lang="es-PE" sz="2000" dirty="0" smtClean="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33</a:t>
            </a:fld>
            <a:endParaRPr lang="es-ES" dirty="0"/>
          </a:p>
        </p:txBody>
      </p:sp>
      <p:pic>
        <p:nvPicPr>
          <p:cNvPr id="20482" name="Picture 2"/>
          <p:cNvPicPr>
            <a:picLocks noChangeAspect="1" noChangeArrowheads="1"/>
          </p:cNvPicPr>
          <p:nvPr/>
        </p:nvPicPr>
        <p:blipFill>
          <a:blip r:embed="rId2" cstate="print"/>
          <a:srcRect/>
          <a:stretch>
            <a:fillRect/>
          </a:stretch>
        </p:blipFill>
        <p:spPr bwMode="auto">
          <a:xfrm>
            <a:off x="251520" y="1484784"/>
            <a:ext cx="4752528" cy="2116075"/>
          </a:xfrm>
          <a:prstGeom prst="rect">
            <a:avLst/>
          </a:prstGeom>
          <a:noFill/>
          <a:ln w="9525">
            <a:noFill/>
            <a:miter lim="800000"/>
            <a:headEnd/>
            <a:tailEnd/>
          </a:ln>
        </p:spPr>
      </p:pic>
      <p:sp>
        <p:nvSpPr>
          <p:cNvPr id="9" name="2 Marcador de contenido"/>
          <p:cNvSpPr txBox="1">
            <a:spLocks/>
          </p:cNvSpPr>
          <p:nvPr/>
        </p:nvSpPr>
        <p:spPr>
          <a:xfrm>
            <a:off x="251520" y="3573016"/>
            <a:ext cx="8568952" cy="36004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000" b="1" i="0" u="none" strike="noStrike" kern="1200" cap="none" spc="0" normalizeH="0" baseline="0" noProof="0" dirty="0" smtClean="0">
                <a:ln>
                  <a:noFill/>
                </a:ln>
                <a:solidFill>
                  <a:schemeClr val="tx2"/>
                </a:solidFill>
                <a:effectLst/>
                <a:uLnTx/>
                <a:uFillTx/>
                <a:latin typeface="+mn-lt"/>
                <a:ea typeface="+mn-ea"/>
                <a:cs typeface="+mn-cs"/>
              </a:rPr>
              <a:t>03_controlador.php</a:t>
            </a:r>
            <a:endParaRPr kumimoji="0" lang="es-PE" sz="2000" b="0" i="0" u="none" strike="noStrike" kern="1200" cap="none" spc="0" normalizeH="0" baseline="0" noProof="0" dirty="0" smtClean="0">
              <a:ln>
                <a:noFill/>
              </a:ln>
              <a:solidFill>
                <a:schemeClr val="tx2"/>
              </a:solidFill>
              <a:effectLst/>
              <a:uLnTx/>
              <a:uFillTx/>
              <a:latin typeface="+mn-lt"/>
              <a:ea typeface="+mn-ea"/>
              <a:cs typeface="+mn-cs"/>
            </a:endParaRPr>
          </a:p>
        </p:txBody>
      </p:sp>
      <p:pic>
        <p:nvPicPr>
          <p:cNvPr id="20483" name="Picture 3"/>
          <p:cNvPicPr>
            <a:picLocks noChangeAspect="1" noChangeArrowheads="1"/>
          </p:cNvPicPr>
          <p:nvPr/>
        </p:nvPicPr>
        <p:blipFill>
          <a:blip r:embed="rId3" cstate="print"/>
          <a:srcRect/>
          <a:stretch>
            <a:fillRect/>
          </a:stretch>
        </p:blipFill>
        <p:spPr bwMode="auto">
          <a:xfrm>
            <a:off x="251519" y="3933056"/>
            <a:ext cx="7207131" cy="2376264"/>
          </a:xfrm>
          <a:prstGeom prst="rect">
            <a:avLst/>
          </a:prstGeom>
          <a:noFill/>
          <a:ln w="9525">
            <a:noFill/>
            <a:miter lim="800000"/>
            <a:headEnd/>
            <a:tailEnd/>
          </a:ln>
        </p:spPr>
      </p:pic>
      <p:sp>
        <p:nvSpPr>
          <p:cNvPr id="11" name="10 Rectángulo"/>
          <p:cNvSpPr/>
          <p:nvPr/>
        </p:nvSpPr>
        <p:spPr>
          <a:xfrm>
            <a:off x="5220072" y="1628800"/>
            <a:ext cx="3816424" cy="2062103"/>
          </a:xfrm>
          <a:prstGeom prst="rect">
            <a:avLst/>
          </a:prstGeom>
          <a:solidFill>
            <a:srgbClr val="FFFFD5"/>
          </a:solidFill>
        </p:spPr>
        <p:txBody>
          <a:bodyPr wrap="square">
            <a:spAutoFit/>
          </a:bodyPr>
          <a:lstStyle/>
          <a:p>
            <a:pPr algn="just"/>
            <a:r>
              <a:rPr lang="es-PE" sz="1600" dirty="0" smtClean="0">
                <a:solidFill>
                  <a:schemeClr val="tx2"/>
                </a:solidFill>
              </a:rPr>
              <a:t>Después de esta separación el controlador quedaría tan solo como un agente para pasar datos del modelo hacia la vista, pero en aplicaciones más complejas el controlador es quien realiza las tareas de autenticación de usuarios, manejo de sesiones, filtrar y validar entradas de datos por GET o POST.</a:t>
            </a:r>
            <a:endParaRPr lang="es-ES" sz="1600" dirty="0" smtClean="0">
              <a:solidFill>
                <a:schemeClr val="tx2"/>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764704"/>
            <a:ext cx="8568952" cy="5400600"/>
          </a:xfrm>
        </p:spPr>
        <p:txBody>
          <a:bodyPr>
            <a:noAutofit/>
          </a:bodyPr>
          <a:lstStyle/>
          <a:p>
            <a:pPr marL="36000" indent="0">
              <a:buNone/>
            </a:pPr>
            <a:r>
              <a:rPr lang="es-PE" b="1" dirty="0" smtClean="0"/>
              <a:t>PRIMERA IMPLEMENTACIÓN</a:t>
            </a:r>
          </a:p>
          <a:p>
            <a:pPr marL="36000" indent="0">
              <a:buNone/>
            </a:pPr>
            <a:r>
              <a:rPr lang="es-PE" dirty="0" smtClean="0"/>
              <a:t>Para complementar la implementación, demos respuesta a la siguiente pregunta:</a:t>
            </a:r>
            <a:endParaRPr lang="es-ES" dirty="0" smtClean="0"/>
          </a:p>
          <a:p>
            <a:pPr marL="36000" indent="0">
              <a:buNone/>
            </a:pPr>
            <a:r>
              <a:rPr lang="es-PE" dirty="0" smtClean="0"/>
              <a:t>¿Qué pasaría si cambiamos el Gestor de Base de Datos?</a:t>
            </a:r>
            <a:endParaRPr lang="es-ES" dirty="0" smtClean="0"/>
          </a:p>
          <a:p>
            <a:pPr marL="36000" indent="0">
              <a:buNone/>
            </a:pPr>
            <a:r>
              <a:rPr lang="es-PE" dirty="0" smtClean="0"/>
              <a:t>Esto impactaría en todas las funciones </a:t>
            </a:r>
            <a:r>
              <a:rPr lang="es-PE" dirty="0" err="1" smtClean="0"/>
              <a:t>Mysql</a:t>
            </a:r>
            <a:r>
              <a:rPr lang="es-PE" dirty="0" smtClean="0"/>
              <a:t> del modelo (</a:t>
            </a:r>
            <a:r>
              <a:rPr lang="es-PE" dirty="0" err="1" smtClean="0"/>
              <a:t>mysql_connect</a:t>
            </a:r>
            <a:r>
              <a:rPr lang="es-PE" dirty="0" smtClean="0"/>
              <a:t>, </a:t>
            </a:r>
            <a:r>
              <a:rPr lang="es-PE" dirty="0" err="1" smtClean="0"/>
              <a:t>mysql_query</a:t>
            </a:r>
            <a:r>
              <a:rPr lang="es-PE" dirty="0" smtClean="0"/>
              <a:t>,…), reemplazarlas por las nuevas nos tomaría mucho tiempo. Para hacer un mejor uso de MVC o mejor dicho cambiando el patrón un poco, se podría separar el modelo en dos capas: </a:t>
            </a:r>
            <a:endParaRPr lang="es-ES" dirty="0" smtClean="0"/>
          </a:p>
          <a:p>
            <a:pPr marL="324000" lvl="1" indent="0"/>
            <a:r>
              <a:rPr lang="es-PE" sz="1800" dirty="0" smtClean="0"/>
              <a:t>La capa de Acceso a Datos </a:t>
            </a:r>
            <a:endParaRPr lang="es-ES" sz="1800" dirty="0" smtClean="0"/>
          </a:p>
          <a:p>
            <a:pPr marL="324000" lvl="1" indent="0"/>
            <a:r>
              <a:rPr lang="es-PE" sz="1800" dirty="0" smtClean="0"/>
              <a:t>La capa de Abstracción de la Base de Datos </a:t>
            </a:r>
            <a:endParaRPr lang="es-ES" sz="1800" dirty="0" smtClean="0"/>
          </a:p>
          <a:p>
            <a:pPr marL="36000" indent="0">
              <a:buNone/>
            </a:pPr>
            <a:r>
              <a:rPr lang="es-PE" dirty="0" smtClean="0"/>
              <a:t>Si se diera el caso de cambiar de gestor de base de datos, solo tendríamos que actualizar la capa de abstracción de la base de </a:t>
            </a:r>
            <a:r>
              <a:rPr lang="es-PE" dirty="0" smtClean="0"/>
              <a:t>datos.</a:t>
            </a:r>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34</a:t>
            </a:fld>
            <a:endParaRPr lang="es-E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The</a:t>
            </a:r>
            <a:r>
              <a:rPr lang="es-PE" dirty="0" smtClean="0"/>
              <a:t> MVC </a:t>
            </a:r>
            <a:r>
              <a:rPr lang="es-PE" dirty="0" err="1" smtClean="0"/>
              <a:t>pattern</a:t>
            </a:r>
            <a:endParaRPr lang="es-ES" dirty="0"/>
          </a:p>
        </p:txBody>
      </p:sp>
      <p:sp>
        <p:nvSpPr>
          <p:cNvPr id="3" name="2 Marcador de contenido"/>
          <p:cNvSpPr>
            <a:spLocks noGrp="1"/>
          </p:cNvSpPr>
          <p:nvPr>
            <p:ph idx="1"/>
          </p:nvPr>
        </p:nvSpPr>
        <p:spPr>
          <a:xfrm>
            <a:off x="251520" y="764704"/>
            <a:ext cx="8568952" cy="864096"/>
          </a:xfrm>
        </p:spPr>
        <p:txBody>
          <a:bodyPr>
            <a:noAutofit/>
          </a:bodyPr>
          <a:lstStyle/>
          <a:p>
            <a:pPr marL="36000" indent="0">
              <a:buNone/>
            </a:pPr>
            <a:r>
              <a:rPr lang="es-PE" b="1" dirty="0" smtClean="0"/>
              <a:t>PRIMERA IMPLEMENTACIÓN</a:t>
            </a:r>
          </a:p>
          <a:p>
            <a:pPr marL="36000" indent="0">
              <a:buNone/>
            </a:pPr>
            <a:r>
              <a:rPr lang="es-PE" b="1" dirty="0" smtClean="0"/>
              <a:t>m</a:t>
            </a:r>
            <a:r>
              <a:rPr lang="es-PE" b="1" dirty="0" smtClean="0"/>
              <a:t>odelo.php</a:t>
            </a:r>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35</a:t>
            </a:fld>
            <a:endParaRPr lang="es-ES" dirty="0"/>
          </a:p>
        </p:txBody>
      </p:sp>
      <p:pic>
        <p:nvPicPr>
          <p:cNvPr id="21507" name="Picture 3"/>
          <p:cNvPicPr>
            <a:picLocks noChangeAspect="1" noChangeArrowheads="1"/>
          </p:cNvPicPr>
          <p:nvPr/>
        </p:nvPicPr>
        <p:blipFill>
          <a:blip r:embed="rId2" cstate="print"/>
          <a:srcRect/>
          <a:stretch>
            <a:fillRect/>
          </a:stretch>
        </p:blipFill>
        <p:spPr bwMode="auto">
          <a:xfrm>
            <a:off x="251520" y="1628800"/>
            <a:ext cx="7200900" cy="4633888"/>
          </a:xfrm>
          <a:prstGeom prst="rect">
            <a:avLst/>
          </a:prstGeom>
          <a:noFill/>
          <a:ln w="9525">
            <a:noFill/>
            <a:miter lim="800000"/>
            <a:headEnd/>
            <a:tailEnd/>
          </a:ln>
        </p:spPr>
      </p:pic>
      <p:sp>
        <p:nvSpPr>
          <p:cNvPr id="13" name="12 Rectángulo"/>
          <p:cNvSpPr/>
          <p:nvPr/>
        </p:nvSpPr>
        <p:spPr>
          <a:xfrm>
            <a:off x="5940152" y="2564904"/>
            <a:ext cx="2880320" cy="584775"/>
          </a:xfrm>
          <a:prstGeom prst="rect">
            <a:avLst/>
          </a:prstGeom>
          <a:solidFill>
            <a:srgbClr val="FFFFD5"/>
          </a:solidFill>
        </p:spPr>
        <p:txBody>
          <a:bodyPr wrap="square">
            <a:spAutoFit/>
          </a:bodyPr>
          <a:lstStyle/>
          <a:p>
            <a:pPr algn="just"/>
            <a:r>
              <a:rPr lang="es-PE" sz="1600" dirty="0" smtClean="0">
                <a:solidFill>
                  <a:schemeClr val="tx2"/>
                </a:solidFill>
              </a:rPr>
              <a:t>Código del modelo después de la separación en capas</a:t>
            </a:r>
            <a:endParaRPr lang="es-ES" sz="1600" dirty="0" smtClean="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7F5F0824-F8D3-4252-9978-799338F128BC}" type="datetime1">
              <a:rPr lang="es-ES" smtClean="0"/>
              <a:pPr/>
              <a:t>18/11/2011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10" name="9 Título"/>
          <p:cNvSpPr>
            <a:spLocks noGrp="1"/>
          </p:cNvSpPr>
          <p:nvPr>
            <p:ph type="title"/>
          </p:nvPr>
        </p:nvSpPr>
        <p:spPr>
          <a:xfrm>
            <a:off x="0" y="0"/>
            <a:ext cx="7308304" cy="764704"/>
          </a:xfrm>
        </p:spPr>
        <p:txBody>
          <a:bodyPr/>
          <a:lstStyle/>
          <a:p>
            <a:r>
              <a:rPr lang="es-PE" dirty="0" smtClean="0"/>
              <a:t>Patrones de diseño</a:t>
            </a:r>
            <a:endParaRPr lang="es-ES" dirty="0"/>
          </a:p>
        </p:txBody>
      </p:sp>
      <p:graphicFrame>
        <p:nvGraphicFramePr>
          <p:cNvPr id="12" name="11 Marcador de contenido"/>
          <p:cNvGraphicFramePr>
            <a:graphicFrameLocks noGrp="1"/>
          </p:cNvGraphicFramePr>
          <p:nvPr>
            <p:ph idx="1"/>
          </p:nvPr>
        </p:nvGraphicFramePr>
        <p:xfrm>
          <a:off x="250825" y="1052736"/>
          <a:ext cx="8569325" cy="5073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020272" cy="764704"/>
          </a:xfrm>
        </p:spPr>
        <p:txBody>
          <a:bodyPr/>
          <a:lstStyle/>
          <a:p>
            <a:r>
              <a:rPr lang="es-PE" smtClean="0"/>
              <a:t>Patrones de Diseño comunes en PHP</a:t>
            </a:r>
            <a:endParaRPr lang="es-PE"/>
          </a:p>
        </p:txBody>
      </p:sp>
      <p:sp>
        <p:nvSpPr>
          <p:cNvPr id="4" name="3 Marcador de fecha"/>
          <p:cNvSpPr>
            <a:spLocks noGrp="1"/>
          </p:cNvSpPr>
          <p:nvPr>
            <p:ph type="dt" sz="half" idx="10"/>
          </p:nvPr>
        </p:nvSpPr>
        <p:spPr/>
        <p:txBody>
          <a:bodyPr/>
          <a:lstStyle/>
          <a:p>
            <a:fld id="{7F5F0824-F8D3-4252-9978-799338F128BC}" type="datetime1">
              <a:rPr lang="es-ES" smtClean="0"/>
              <a:pPr/>
              <a:t>18/11/2011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graphicFrame>
        <p:nvGraphicFramePr>
          <p:cNvPr id="10" name="9 Diagrama"/>
          <p:cNvGraphicFramePr/>
          <p:nvPr/>
        </p:nvGraphicFramePr>
        <p:xfrm>
          <a:off x="1235968" y="908720"/>
          <a:ext cx="6288360" cy="4624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10 CuadroTexto"/>
          <p:cNvSpPr txBox="1"/>
          <p:nvPr/>
        </p:nvSpPr>
        <p:spPr>
          <a:xfrm>
            <a:off x="0" y="5949280"/>
            <a:ext cx="6622326" cy="369332"/>
          </a:xfrm>
          <a:prstGeom prst="rect">
            <a:avLst/>
          </a:prstGeom>
          <a:noFill/>
        </p:spPr>
        <p:txBody>
          <a:bodyPr wrap="none" rtlCol="0">
            <a:spAutoFit/>
          </a:bodyPr>
          <a:lstStyle/>
          <a:p>
            <a:r>
              <a:rPr lang="es-PE" dirty="0" smtClean="0"/>
              <a:t>* </a:t>
            </a:r>
            <a:r>
              <a:rPr lang="es-ES" dirty="0" smtClean="0">
                <a:hlinkClick r:id="rId7"/>
              </a:rPr>
              <a:t>http://www.ibm.com/developerworks/library/os-php-designptrns/</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Factory</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4968552"/>
          </a:xfrm>
        </p:spPr>
        <p:txBody>
          <a:bodyPr>
            <a:noAutofit/>
          </a:bodyPr>
          <a:lstStyle/>
          <a:p>
            <a:endParaRPr lang="es-PE" sz="2800" dirty="0" smtClean="0"/>
          </a:p>
          <a:p>
            <a:r>
              <a:rPr lang="es-PE" sz="2800" dirty="0" smtClean="0"/>
              <a:t>Se </a:t>
            </a:r>
            <a:r>
              <a:rPr lang="es-PE" sz="2800" dirty="0" smtClean="0"/>
              <a:t>usa para instanciar objetos en tiempo de ejecución.</a:t>
            </a:r>
          </a:p>
          <a:p>
            <a:r>
              <a:rPr lang="es-ES" sz="2800" b="1" dirty="0" err="1" smtClean="0"/>
              <a:t>The</a:t>
            </a:r>
            <a:r>
              <a:rPr lang="es-ES" sz="2800" b="1" dirty="0" smtClean="0"/>
              <a:t> </a:t>
            </a:r>
            <a:r>
              <a:rPr lang="es-ES" sz="2800" b="1" dirty="0" err="1" smtClean="0"/>
              <a:t>Factory</a:t>
            </a:r>
            <a:r>
              <a:rPr lang="es-ES" sz="2800" b="1" dirty="0" smtClean="0"/>
              <a:t> </a:t>
            </a:r>
            <a:r>
              <a:rPr lang="es-ES" sz="2800" b="1" dirty="0" err="1" smtClean="0"/>
              <a:t>Method</a:t>
            </a:r>
            <a:r>
              <a:rPr lang="es-ES" sz="2800" dirty="0" smtClean="0"/>
              <a:t> (patrón de </a:t>
            </a:r>
            <a:r>
              <a:rPr lang="es-ES" sz="2800" dirty="0" smtClean="0"/>
              <a:t>diseño). En </a:t>
            </a:r>
            <a:r>
              <a:rPr lang="es-ES" sz="2800" dirty="0" smtClean="0"/>
              <a:t>diseño de software, el patrón de diseño </a:t>
            </a:r>
            <a:r>
              <a:rPr lang="es-ES" sz="2800" dirty="0" err="1" smtClean="0"/>
              <a:t>Factory</a:t>
            </a:r>
            <a:r>
              <a:rPr lang="es-ES" sz="2800" dirty="0" smtClean="0"/>
              <a:t> </a:t>
            </a:r>
            <a:r>
              <a:rPr lang="es-ES" sz="2800" dirty="0" err="1" smtClean="0"/>
              <a:t>Method</a:t>
            </a:r>
            <a:r>
              <a:rPr lang="es-ES" sz="2800" dirty="0" smtClean="0"/>
              <a:t> consiste en utilizar una </a:t>
            </a:r>
            <a:r>
              <a:rPr lang="es-ES" sz="2800" b="1" dirty="0" smtClean="0"/>
              <a:t>clase constructora </a:t>
            </a:r>
            <a:r>
              <a:rPr lang="es-ES" sz="2800" b="1" dirty="0" smtClean="0"/>
              <a:t>abstracta</a:t>
            </a:r>
            <a:r>
              <a:rPr lang="es-ES" sz="2800" dirty="0" smtClean="0"/>
              <a:t>, </a:t>
            </a:r>
            <a:r>
              <a:rPr lang="es-ES" sz="2800" dirty="0" smtClean="0"/>
              <a:t>con unos cuantos métodos definidos y otro(s) abstracto(s</a:t>
            </a:r>
            <a:r>
              <a:rPr lang="es-ES" sz="2800" dirty="0" smtClean="0"/>
              <a:t>) dedicados </a:t>
            </a:r>
            <a:r>
              <a:rPr lang="es-ES" sz="2800" dirty="0" smtClean="0"/>
              <a:t>a la construcción de objetos </a:t>
            </a:r>
            <a:r>
              <a:rPr lang="es-ES" sz="2800" dirty="0" smtClean="0"/>
              <a:t>particulares </a:t>
            </a:r>
            <a:r>
              <a:rPr lang="es-ES" sz="2800" dirty="0" smtClean="0"/>
              <a:t>de un tipo determinado. Es una simplificación del </a:t>
            </a:r>
            <a:r>
              <a:rPr lang="es-ES" sz="2800" b="1" dirty="0" err="1" smtClean="0"/>
              <a:t>Abstract</a:t>
            </a:r>
            <a:r>
              <a:rPr lang="es-ES" sz="2800" b="1" dirty="0" smtClean="0"/>
              <a:t> </a:t>
            </a:r>
            <a:r>
              <a:rPr lang="es-ES" sz="2800" b="1" dirty="0" err="1" smtClean="0"/>
              <a:t>Factory</a:t>
            </a:r>
            <a:r>
              <a:rPr lang="es-ES" sz="2800" dirty="0" smtClean="0"/>
              <a:t>; </a:t>
            </a:r>
            <a:r>
              <a:rPr lang="es-ES" sz="2800" dirty="0" smtClean="0"/>
              <a:t>según usemos una u otra hija de esta clase abstracta, tendremos </a:t>
            </a:r>
            <a:r>
              <a:rPr lang="es-ES" sz="2800" dirty="0" smtClean="0"/>
              <a:t>distintos comportamientos.</a:t>
            </a:r>
          </a:p>
        </p:txBody>
      </p:sp>
      <p:sp>
        <p:nvSpPr>
          <p:cNvPr id="4" name="3 Marcador de fecha"/>
          <p:cNvSpPr>
            <a:spLocks noGrp="1"/>
          </p:cNvSpPr>
          <p:nvPr>
            <p:ph type="dt" sz="half" idx="10"/>
          </p:nvPr>
        </p:nvSpPr>
        <p:spPr/>
        <p:txBody>
          <a:bodyPr/>
          <a:lstStyle/>
          <a:p>
            <a:fld id="{7F5F0824-F8D3-4252-9978-799338F128BC}" type="datetime1">
              <a:rPr lang="es-ES" smtClean="0"/>
              <a:pPr/>
              <a:t>18/11/2011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7" name="6 CuadroTexto"/>
          <p:cNvSpPr txBox="1"/>
          <p:nvPr/>
        </p:nvSpPr>
        <p:spPr>
          <a:xfrm>
            <a:off x="1043608" y="3429000"/>
            <a:ext cx="184731" cy="369332"/>
          </a:xfrm>
          <a:prstGeom prst="rect">
            <a:avLst/>
          </a:prstGeom>
          <a:noFill/>
        </p:spPr>
        <p:txBody>
          <a:bodyPr wrap="none" rtlCol="0">
            <a:spAutoFit/>
          </a:bodyPr>
          <a:lstStyle/>
          <a:p>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611560" y="2276872"/>
            <a:ext cx="7848872" cy="3816424"/>
          </a:xfrm>
          <a:prstGeom prst="rect">
            <a:avLst/>
          </a:prstGeom>
          <a:solidFill>
            <a:srgbClr val="FFFF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Factory</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1440160"/>
          </a:xfrm>
        </p:spPr>
        <p:txBody>
          <a:bodyPr>
            <a:noAutofit/>
          </a:bodyPr>
          <a:lstStyle/>
          <a:p>
            <a:r>
              <a:rPr lang="es-PE" sz="2200" b="1" dirty="0" smtClean="0"/>
              <a:t>Estructura</a:t>
            </a:r>
            <a:r>
              <a:rPr lang="es-PE" sz="2200" dirty="0" smtClean="0"/>
              <a:t>. </a:t>
            </a:r>
            <a:r>
              <a:rPr lang="es-ES" sz="2200" dirty="0" smtClean="0"/>
              <a:t>Las clases principales </a:t>
            </a:r>
            <a:r>
              <a:rPr lang="es-ES" sz="2200" dirty="0" smtClean="0"/>
              <a:t>son </a:t>
            </a:r>
            <a:r>
              <a:rPr lang="es-ES" sz="2200" dirty="0" smtClean="0"/>
              <a:t>el </a:t>
            </a:r>
            <a:r>
              <a:rPr lang="es-ES" sz="2200" b="1" dirty="0" smtClean="0"/>
              <a:t>creador </a:t>
            </a:r>
            <a:r>
              <a:rPr lang="es-ES" sz="2200" dirty="0" smtClean="0"/>
              <a:t>y el </a:t>
            </a:r>
            <a:r>
              <a:rPr lang="es-ES" sz="2200" b="1" dirty="0" smtClean="0"/>
              <a:t>producto</a:t>
            </a:r>
            <a:r>
              <a:rPr lang="es-ES" sz="2200" dirty="0" smtClean="0"/>
              <a:t>. En la clase creadora se define método </a:t>
            </a:r>
            <a:r>
              <a:rPr lang="es-ES" sz="2200" dirty="0" smtClean="0"/>
              <a:t>abstracto </a:t>
            </a:r>
            <a:r>
              <a:rPr lang="es-ES" sz="2200" dirty="0" smtClean="0"/>
              <a:t>para </a:t>
            </a:r>
            <a:r>
              <a:rPr lang="es-ES" sz="2200" dirty="0" smtClean="0"/>
              <a:t>que devuelva un producto. Las subclases del creador pueden sobrescribir este método para devolver subclases apropiadas del producto...</a:t>
            </a:r>
            <a:endParaRPr lang="es-ES" sz="2200" dirty="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7" name="6 CuadroTexto"/>
          <p:cNvSpPr txBox="1"/>
          <p:nvPr/>
        </p:nvSpPr>
        <p:spPr>
          <a:xfrm>
            <a:off x="1043608" y="3429000"/>
            <a:ext cx="184731" cy="369332"/>
          </a:xfrm>
          <a:prstGeom prst="rect">
            <a:avLst/>
          </a:prstGeom>
          <a:noFill/>
        </p:spPr>
        <p:txBody>
          <a:bodyPr wrap="none" rtlCol="0">
            <a:spAutoFit/>
          </a:bodyPr>
          <a:lstStyle/>
          <a:p>
            <a:endParaRPr lang="es-ES" dirty="0"/>
          </a:p>
        </p:txBody>
      </p:sp>
      <p:pic>
        <p:nvPicPr>
          <p:cNvPr id="12" name="11 Imagen" descr="Factory_Method.png"/>
          <p:cNvPicPr>
            <a:picLocks noChangeAspect="1"/>
          </p:cNvPicPr>
          <p:nvPr/>
        </p:nvPicPr>
        <p:blipFill>
          <a:blip r:embed="rId2" cstate="print"/>
          <a:stretch>
            <a:fillRect/>
          </a:stretch>
        </p:blipFill>
        <p:spPr>
          <a:xfrm>
            <a:off x="755576" y="2276872"/>
            <a:ext cx="7644815" cy="367240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Factory</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432048"/>
          </a:xfrm>
        </p:spPr>
        <p:txBody>
          <a:bodyPr>
            <a:noAutofit/>
          </a:bodyPr>
          <a:lstStyle/>
          <a:p>
            <a:r>
              <a:rPr lang="es-PE" sz="2200" b="1" dirty="0" smtClean="0"/>
              <a:t>Ejemplo:</a:t>
            </a:r>
            <a:endParaRPr lang="es-ES" sz="2200" dirty="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7" name="6 CuadroTexto"/>
          <p:cNvSpPr txBox="1"/>
          <p:nvPr/>
        </p:nvSpPr>
        <p:spPr>
          <a:xfrm>
            <a:off x="1043608" y="3429000"/>
            <a:ext cx="184731" cy="369332"/>
          </a:xfrm>
          <a:prstGeom prst="rect">
            <a:avLst/>
          </a:prstGeom>
          <a:noFill/>
        </p:spPr>
        <p:txBody>
          <a:bodyPr wrap="none" rtlCol="0">
            <a:spAutoFit/>
          </a:bodyPr>
          <a:lstStyle/>
          <a:p>
            <a:endParaRPr lang="es-ES" dirty="0"/>
          </a:p>
        </p:txBody>
      </p:sp>
      <p:pic>
        <p:nvPicPr>
          <p:cNvPr id="2050" name="Picture 2"/>
          <p:cNvPicPr>
            <a:picLocks noChangeAspect="1" noChangeArrowheads="1"/>
          </p:cNvPicPr>
          <p:nvPr/>
        </p:nvPicPr>
        <p:blipFill>
          <a:blip r:embed="rId2" cstate="print"/>
          <a:srcRect/>
          <a:stretch>
            <a:fillRect/>
          </a:stretch>
        </p:blipFill>
        <p:spPr bwMode="auto">
          <a:xfrm>
            <a:off x="251520" y="1196752"/>
            <a:ext cx="6089725" cy="489654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940152" y="4437112"/>
            <a:ext cx="2876133" cy="1080120"/>
          </a:xfrm>
          <a:prstGeom prst="rect">
            <a:avLst/>
          </a:prstGeom>
          <a:noFill/>
          <a:ln w="9525">
            <a:noFill/>
            <a:miter lim="800000"/>
            <a:headEnd/>
            <a:tailEnd/>
          </a:ln>
        </p:spPr>
      </p:pic>
      <p:sp>
        <p:nvSpPr>
          <p:cNvPr id="14" name="2 Marcador de contenido"/>
          <p:cNvSpPr txBox="1">
            <a:spLocks/>
          </p:cNvSpPr>
          <p:nvPr/>
        </p:nvSpPr>
        <p:spPr>
          <a:xfrm>
            <a:off x="5940152" y="1268760"/>
            <a:ext cx="2736304" cy="2880320"/>
          </a:xfrm>
          <a:prstGeom prst="rect">
            <a:avLst/>
          </a:prstGeom>
        </p:spPr>
        <p:txBody>
          <a:bodyPr vert="horz" lIns="91440" tIns="45720" rIns="91440" bIns="45720" rtlCol="0">
            <a:noAutofit/>
          </a:bodyPr>
          <a:lstStyle/>
          <a:p>
            <a:pPr marR="0" lvl="0" algn="just" defTabSz="914400" rtl="0" eaLnBrk="1" fontAlgn="auto" latinLnBrk="0" hangingPunct="1">
              <a:lnSpc>
                <a:spcPct val="100000"/>
              </a:lnSpc>
              <a:spcBef>
                <a:spcPct val="20000"/>
              </a:spcBef>
              <a:spcAft>
                <a:spcPts val="0"/>
              </a:spcAft>
              <a:buClrTx/>
              <a:buSzTx/>
              <a:tabLst/>
              <a:defRPr/>
            </a:pPr>
            <a:r>
              <a:rPr lang="es-PE" dirty="0" smtClean="0">
                <a:solidFill>
                  <a:schemeClr val="tx2"/>
                </a:solidFill>
              </a:rPr>
              <a:t>Una interfaz llamada </a:t>
            </a:r>
            <a:r>
              <a:rPr lang="es-PE" dirty="0" err="1" smtClean="0">
                <a:solidFill>
                  <a:schemeClr val="tx2"/>
                </a:solidFill>
              </a:rPr>
              <a:t>IUser</a:t>
            </a:r>
            <a:r>
              <a:rPr lang="es-PE" dirty="0" smtClean="0">
                <a:solidFill>
                  <a:schemeClr val="tx2"/>
                </a:solidFill>
              </a:rPr>
              <a:t> que debería hacer el objeto.</a:t>
            </a:r>
          </a:p>
          <a:p>
            <a:pPr marR="0" lvl="0" algn="just" defTabSz="914400" rtl="0" eaLnBrk="1" fontAlgn="auto" latinLnBrk="0" hangingPunct="1">
              <a:lnSpc>
                <a:spcPct val="100000"/>
              </a:lnSpc>
              <a:spcBef>
                <a:spcPct val="20000"/>
              </a:spcBef>
              <a:spcAft>
                <a:spcPts val="0"/>
              </a:spcAft>
              <a:buClrTx/>
              <a:buSzTx/>
              <a:tabLst/>
              <a:defRPr/>
            </a:pPr>
            <a:r>
              <a:rPr lang="es-PE" dirty="0" smtClean="0">
                <a:solidFill>
                  <a:schemeClr val="tx2"/>
                </a:solidFill>
              </a:rPr>
              <a:t>La implementación de </a:t>
            </a:r>
            <a:r>
              <a:rPr lang="es-PE" dirty="0" err="1" smtClean="0">
                <a:solidFill>
                  <a:schemeClr val="tx2"/>
                </a:solidFill>
              </a:rPr>
              <a:t>IUser</a:t>
            </a:r>
            <a:r>
              <a:rPr lang="es-PE" dirty="0" smtClean="0">
                <a:solidFill>
                  <a:schemeClr val="tx2"/>
                </a:solidFill>
              </a:rPr>
              <a:t> es llamada </a:t>
            </a:r>
            <a:r>
              <a:rPr lang="es-PE" dirty="0" err="1" smtClean="0">
                <a:solidFill>
                  <a:schemeClr val="tx2"/>
                </a:solidFill>
              </a:rPr>
              <a:t>User</a:t>
            </a:r>
            <a:r>
              <a:rPr lang="es-PE" dirty="0" smtClean="0">
                <a:solidFill>
                  <a:schemeClr val="tx2"/>
                </a:solidFill>
              </a:rPr>
              <a:t>, y la clase fábrica es llamada </a:t>
            </a:r>
            <a:r>
              <a:rPr lang="es-PE" dirty="0" err="1" smtClean="0">
                <a:solidFill>
                  <a:schemeClr val="tx2"/>
                </a:solidFill>
              </a:rPr>
              <a:t>UserFactory</a:t>
            </a:r>
            <a:r>
              <a:rPr lang="es-PE" dirty="0" smtClean="0">
                <a:solidFill>
                  <a:schemeClr val="tx2"/>
                </a:solidFill>
              </a:rPr>
              <a:t> la cual crea los objetos </a:t>
            </a:r>
            <a:r>
              <a:rPr lang="es-PE" dirty="0" err="1" smtClean="0">
                <a:solidFill>
                  <a:schemeClr val="tx2"/>
                </a:solidFill>
              </a:rPr>
              <a:t>IUser</a:t>
            </a:r>
            <a:r>
              <a:rPr lang="es-PE" dirty="0" smtClean="0">
                <a:solidFill>
                  <a:schemeClr val="tx2"/>
                </a:solidFill>
              </a:rPr>
              <a:t>.</a:t>
            </a:r>
          </a:p>
          <a:p>
            <a:pPr marR="0" lvl="0" algn="just" defTabSz="914400" rtl="0" eaLnBrk="1" fontAlgn="auto" latinLnBrk="0" hangingPunct="1">
              <a:lnSpc>
                <a:spcPct val="100000"/>
              </a:lnSpc>
              <a:spcBef>
                <a:spcPct val="20000"/>
              </a:spcBef>
              <a:spcAft>
                <a:spcPts val="0"/>
              </a:spcAft>
              <a:buClrTx/>
              <a:buSzTx/>
              <a:tabLst/>
              <a:defRPr/>
            </a:pPr>
            <a:r>
              <a:rPr lang="es-PE" dirty="0" smtClean="0">
                <a:solidFill>
                  <a:schemeClr val="tx2"/>
                </a:solidFill>
              </a:rPr>
              <a:t>Las relaciones se ven en el siguiente gráfico.</a:t>
            </a:r>
            <a:endParaRPr kumimoji="0" lang="es-ES"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7308304" cy="764704"/>
          </a:xfrm>
        </p:spPr>
        <p:txBody>
          <a:bodyPr/>
          <a:lstStyle/>
          <a:p>
            <a:r>
              <a:rPr lang="es-PE" dirty="0" err="1" smtClean="0"/>
              <a:t>The</a:t>
            </a:r>
            <a:r>
              <a:rPr lang="es-PE" dirty="0" smtClean="0"/>
              <a:t> </a:t>
            </a:r>
            <a:r>
              <a:rPr lang="es-PE" dirty="0" err="1" smtClean="0"/>
              <a:t>Factory</a:t>
            </a:r>
            <a:r>
              <a:rPr lang="es-PE" dirty="0" smtClean="0"/>
              <a:t> </a:t>
            </a:r>
            <a:r>
              <a:rPr lang="es-PE" dirty="0" err="1" smtClean="0"/>
              <a:t>Patern</a:t>
            </a:r>
            <a:endParaRPr lang="es-ES" dirty="0"/>
          </a:p>
        </p:txBody>
      </p:sp>
      <p:sp>
        <p:nvSpPr>
          <p:cNvPr id="3" name="2 Marcador de contenido"/>
          <p:cNvSpPr>
            <a:spLocks noGrp="1"/>
          </p:cNvSpPr>
          <p:nvPr>
            <p:ph idx="1"/>
          </p:nvPr>
        </p:nvSpPr>
        <p:spPr>
          <a:xfrm>
            <a:off x="251520" y="764704"/>
            <a:ext cx="8568952" cy="720080"/>
          </a:xfrm>
        </p:spPr>
        <p:txBody>
          <a:bodyPr>
            <a:noAutofit/>
          </a:bodyPr>
          <a:lstStyle/>
          <a:p>
            <a:pPr marL="0" indent="0">
              <a:buNone/>
            </a:pPr>
            <a:r>
              <a:rPr lang="es-PE" sz="2200" dirty="0" smtClean="0"/>
              <a:t>También es posible implementar este patrón de diseño a través de métodos que fabrican objetos. Ejemplo</a:t>
            </a:r>
            <a:endParaRPr lang="es-ES" sz="2200" dirty="0"/>
          </a:p>
        </p:txBody>
      </p:sp>
      <p:sp>
        <p:nvSpPr>
          <p:cNvPr id="4" name="3 Marcador de fecha"/>
          <p:cNvSpPr>
            <a:spLocks noGrp="1"/>
          </p:cNvSpPr>
          <p:nvPr>
            <p:ph type="dt" sz="half" idx="10"/>
          </p:nvPr>
        </p:nvSpPr>
        <p:spPr/>
        <p:txBody>
          <a:bodyPr/>
          <a:lstStyle/>
          <a:p>
            <a:fld id="{7F5F0824-F8D3-4252-9978-799338F128BC}" type="datetime1">
              <a:rPr lang="es-ES" smtClean="0"/>
              <a:pPr/>
              <a:t>19/11/2011</a:t>
            </a:fld>
            <a:endParaRPr lang="es-ES" dirty="0"/>
          </a:p>
        </p:txBody>
      </p:sp>
      <p:sp>
        <p:nvSpPr>
          <p:cNvPr id="5" name="4 Marcador de pie de página"/>
          <p:cNvSpPr>
            <a:spLocks noGrp="1"/>
          </p:cNvSpPr>
          <p:nvPr>
            <p:ph type="ftr" sz="quarter" idx="11"/>
          </p:nvPr>
        </p:nvSpPr>
        <p:spPr/>
        <p:txBody>
          <a:bodyPr/>
          <a:lstStyle/>
          <a:p>
            <a:r>
              <a:rPr lang="es-PE" smtClean="0"/>
              <a:t>sistemasuni</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7" name="6 CuadroTexto"/>
          <p:cNvSpPr txBox="1"/>
          <p:nvPr/>
        </p:nvSpPr>
        <p:spPr>
          <a:xfrm>
            <a:off x="1043608" y="3429000"/>
            <a:ext cx="184731" cy="369332"/>
          </a:xfrm>
          <a:prstGeom prst="rect">
            <a:avLst/>
          </a:prstGeom>
          <a:noFill/>
        </p:spPr>
        <p:txBody>
          <a:bodyPr wrap="none" rtlCol="0">
            <a:spAutoFit/>
          </a:bodyPr>
          <a:lstStyle/>
          <a:p>
            <a:endParaRPr lang="es-ES" dirty="0"/>
          </a:p>
        </p:txBody>
      </p:sp>
      <p:pic>
        <p:nvPicPr>
          <p:cNvPr id="3074" name="Picture 2"/>
          <p:cNvPicPr>
            <a:picLocks noChangeAspect="1" noChangeArrowheads="1"/>
          </p:cNvPicPr>
          <p:nvPr/>
        </p:nvPicPr>
        <p:blipFill>
          <a:blip r:embed="rId2" cstate="print"/>
          <a:srcRect/>
          <a:stretch>
            <a:fillRect/>
          </a:stretch>
        </p:blipFill>
        <p:spPr bwMode="auto">
          <a:xfrm>
            <a:off x="107504" y="1484784"/>
            <a:ext cx="6804247" cy="4752528"/>
          </a:xfrm>
          <a:prstGeom prst="rect">
            <a:avLst/>
          </a:prstGeom>
          <a:noFill/>
          <a:ln w="9525">
            <a:noFill/>
            <a:miter lim="800000"/>
            <a:headEnd/>
            <a:tailEnd/>
          </a:ln>
        </p:spPr>
      </p:pic>
      <p:sp>
        <p:nvSpPr>
          <p:cNvPr id="12" name="2 Marcador de contenido"/>
          <p:cNvSpPr txBox="1">
            <a:spLocks/>
          </p:cNvSpPr>
          <p:nvPr/>
        </p:nvSpPr>
        <p:spPr>
          <a:xfrm>
            <a:off x="6012160" y="2636912"/>
            <a:ext cx="2736304" cy="1872208"/>
          </a:xfrm>
          <a:prstGeom prst="rect">
            <a:avLst/>
          </a:prstGeom>
        </p:spPr>
        <p:txBody>
          <a:bodyPr vert="horz" lIns="91440" tIns="45720" rIns="91440" bIns="45720" rtlCol="0">
            <a:noAutofit/>
          </a:bodyPr>
          <a:lstStyle/>
          <a:p>
            <a:pPr marR="0" lvl="0" algn="just" defTabSz="914400" rtl="0" eaLnBrk="1" fontAlgn="auto" latinLnBrk="0" hangingPunct="1">
              <a:lnSpc>
                <a:spcPct val="100000"/>
              </a:lnSpc>
              <a:spcBef>
                <a:spcPct val="20000"/>
              </a:spcBef>
              <a:spcAft>
                <a:spcPts val="0"/>
              </a:spcAft>
              <a:buClrTx/>
              <a:buSzTx/>
              <a:tabLst/>
              <a:defRPr/>
            </a:pPr>
            <a:r>
              <a:rPr lang="es-PE" dirty="0" smtClean="0">
                <a:solidFill>
                  <a:schemeClr val="tx2"/>
                </a:solidFill>
              </a:rPr>
              <a:t>Este código es mas simple. Solo tiene una interfaz, </a:t>
            </a:r>
            <a:r>
              <a:rPr lang="es-PE" dirty="0" err="1" smtClean="0">
                <a:solidFill>
                  <a:schemeClr val="tx2"/>
                </a:solidFill>
              </a:rPr>
              <a:t>IUser</a:t>
            </a:r>
            <a:r>
              <a:rPr lang="es-PE" dirty="0" smtClean="0">
                <a:solidFill>
                  <a:schemeClr val="tx2"/>
                </a:solidFill>
              </a:rPr>
              <a:t>, y una clase llamada </a:t>
            </a:r>
            <a:r>
              <a:rPr lang="es-PE" dirty="0" err="1" smtClean="0">
                <a:solidFill>
                  <a:schemeClr val="tx2"/>
                </a:solidFill>
              </a:rPr>
              <a:t>User</a:t>
            </a:r>
            <a:r>
              <a:rPr lang="es-PE" dirty="0" smtClean="0">
                <a:solidFill>
                  <a:schemeClr val="tx2"/>
                </a:solidFill>
              </a:rPr>
              <a:t> que implementa la interface. Aquí el grafico UML:</a:t>
            </a:r>
            <a:endParaRPr kumimoji="0" lang="es-ES" i="0" u="none" strike="noStrike" kern="1200" cap="none" spc="0" normalizeH="0" baseline="0" noProof="0" dirty="0">
              <a:ln>
                <a:noFill/>
              </a:ln>
              <a:solidFill>
                <a:schemeClr val="tx2"/>
              </a:solidFill>
              <a:effectLst/>
              <a:uLnTx/>
              <a:uFillTx/>
              <a:latin typeface="+mn-lt"/>
              <a:ea typeface="+mn-ea"/>
              <a:cs typeface="+mn-cs"/>
            </a:endParaRPr>
          </a:p>
        </p:txBody>
      </p:sp>
      <p:pic>
        <p:nvPicPr>
          <p:cNvPr id="3075" name="Picture 3"/>
          <p:cNvPicPr>
            <a:picLocks noChangeAspect="1" noChangeArrowheads="1"/>
          </p:cNvPicPr>
          <p:nvPr/>
        </p:nvPicPr>
        <p:blipFill>
          <a:blip r:embed="rId3" cstate="print"/>
          <a:srcRect/>
          <a:stretch>
            <a:fillRect/>
          </a:stretch>
        </p:blipFill>
        <p:spPr bwMode="auto">
          <a:xfrm>
            <a:off x="6660232" y="4365104"/>
            <a:ext cx="1440160" cy="1713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2344</Words>
  <Application>Microsoft Office PowerPoint</Application>
  <PresentationFormat>Presentación en pantalla (4:3)</PresentationFormat>
  <Paragraphs>243</Paragraphs>
  <Slides>35</Slides>
  <Notes>2</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Tema de Office</vt:lpstr>
      <vt:lpstr>PATRONES DE DISEÑO IMPLEMENTADOS CON PHP</vt:lpstr>
      <vt:lpstr>Agenda</vt:lpstr>
      <vt:lpstr>Patrones de diseño</vt:lpstr>
      <vt:lpstr>Patrones de diseño</vt:lpstr>
      <vt:lpstr>Patrones de Diseño comunes en PHP</vt:lpstr>
      <vt:lpstr>The Factory Patern</vt:lpstr>
      <vt:lpstr>The Factory Patern</vt:lpstr>
      <vt:lpstr>The Factory Patern</vt:lpstr>
      <vt:lpstr>The Factory Patern</vt:lpstr>
      <vt:lpstr>The Factory Patern</vt:lpstr>
      <vt:lpstr>The Singleton Patern</vt:lpstr>
      <vt:lpstr>The Singleton Patern</vt:lpstr>
      <vt:lpstr>The Singleton Patern</vt:lpstr>
      <vt:lpstr>The Singleton Patern</vt:lpstr>
      <vt:lpstr>The Observer Patern</vt:lpstr>
      <vt:lpstr>The Observer Patern</vt:lpstr>
      <vt:lpstr>The Observer Patern</vt:lpstr>
      <vt:lpstr>The Observer Patern</vt:lpstr>
      <vt:lpstr>The Observer Patern</vt:lpstr>
      <vt:lpstr>The Data Access Object (DAO) Patern</vt:lpstr>
      <vt:lpstr>The Data Access Object (DAO) Patern</vt:lpstr>
      <vt:lpstr>The Data Transfer Object (DTO) o  Value Object (VO) Patern</vt:lpstr>
      <vt:lpstr>The Data Transfer Object (DTO) o  Value Object (VO) Patern</vt:lpstr>
      <vt:lpstr>Patrón de diseño modelo-vista-controlador mvc</vt:lpstr>
      <vt:lpstr>The MVC pattern</vt:lpstr>
      <vt:lpstr>The MVC pattern</vt:lpstr>
      <vt:lpstr>The MVC pattern</vt:lpstr>
      <vt:lpstr>The MVC pattern</vt:lpstr>
      <vt:lpstr>The MVC pattern</vt:lpstr>
      <vt:lpstr>The MVC pattern</vt:lpstr>
      <vt:lpstr>The MVC pattern</vt:lpstr>
      <vt:lpstr>The MVC pattern</vt:lpstr>
      <vt:lpstr>The MVC pattern</vt:lpstr>
      <vt:lpstr>The MVC pattern</vt:lpstr>
      <vt:lpstr>The MVC pattern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Jhon Meza</cp:lastModifiedBy>
  <cp:revision>54</cp:revision>
  <dcterms:modified xsi:type="dcterms:W3CDTF">2011-11-19T10:01:50Z</dcterms:modified>
</cp:coreProperties>
</file>