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7" r:id="rId2"/>
    <p:sldId id="258" r:id="rId3"/>
  </p:sldIdLst>
  <p:sldSz cx="13971588" cy="10799763"/>
  <p:notesSz cx="6858000" cy="9144000"/>
  <p:defaultTextStyle>
    <a:defPPr>
      <a:defRPr lang="en-US"/>
    </a:defPPr>
    <a:lvl1pPr marL="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1pPr>
    <a:lvl2pPr marL="59449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2pPr>
    <a:lvl3pPr marL="1188994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3pPr>
    <a:lvl4pPr marL="1783491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4pPr>
    <a:lvl5pPr marL="2377989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5pPr>
    <a:lvl6pPr marL="2972486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6pPr>
    <a:lvl7pPr marL="3566983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7pPr>
    <a:lvl8pPr marL="416148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8pPr>
    <a:lvl9pPr marL="475597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7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 autoAdjust="0"/>
    <p:restoredTop sz="94660"/>
  </p:normalViewPr>
  <p:slideViewPr>
    <p:cSldViewPr snapToGrid="0">
      <p:cViewPr>
        <p:scale>
          <a:sx n="110" d="100"/>
          <a:sy n="110" d="100"/>
        </p:scale>
        <p:origin x="78" y="-3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869" y="1767462"/>
            <a:ext cx="11875850" cy="3759917"/>
          </a:xfrm>
        </p:spPr>
        <p:txBody>
          <a:bodyPr anchor="b"/>
          <a:lstStyle>
            <a:lvl1pPr algn="ctr">
              <a:defRPr sz="91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6449" y="5672376"/>
            <a:ext cx="10478691" cy="2607442"/>
          </a:xfrm>
        </p:spPr>
        <p:txBody>
          <a:bodyPr/>
          <a:lstStyle>
            <a:lvl1pPr marL="0" indent="0" algn="ctr">
              <a:buNone/>
              <a:defRPr sz="3667"/>
            </a:lvl1pPr>
            <a:lvl2pPr marL="698602" indent="0" algn="ctr">
              <a:buNone/>
              <a:defRPr sz="3056"/>
            </a:lvl2pPr>
            <a:lvl3pPr marL="1397203" indent="0" algn="ctr">
              <a:buNone/>
              <a:defRPr sz="2750"/>
            </a:lvl3pPr>
            <a:lvl4pPr marL="2095805" indent="0" algn="ctr">
              <a:buNone/>
              <a:defRPr sz="2445"/>
            </a:lvl4pPr>
            <a:lvl5pPr marL="2794406" indent="0" algn="ctr">
              <a:buNone/>
              <a:defRPr sz="2445"/>
            </a:lvl5pPr>
            <a:lvl6pPr marL="3493008" indent="0" algn="ctr">
              <a:buNone/>
              <a:defRPr sz="2445"/>
            </a:lvl6pPr>
            <a:lvl7pPr marL="4191610" indent="0" algn="ctr">
              <a:buNone/>
              <a:defRPr sz="2445"/>
            </a:lvl7pPr>
            <a:lvl8pPr marL="4890211" indent="0" algn="ctr">
              <a:buNone/>
              <a:defRPr sz="2445"/>
            </a:lvl8pPr>
            <a:lvl9pPr marL="5588813" indent="0" algn="ctr">
              <a:buNone/>
              <a:defRPr sz="244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6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0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98418" y="574987"/>
            <a:ext cx="3012624" cy="9152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548" y="574987"/>
            <a:ext cx="8863226" cy="9152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4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270" y="2692444"/>
            <a:ext cx="12050495" cy="4492401"/>
          </a:xfrm>
        </p:spPr>
        <p:txBody>
          <a:bodyPr anchor="b"/>
          <a:lstStyle>
            <a:lvl1pPr>
              <a:defRPr sz="91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270" y="7227345"/>
            <a:ext cx="12050495" cy="2362447"/>
          </a:xfrm>
        </p:spPr>
        <p:txBody>
          <a:bodyPr/>
          <a:lstStyle>
            <a:lvl1pPr marL="0" indent="0">
              <a:buNone/>
              <a:defRPr sz="3667">
                <a:solidFill>
                  <a:schemeClr val="tx1"/>
                </a:solidFill>
              </a:defRPr>
            </a:lvl1pPr>
            <a:lvl2pPr marL="698602" indent="0">
              <a:buNone/>
              <a:defRPr sz="3056">
                <a:solidFill>
                  <a:schemeClr val="tx1">
                    <a:tint val="75000"/>
                  </a:schemeClr>
                </a:solidFill>
              </a:defRPr>
            </a:lvl2pPr>
            <a:lvl3pPr marL="1397203" indent="0">
              <a:buNone/>
              <a:defRPr sz="2750">
                <a:solidFill>
                  <a:schemeClr val="tx1">
                    <a:tint val="75000"/>
                  </a:schemeClr>
                </a:solidFill>
              </a:defRPr>
            </a:lvl3pPr>
            <a:lvl4pPr marL="2095805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4pPr>
            <a:lvl5pPr marL="2794406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5pPr>
            <a:lvl6pPr marL="3493008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6pPr>
            <a:lvl7pPr marL="4191610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7pPr>
            <a:lvl8pPr marL="4890211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8pPr>
            <a:lvl9pPr marL="5588813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0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547" y="2874937"/>
            <a:ext cx="5937925" cy="6852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3116" y="2874937"/>
            <a:ext cx="5937925" cy="6852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2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574990"/>
            <a:ext cx="12050495" cy="20874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368" y="2647443"/>
            <a:ext cx="5910636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68" y="3944914"/>
            <a:ext cx="5910636" cy="5802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73117" y="2647443"/>
            <a:ext cx="5939745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73117" y="3944914"/>
            <a:ext cx="5939745" cy="5802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2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9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9745" y="1554968"/>
            <a:ext cx="7073116" cy="7674832"/>
          </a:xfrm>
        </p:spPr>
        <p:txBody>
          <a:bodyPr/>
          <a:lstStyle>
            <a:lvl1pPr>
              <a:defRPr sz="4890"/>
            </a:lvl1pPr>
            <a:lvl2pPr>
              <a:defRPr sz="4278"/>
            </a:lvl2pPr>
            <a:lvl3pPr>
              <a:defRPr sz="3667"/>
            </a:lvl3pPr>
            <a:lvl4pPr>
              <a:defRPr sz="3056"/>
            </a:lvl4pPr>
            <a:lvl5pPr>
              <a:defRPr sz="3056"/>
            </a:lvl5pPr>
            <a:lvl6pPr>
              <a:defRPr sz="3056"/>
            </a:lvl6pPr>
            <a:lvl7pPr>
              <a:defRPr sz="3056"/>
            </a:lvl7pPr>
            <a:lvl8pPr>
              <a:defRPr sz="3056"/>
            </a:lvl8pPr>
            <a:lvl9pPr>
              <a:defRPr sz="305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39745" y="1554968"/>
            <a:ext cx="7073116" cy="7674832"/>
          </a:xfrm>
        </p:spPr>
        <p:txBody>
          <a:bodyPr anchor="t"/>
          <a:lstStyle>
            <a:lvl1pPr marL="0" indent="0">
              <a:buNone/>
              <a:defRPr sz="4890"/>
            </a:lvl1pPr>
            <a:lvl2pPr marL="698602" indent="0">
              <a:buNone/>
              <a:defRPr sz="4278"/>
            </a:lvl2pPr>
            <a:lvl3pPr marL="1397203" indent="0">
              <a:buNone/>
              <a:defRPr sz="3667"/>
            </a:lvl3pPr>
            <a:lvl4pPr marL="2095805" indent="0">
              <a:buNone/>
              <a:defRPr sz="3056"/>
            </a:lvl4pPr>
            <a:lvl5pPr marL="2794406" indent="0">
              <a:buNone/>
              <a:defRPr sz="3056"/>
            </a:lvl5pPr>
            <a:lvl6pPr marL="3493008" indent="0">
              <a:buNone/>
              <a:defRPr sz="3056"/>
            </a:lvl6pPr>
            <a:lvl7pPr marL="4191610" indent="0">
              <a:buNone/>
              <a:defRPr sz="3056"/>
            </a:lvl7pPr>
            <a:lvl8pPr marL="4890211" indent="0">
              <a:buNone/>
              <a:defRPr sz="3056"/>
            </a:lvl8pPr>
            <a:lvl9pPr marL="5588813" indent="0">
              <a:buNone/>
              <a:defRPr sz="305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1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547" y="574990"/>
            <a:ext cx="12050495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547" y="2874937"/>
            <a:ext cx="12050495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547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78B33-2949-49BE-B3B0-3F16CAF906FE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28089" y="10009783"/>
            <a:ext cx="471541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67434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8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97203" rtl="0" eaLnBrk="1" latinLnBrk="0" hangingPunct="1">
        <a:lnSpc>
          <a:spcPct val="90000"/>
        </a:lnSpc>
        <a:spcBef>
          <a:spcPct val="0"/>
        </a:spcBef>
        <a:buNone/>
        <a:defRPr sz="67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9301" indent="-349301" algn="l" defTabSz="1397203" rtl="0" eaLnBrk="1" latinLnBrk="0" hangingPunct="1">
        <a:lnSpc>
          <a:spcPct val="90000"/>
        </a:lnSpc>
        <a:spcBef>
          <a:spcPts val="1528"/>
        </a:spcBef>
        <a:buFont typeface="Arial" panose="020B0604020202020204" pitchFamily="34" charset="0"/>
        <a:buChar char="•"/>
        <a:defRPr sz="4278" kern="1200">
          <a:solidFill>
            <a:schemeClr val="tx1"/>
          </a:solidFill>
          <a:latin typeface="+mn-lt"/>
          <a:ea typeface="+mn-ea"/>
          <a:cs typeface="+mn-cs"/>
        </a:defRPr>
      </a:lvl1pPr>
      <a:lvl2pPr marL="104790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667" kern="1200">
          <a:solidFill>
            <a:schemeClr val="tx1"/>
          </a:solidFill>
          <a:latin typeface="+mn-lt"/>
          <a:ea typeface="+mn-ea"/>
          <a:cs typeface="+mn-cs"/>
        </a:defRPr>
      </a:lvl2pPr>
      <a:lvl3pPr marL="174650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056" kern="1200">
          <a:solidFill>
            <a:schemeClr val="tx1"/>
          </a:solidFill>
          <a:latin typeface="+mn-lt"/>
          <a:ea typeface="+mn-ea"/>
          <a:cs typeface="+mn-cs"/>
        </a:defRPr>
      </a:lvl3pPr>
      <a:lvl4pPr marL="2445106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3143707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842309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540910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523951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93811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1pPr>
      <a:lvl2pPr marL="698602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2pPr>
      <a:lvl3pPr marL="139720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3pPr>
      <a:lvl4pPr marL="2095805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2794406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493008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19161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4890211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58881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wp-content/uploads/2015/02/data-wrangling-cheatsheet.pdf" TargetMode="External"/><Relationship Id="rId2" Type="http://schemas.openxmlformats.org/officeDocument/2006/relationships/hyperlink" Target="http://pandas.pydata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princetonoptimization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princetonoptimization.com/" TargetMode="External"/><Relationship Id="rId5" Type="http://schemas.openxmlformats.org/officeDocument/2006/relationships/hyperlink" Target="https://www.rstudio.com/wp-content/uploads/2015/02/data-wrangling-cheatsheet.pdf" TargetMode="External"/><Relationship Id="rId4" Type="http://schemas.openxmlformats.org/officeDocument/2006/relationships/hyperlink" Target="http://pandas.pydata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3866056" y="2410553"/>
            <a:ext cx="10032294" cy="3380648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029542"/>
              </p:ext>
            </p:extLst>
          </p:nvPr>
        </p:nvGraphicFramePr>
        <p:xfrm>
          <a:off x="6813715" y="595345"/>
          <a:ext cx="1148259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/>
                <a:gridCol w="382753"/>
                <a:gridCol w="382753"/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entury" panose="02040604050505020304" pitchFamily="18" charset="0"/>
                        </a:rPr>
                        <a:t>F</a:t>
                      </a:r>
                      <a:endParaRPr lang="en-US" sz="1100" dirty="0">
                        <a:latin typeface="Century" panose="02040604050505020304" pitchFamily="18" charset="0"/>
                      </a:endParaRPr>
                    </a:p>
                  </a:txBody>
                  <a:tcPr marL="104787" marR="104787" marT="52393" marB="523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entury" panose="02040604050505020304" pitchFamily="18" charset="0"/>
                        </a:rPr>
                        <a:t>M</a:t>
                      </a:r>
                      <a:endParaRPr lang="en-US" sz="1100" dirty="0">
                        <a:latin typeface="Century" panose="02040604050505020304" pitchFamily="18" charset="0"/>
                      </a:endParaRPr>
                    </a:p>
                  </a:txBody>
                  <a:tcPr marL="104787" marR="104787" marT="52393" marB="523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entury" panose="02040604050505020304" pitchFamily="18" charset="0"/>
                        </a:rPr>
                        <a:t>A</a:t>
                      </a:r>
                      <a:endParaRPr lang="en-US" sz="1100" dirty="0">
                        <a:latin typeface="Century" panose="02040604050505020304" pitchFamily="18" charset="0"/>
                      </a:endParaRPr>
                    </a:p>
                  </a:txBody>
                  <a:tcPr marL="104787" marR="104787" marT="52393" marB="52393"/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0"/>
            <a:ext cx="3717428" cy="1835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9" b="1" dirty="0">
                <a:solidFill>
                  <a:schemeClr val="accent1"/>
                </a:solidFill>
              </a:rPr>
              <a:t>Data Wrangling</a:t>
            </a:r>
          </a:p>
          <a:p>
            <a:pPr algn="ctr"/>
            <a:r>
              <a:rPr lang="en-US" sz="2750" dirty="0">
                <a:solidFill>
                  <a:schemeClr val="accent1"/>
                </a:solidFill>
              </a:rPr>
              <a:t>with pandas</a:t>
            </a:r>
          </a:p>
          <a:p>
            <a:pPr algn="ctr"/>
            <a:r>
              <a:rPr lang="en-US" sz="2683" dirty="0">
                <a:solidFill>
                  <a:schemeClr val="accent1"/>
                </a:solidFill>
              </a:rPr>
              <a:t>Cheat Sheet</a:t>
            </a:r>
          </a:p>
          <a:p>
            <a:pPr algn="ctr"/>
            <a:r>
              <a:rPr lang="en-US" sz="2683" dirty="0">
                <a:solidFill>
                  <a:schemeClr val="accent1"/>
                </a:solidFill>
              </a:rPr>
              <a:t>http://pandas.pydata.org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51104" y="2051644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Syntax</a:t>
            </a:r>
            <a:r>
              <a:rPr lang="en-US" sz="2683" dirty="0"/>
              <a:t> </a:t>
            </a:r>
            <a:r>
              <a:rPr lang="en-US" sz="1800" dirty="0"/>
              <a:t>– Creating </a:t>
            </a:r>
            <a:r>
              <a:rPr lang="en-US" sz="1800" dirty="0" err="1"/>
              <a:t>DataFrames</a:t>
            </a:r>
            <a:endParaRPr lang="en-US" sz="1800" dirty="0"/>
          </a:p>
        </p:txBody>
      </p:sp>
      <p:sp>
        <p:nvSpPr>
          <p:cNvPr id="7" name="Rounded Rectangle 6"/>
          <p:cNvSpPr/>
          <p:nvPr/>
        </p:nvSpPr>
        <p:spPr>
          <a:xfrm>
            <a:off x="251104" y="2474935"/>
            <a:ext cx="3463426" cy="6080719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11" name="Rounded Rectangle 10"/>
          <p:cNvSpPr/>
          <p:nvPr/>
        </p:nvSpPr>
        <p:spPr>
          <a:xfrm>
            <a:off x="3825232" y="73847"/>
            <a:ext cx="10073118" cy="396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83" b="1" dirty="0"/>
              <a:t>Tidy Data </a:t>
            </a:r>
            <a:r>
              <a:rPr lang="en-US" sz="1604" dirty="0"/>
              <a:t>– A foundation for wrangling in pandas</a:t>
            </a:r>
            <a:endParaRPr lang="en-US" sz="2683" dirty="0"/>
          </a:p>
        </p:txBody>
      </p:sp>
      <p:sp>
        <p:nvSpPr>
          <p:cNvPr id="12" name="TextBox 11"/>
          <p:cNvSpPr txBox="1"/>
          <p:nvPr/>
        </p:nvSpPr>
        <p:spPr>
          <a:xfrm>
            <a:off x="3855842" y="884777"/>
            <a:ext cx="840733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5" dirty="0"/>
              <a:t>In a tidy data set: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316956"/>
              </p:ext>
            </p:extLst>
          </p:nvPr>
        </p:nvGraphicFramePr>
        <p:xfrm>
          <a:off x="4734644" y="595345"/>
          <a:ext cx="1148259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/>
                <a:gridCol w="382753"/>
                <a:gridCol w="382753"/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entury" panose="02040604050505020304" pitchFamily="18" charset="0"/>
                        </a:rPr>
                        <a:t>F</a:t>
                      </a:r>
                      <a:endParaRPr lang="en-US" sz="1100" dirty="0">
                        <a:latin typeface="Century" panose="02040604050505020304" pitchFamily="18" charset="0"/>
                      </a:endParaRPr>
                    </a:p>
                  </a:txBody>
                  <a:tcPr marL="104787" marR="104787" marT="52393" marB="523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entury" panose="02040604050505020304" pitchFamily="18" charset="0"/>
                        </a:rPr>
                        <a:t>M</a:t>
                      </a:r>
                      <a:endParaRPr lang="en-US" sz="1100" dirty="0">
                        <a:latin typeface="Century" panose="02040604050505020304" pitchFamily="18" charset="0"/>
                      </a:endParaRPr>
                    </a:p>
                  </a:txBody>
                  <a:tcPr marL="104787" marR="104787" marT="52393" marB="523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entury" panose="02040604050505020304" pitchFamily="18" charset="0"/>
                        </a:rPr>
                        <a:t>A</a:t>
                      </a:r>
                      <a:endParaRPr lang="en-US" sz="1100" dirty="0">
                        <a:latin typeface="Century" panose="02040604050505020304" pitchFamily="18" charset="0"/>
                      </a:endParaRPr>
                    </a:p>
                  </a:txBody>
                  <a:tcPr marL="104787" marR="104787" marT="52393" marB="52393"/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4919491" y="884776"/>
            <a:ext cx="13608" cy="681115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97966" y="884776"/>
            <a:ext cx="13608" cy="681115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676441" y="884776"/>
            <a:ext cx="13608" cy="681115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80761" y="1565892"/>
            <a:ext cx="187966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5" dirty="0"/>
              <a:t>Each </a:t>
            </a:r>
            <a:r>
              <a:rPr lang="en-US" sz="1375" b="1" dirty="0"/>
              <a:t>variable</a:t>
            </a:r>
            <a:r>
              <a:rPr lang="en-US" sz="1375" dirty="0"/>
              <a:t> is saved in its own </a:t>
            </a:r>
            <a:r>
              <a:rPr lang="en-US" sz="1375" b="1" dirty="0"/>
              <a:t>column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82903" y="513565"/>
            <a:ext cx="846707" cy="1256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64" dirty="0">
                <a:solidFill>
                  <a:schemeClr val="bg2">
                    <a:lumMod val="90000"/>
                  </a:schemeClr>
                </a:solidFill>
              </a:rPr>
              <a:t>&amp;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813714" y="987175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13713" y="1197380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813713" y="1373003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95918" y="1595498"/>
            <a:ext cx="187966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5" dirty="0"/>
              <a:t>Each </a:t>
            </a:r>
            <a:r>
              <a:rPr lang="en-US" sz="1375" b="1" dirty="0"/>
              <a:t>observation </a:t>
            </a:r>
            <a:r>
              <a:rPr lang="en-US" sz="1375" dirty="0"/>
              <a:t>is saved in its own </a:t>
            </a:r>
            <a:r>
              <a:rPr lang="en-US" sz="1375" b="1" dirty="0"/>
              <a:t>row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051649" y="613600"/>
            <a:ext cx="355294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5" dirty="0"/>
              <a:t>Tidy data complements </a:t>
            </a:r>
            <a:r>
              <a:rPr lang="en-US" sz="1375" dirty="0" err="1"/>
              <a:t>pandas’s</a:t>
            </a:r>
            <a:r>
              <a:rPr lang="en-US" sz="1375" dirty="0"/>
              <a:t> </a:t>
            </a:r>
            <a:r>
              <a:rPr lang="en-US" sz="1375" b="1" dirty="0" err="1">
                <a:solidFill>
                  <a:schemeClr val="accent6"/>
                </a:solidFill>
              </a:rPr>
              <a:t>vectorized</a:t>
            </a:r>
            <a:r>
              <a:rPr lang="en-US" sz="1375" b="1" dirty="0">
                <a:solidFill>
                  <a:schemeClr val="accent6"/>
                </a:solidFill>
              </a:rPr>
              <a:t> operations</a:t>
            </a:r>
            <a:r>
              <a:rPr lang="en-US" sz="1375" dirty="0"/>
              <a:t>. pandas will automatically preserve observations as you manipulate variables. No other format works as intuitively with pandas.</a:t>
            </a:r>
            <a:endParaRPr lang="en-US" sz="1375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3855841" y="2051644"/>
            <a:ext cx="10042509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Reshaping Data</a:t>
            </a:r>
            <a:r>
              <a:rPr lang="en-US" sz="2800" dirty="0"/>
              <a:t> </a:t>
            </a:r>
            <a:r>
              <a:rPr lang="en-US" sz="1800" dirty="0"/>
              <a:t>– Change the layout of a data set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847163"/>
              </p:ext>
            </p:extLst>
          </p:nvPr>
        </p:nvGraphicFramePr>
        <p:xfrm>
          <a:off x="11604596" y="601171"/>
          <a:ext cx="382753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/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entury" panose="02040604050505020304" pitchFamily="18" charset="0"/>
                        </a:rPr>
                        <a:t>M</a:t>
                      </a:r>
                      <a:endParaRPr lang="en-US" sz="1100" dirty="0">
                        <a:latin typeface="Century" panose="02040604050505020304" pitchFamily="18" charset="0"/>
                      </a:endParaRPr>
                    </a:p>
                  </a:txBody>
                  <a:tcPr marL="104787" marR="104787" marT="52393" marB="52393"/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902547"/>
              </p:ext>
            </p:extLst>
          </p:nvPr>
        </p:nvGraphicFramePr>
        <p:xfrm>
          <a:off x="12364412" y="601171"/>
          <a:ext cx="382753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/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entury" panose="02040604050505020304" pitchFamily="18" charset="0"/>
                        </a:rPr>
                        <a:t>A</a:t>
                      </a:r>
                      <a:endParaRPr lang="en-US" sz="1100" dirty="0">
                        <a:latin typeface="Century" panose="02040604050505020304" pitchFamily="18" charset="0"/>
                      </a:endParaRPr>
                    </a:p>
                  </a:txBody>
                  <a:tcPr marL="104787" marR="104787" marT="52393" marB="52393"/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519044"/>
              </p:ext>
            </p:extLst>
          </p:nvPr>
        </p:nvGraphicFramePr>
        <p:xfrm>
          <a:off x="13343682" y="601171"/>
          <a:ext cx="382753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/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entury" panose="02040604050505020304" pitchFamily="18" charset="0"/>
                        </a:rPr>
                        <a:t>F</a:t>
                      </a:r>
                      <a:endParaRPr lang="en-US" sz="1100" dirty="0">
                        <a:latin typeface="Century" panose="02040604050505020304" pitchFamily="18" charset="0"/>
                      </a:endParaRPr>
                    </a:p>
                  </a:txBody>
                  <a:tcPr marL="104787" marR="104787" marT="52393" marB="52393"/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1924089" y="457446"/>
            <a:ext cx="474810" cy="727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26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577379" y="1478909"/>
            <a:ext cx="378630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50" dirty="0">
                <a:latin typeface="Consolas" panose="020B0609020204030204" pitchFamily="49" charset="0"/>
              </a:rPr>
              <a:t>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364412" y="1478908"/>
            <a:ext cx="378630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5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915677" y="1450128"/>
            <a:ext cx="474810" cy="727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26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11612134" y="922970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43" name="Right Arrow 42"/>
          <p:cNvSpPr/>
          <p:nvPr/>
        </p:nvSpPr>
        <p:spPr>
          <a:xfrm>
            <a:off x="11616657" y="1105662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44" name="Right Arrow 43"/>
          <p:cNvSpPr/>
          <p:nvPr/>
        </p:nvSpPr>
        <p:spPr>
          <a:xfrm>
            <a:off x="11612134" y="1297972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564218"/>
              </p:ext>
            </p:extLst>
          </p:nvPr>
        </p:nvGraphicFramePr>
        <p:xfrm>
          <a:off x="4191785" y="2633671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  <a:gridCol w="274320"/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140681"/>
              </p:ext>
            </p:extLst>
          </p:nvPr>
        </p:nvGraphicFramePr>
        <p:xfrm>
          <a:off x="5907917" y="2615354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5424488" y="2839411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092366" y="3547713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pd.melt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 smtClean="0"/>
              <a:t>  Gather </a:t>
            </a:r>
            <a:r>
              <a:rPr lang="en-US" sz="1200" dirty="0"/>
              <a:t>columns into rows.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715829"/>
              </p:ext>
            </p:extLst>
          </p:nvPr>
        </p:nvGraphicFramePr>
        <p:xfrm>
          <a:off x="7018457" y="2617281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187346"/>
              </p:ext>
            </p:extLst>
          </p:nvPr>
        </p:nvGraphicFramePr>
        <p:xfrm>
          <a:off x="8463124" y="2617281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  <a:gridCol w="274320"/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>
          <a:xfrm>
            <a:off x="7994567" y="2823022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020088" y="3576150"/>
            <a:ext cx="3716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df.pivot</a:t>
            </a:r>
            <a:r>
              <a:rPr lang="en-US" sz="1200" b="1" dirty="0">
                <a:latin typeface="Consolas" panose="020B0609020204030204" pitchFamily="49" charset="0"/>
              </a:rPr>
              <a:t>(columns=</a:t>
            </a:r>
            <a:r>
              <a:rPr lang="en-US" sz="1200" b="1" dirty="0" smtClean="0">
                <a:latin typeface="Consolas" panose="020B0609020204030204" pitchFamily="49" charset="0"/>
              </a:rPr>
              <a:t>'</a:t>
            </a:r>
            <a:r>
              <a:rPr lang="en-US" sz="1200" b="1" dirty="0" err="1" smtClean="0">
                <a:latin typeface="Consolas" panose="020B0609020204030204" pitchFamily="49" charset="0"/>
              </a:rPr>
              <a:t>var</a:t>
            </a:r>
            <a:r>
              <a:rPr lang="en-US" sz="1200" b="1" dirty="0" smtClean="0">
                <a:latin typeface="Consolas" panose="020B0609020204030204" pitchFamily="49" charset="0"/>
              </a:rPr>
              <a:t>', values</a:t>
            </a:r>
            <a:r>
              <a:rPr lang="en-US" sz="1200" b="1" dirty="0">
                <a:latin typeface="Consolas" panose="020B0609020204030204" pitchFamily="49" charset="0"/>
              </a:rPr>
              <a:t>=</a:t>
            </a:r>
            <a:r>
              <a:rPr lang="en-US" sz="1200" b="1" dirty="0" smtClean="0">
                <a:latin typeface="Consolas" panose="020B0609020204030204" pitchFamily="49" charset="0"/>
              </a:rPr>
              <a:t>'</a:t>
            </a:r>
            <a:r>
              <a:rPr lang="en-US" sz="1200" b="1" dirty="0" err="1" smtClean="0">
                <a:latin typeface="Consolas" panose="020B0609020204030204" pitchFamily="49" charset="0"/>
              </a:rPr>
              <a:t>val</a:t>
            </a:r>
            <a:r>
              <a:rPr lang="en-US" sz="1200" b="1" dirty="0" smtClean="0">
                <a:latin typeface="Consolas" panose="020B0609020204030204" pitchFamily="49" charset="0"/>
              </a:rPr>
              <a:t>')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 smtClean="0"/>
              <a:t>  Spread </a:t>
            </a:r>
            <a:r>
              <a:rPr lang="en-US" sz="1200" dirty="0"/>
              <a:t>rows into columns.</a:t>
            </a: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959702"/>
              </p:ext>
            </p:extLst>
          </p:nvPr>
        </p:nvGraphicFramePr>
        <p:xfrm>
          <a:off x="4199671" y="4115358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559489"/>
              </p:ext>
            </p:extLst>
          </p:nvPr>
        </p:nvGraphicFramePr>
        <p:xfrm>
          <a:off x="4199671" y="4650379"/>
          <a:ext cx="82296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ight Brace 1"/>
          <p:cNvSpPr/>
          <p:nvPr/>
        </p:nvSpPr>
        <p:spPr>
          <a:xfrm>
            <a:off x="5077525" y="4105207"/>
            <a:ext cx="241744" cy="1085740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64" name="TextBox 63"/>
          <p:cNvSpPr txBox="1"/>
          <p:nvPr/>
        </p:nvSpPr>
        <p:spPr>
          <a:xfrm>
            <a:off x="4137609" y="5170259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pd.concat</a:t>
            </a:r>
            <a:r>
              <a:rPr lang="en-US" sz="1200" b="1" dirty="0">
                <a:latin typeface="Consolas" panose="020B0609020204030204" pitchFamily="49" charset="0"/>
              </a:rPr>
              <a:t>([df1,df2])</a:t>
            </a:r>
          </a:p>
          <a:p>
            <a:r>
              <a:rPr lang="en-US" sz="1200" dirty="0" smtClean="0"/>
              <a:t>  Append </a:t>
            </a:r>
            <a:r>
              <a:rPr lang="en-US" sz="1200" dirty="0"/>
              <a:t>rows of </a:t>
            </a:r>
            <a:r>
              <a:rPr lang="en-US" sz="1200" dirty="0" err="1"/>
              <a:t>DataFrames</a:t>
            </a:r>
            <a:endParaRPr lang="en-US" sz="1200" dirty="0"/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797811"/>
              </p:ext>
            </p:extLst>
          </p:nvPr>
        </p:nvGraphicFramePr>
        <p:xfrm>
          <a:off x="5524096" y="4217315"/>
          <a:ext cx="822960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998173"/>
              </p:ext>
            </p:extLst>
          </p:nvPr>
        </p:nvGraphicFramePr>
        <p:xfrm>
          <a:off x="7105325" y="4109742"/>
          <a:ext cx="54864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/>
                <a:gridCol w="274320"/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8" name="Right Brace 67"/>
          <p:cNvSpPr/>
          <p:nvPr/>
        </p:nvSpPr>
        <p:spPr>
          <a:xfrm>
            <a:off x="7949045" y="4104356"/>
            <a:ext cx="138810" cy="930279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823020"/>
              </p:ext>
            </p:extLst>
          </p:nvPr>
        </p:nvGraphicFramePr>
        <p:xfrm>
          <a:off x="7090668" y="4633936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322888"/>
              </p:ext>
            </p:extLst>
          </p:nvPr>
        </p:nvGraphicFramePr>
        <p:xfrm>
          <a:off x="8265429" y="4363755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  <a:gridCol w="274320"/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6985846" y="5155802"/>
            <a:ext cx="3157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pd.concat</a:t>
            </a:r>
            <a:r>
              <a:rPr lang="en-US" sz="1200" b="1" dirty="0">
                <a:latin typeface="Consolas" panose="020B0609020204030204" pitchFamily="49" charset="0"/>
              </a:rPr>
              <a:t>([df1,df2], axis=1)</a:t>
            </a:r>
          </a:p>
          <a:p>
            <a:r>
              <a:rPr lang="en-US" sz="1200" dirty="0" smtClean="0"/>
              <a:t>  Append </a:t>
            </a:r>
            <a:r>
              <a:rPr lang="en-US" sz="1200" dirty="0"/>
              <a:t>columns of </a:t>
            </a:r>
            <a:r>
              <a:rPr lang="en-US" sz="1200" dirty="0" err="1"/>
              <a:t>DataFrames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4110200" y="2548176"/>
            <a:ext cx="2849319" cy="1480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3" name="Rectangle 72"/>
          <p:cNvSpPr/>
          <p:nvPr/>
        </p:nvSpPr>
        <p:spPr>
          <a:xfrm>
            <a:off x="4110200" y="4033422"/>
            <a:ext cx="2855040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5" name="Rectangle 74"/>
          <p:cNvSpPr/>
          <p:nvPr/>
        </p:nvSpPr>
        <p:spPr>
          <a:xfrm>
            <a:off x="6959519" y="4033422"/>
            <a:ext cx="3317245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6" name="Rectangle 75"/>
          <p:cNvSpPr/>
          <p:nvPr/>
        </p:nvSpPr>
        <p:spPr>
          <a:xfrm>
            <a:off x="6959519" y="2548175"/>
            <a:ext cx="3317245" cy="1491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7" name="TextBox 76"/>
          <p:cNvSpPr txBox="1"/>
          <p:nvPr/>
        </p:nvSpPr>
        <p:spPr>
          <a:xfrm>
            <a:off x="10296433" y="2550281"/>
            <a:ext cx="369138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=</a:t>
            </a:r>
            <a:r>
              <a:rPr lang="en-US" sz="1200" b="1" dirty="0" err="1" smtClean="0">
                <a:latin typeface="Consolas" panose="020B0609020204030204" pitchFamily="49" charset="0"/>
              </a:rPr>
              <a:t>df.sort_values</a:t>
            </a:r>
            <a:r>
              <a:rPr lang="en-US" sz="1200" b="1" dirty="0" smtClean="0">
                <a:latin typeface="Consolas" panose="020B0609020204030204" pitchFamily="49" charset="0"/>
              </a:rPr>
              <a:t>('mpg</a:t>
            </a:r>
            <a:r>
              <a:rPr lang="en-US" sz="1200" b="1" dirty="0">
                <a:latin typeface="Consolas" panose="020B0609020204030204" pitchFamily="49" charset="0"/>
              </a:rPr>
              <a:t>'</a:t>
            </a:r>
            <a:r>
              <a:rPr lang="en-US" sz="1200" b="1" dirty="0" smtClean="0">
                <a:latin typeface="Consolas" panose="020B0609020204030204" pitchFamily="49" charset="0"/>
              </a:rPr>
              <a:t>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09538"/>
            <a:r>
              <a:rPr lang="en-US" sz="1200" dirty="0" smtClean="0"/>
              <a:t>Order </a:t>
            </a:r>
            <a:r>
              <a:rPr lang="en-US" sz="1200" dirty="0"/>
              <a:t>rows by values of a </a:t>
            </a:r>
            <a:r>
              <a:rPr lang="en-US" sz="1200" dirty="0" smtClean="0"/>
              <a:t>column (low </a:t>
            </a:r>
            <a:r>
              <a:rPr lang="en-US" sz="1200" dirty="0"/>
              <a:t>to high</a:t>
            </a:r>
            <a:r>
              <a:rPr lang="en-US" sz="1200" dirty="0" smtClean="0"/>
              <a:t>).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=</a:t>
            </a:r>
            <a:r>
              <a:rPr lang="en-US" sz="1200" b="1" dirty="0" err="1">
                <a:latin typeface="Consolas" panose="020B0609020204030204" pitchFamily="49" charset="0"/>
              </a:rPr>
              <a:t>df.sort_values</a:t>
            </a:r>
            <a:r>
              <a:rPr lang="en-US" sz="1200" b="1" dirty="0">
                <a:latin typeface="Consolas" panose="020B0609020204030204" pitchFamily="49" charset="0"/>
              </a:rPr>
              <a:t>('</a:t>
            </a:r>
            <a:r>
              <a:rPr lang="en-US" sz="1200" b="1" dirty="0" err="1">
                <a:latin typeface="Consolas" panose="020B0609020204030204" pitchFamily="49" charset="0"/>
              </a:rPr>
              <a:t>mpg</a:t>
            </a:r>
            <a:r>
              <a:rPr lang="en-US" sz="1200" b="1" dirty="0" err="1" smtClean="0">
                <a:latin typeface="Consolas" panose="020B0609020204030204" pitchFamily="49" charset="0"/>
              </a:rPr>
              <a:t>',ascending</a:t>
            </a:r>
            <a:r>
              <a:rPr lang="en-US" sz="1200" b="1" dirty="0" smtClean="0">
                <a:latin typeface="Consolas" panose="020B0609020204030204" pitchFamily="49" charset="0"/>
              </a:rPr>
              <a:t>=False)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09538"/>
            <a:r>
              <a:rPr lang="en-US" sz="1200" dirty="0" smtClean="0"/>
              <a:t>Order </a:t>
            </a:r>
            <a:r>
              <a:rPr lang="en-US" sz="1200" dirty="0"/>
              <a:t>rows by values of a column (high to low).</a:t>
            </a:r>
          </a:p>
          <a:p>
            <a:endParaRPr lang="en-US" sz="800" dirty="0" smtClean="0"/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=</a:t>
            </a:r>
            <a:r>
              <a:rPr lang="en-US" sz="1200" b="1" dirty="0" err="1" smtClean="0">
                <a:latin typeface="Consolas" panose="020B0609020204030204" pitchFamily="49" charset="0"/>
              </a:rPr>
              <a:t>df.rename</a:t>
            </a:r>
            <a:r>
              <a:rPr lang="en-US" sz="1200" b="1" dirty="0" smtClean="0">
                <a:latin typeface="Consolas" panose="020B0609020204030204" pitchFamily="49" charset="0"/>
              </a:rPr>
              <a:t>(columns = {'</a:t>
            </a:r>
            <a:r>
              <a:rPr lang="en-US" sz="1200" b="1" dirty="0" err="1" smtClean="0">
                <a:latin typeface="Consolas" panose="020B0609020204030204" pitchFamily="49" charset="0"/>
              </a:rPr>
              <a:t>y':'year</a:t>
            </a:r>
            <a:r>
              <a:rPr lang="en-US" sz="1200" b="1" dirty="0" smtClean="0">
                <a:latin typeface="Consolas" panose="020B0609020204030204" pitchFamily="49" charset="0"/>
              </a:rPr>
              <a:t>'})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09538"/>
            <a:r>
              <a:rPr lang="en-US" sz="1200" dirty="0" smtClean="0"/>
              <a:t>Rename </a:t>
            </a:r>
            <a:r>
              <a:rPr lang="en-US" sz="1200" dirty="0"/>
              <a:t>the columns of a </a:t>
            </a:r>
            <a:r>
              <a:rPr lang="en-US" sz="1200" dirty="0" err="1"/>
              <a:t>DataFrame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=</a:t>
            </a:r>
            <a:r>
              <a:rPr lang="en-US" sz="1200" b="1" dirty="0" err="1" smtClean="0">
                <a:latin typeface="Consolas" panose="020B0609020204030204" pitchFamily="49" charset="0"/>
              </a:rPr>
              <a:t>df.sort_index</a:t>
            </a:r>
            <a:r>
              <a:rPr lang="en-US" sz="1200" b="1" dirty="0" smtClean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 smtClean="0"/>
              <a:t>Sort </a:t>
            </a:r>
            <a:r>
              <a:rPr lang="en-US" sz="1200" dirty="0"/>
              <a:t>the index of a </a:t>
            </a:r>
            <a:r>
              <a:rPr lang="en-US" sz="1200" dirty="0" err="1"/>
              <a:t>DataFrame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=</a:t>
            </a:r>
            <a:r>
              <a:rPr lang="en-US" sz="1200" b="1" dirty="0" err="1" smtClean="0">
                <a:latin typeface="Consolas" panose="020B0609020204030204" pitchFamily="49" charset="0"/>
              </a:rPr>
              <a:t>df.reset_index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 smtClean="0"/>
              <a:t>Reset </a:t>
            </a:r>
            <a:r>
              <a:rPr lang="en-US" sz="1200" dirty="0"/>
              <a:t>index of </a:t>
            </a:r>
            <a:r>
              <a:rPr lang="en-US" sz="1200" dirty="0" err="1" smtClean="0"/>
              <a:t>DataFrame</a:t>
            </a:r>
            <a:r>
              <a:rPr lang="en-US" sz="1200" dirty="0" smtClean="0"/>
              <a:t> to row numbers, </a:t>
            </a:r>
            <a:r>
              <a:rPr lang="en-US" sz="1200" dirty="0"/>
              <a:t>moving index to columns</a:t>
            </a:r>
            <a:r>
              <a:rPr lang="en-US" sz="1200" dirty="0" smtClean="0"/>
              <a:t>.</a:t>
            </a:r>
          </a:p>
          <a:p>
            <a:pPr marL="109538"/>
            <a:endParaRPr lang="en-US" sz="800" dirty="0" smtClean="0"/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=</a:t>
            </a:r>
            <a:r>
              <a:rPr lang="en-US" sz="1200" b="1" dirty="0" err="1">
                <a:latin typeface="Consolas" panose="020B0609020204030204" pitchFamily="49" charset="0"/>
              </a:rPr>
              <a:t>df.drop</a:t>
            </a:r>
            <a:r>
              <a:rPr lang="en-US" sz="1200" b="1" dirty="0">
                <a:latin typeface="Consolas" panose="020B0609020204030204" pitchFamily="49" charset="0"/>
              </a:rPr>
              <a:t>(['</a:t>
            </a:r>
            <a:r>
              <a:rPr lang="en-US" sz="1200" b="1" dirty="0" err="1">
                <a:latin typeface="Consolas" panose="020B0609020204030204" pitchFamily="49" charset="0"/>
              </a:rPr>
              <a:t>Length','Height</a:t>
            </a:r>
            <a:r>
              <a:rPr lang="en-US" sz="1200" b="1" dirty="0">
                <a:latin typeface="Consolas" panose="020B0609020204030204" pitchFamily="49" charset="0"/>
              </a:rPr>
              <a:t>'], axis=1)</a:t>
            </a:r>
          </a:p>
          <a:p>
            <a:r>
              <a:rPr lang="en-US" sz="1200" dirty="0"/>
              <a:t>     Drop columns from </a:t>
            </a:r>
            <a:r>
              <a:rPr lang="en-US" sz="1200" dirty="0" err="1" smtClean="0"/>
              <a:t>DataFrame</a:t>
            </a:r>
            <a:endParaRPr lang="en-US" sz="1200" dirty="0"/>
          </a:p>
        </p:txBody>
      </p:sp>
      <p:sp>
        <p:nvSpPr>
          <p:cNvPr id="78" name="Rounded Rectangle 77"/>
          <p:cNvSpPr/>
          <p:nvPr/>
        </p:nvSpPr>
        <p:spPr>
          <a:xfrm>
            <a:off x="3855840" y="5840778"/>
            <a:ext cx="489763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Subset Observations </a:t>
            </a:r>
            <a:r>
              <a:rPr lang="en-US" sz="2800" dirty="0" smtClean="0"/>
              <a:t>(Rows)</a:t>
            </a:r>
            <a:endParaRPr lang="en-US" sz="2683" dirty="0"/>
          </a:p>
        </p:txBody>
      </p:sp>
      <p:sp>
        <p:nvSpPr>
          <p:cNvPr id="79" name="Rounded Rectangle 78"/>
          <p:cNvSpPr/>
          <p:nvPr/>
        </p:nvSpPr>
        <p:spPr>
          <a:xfrm>
            <a:off x="8963024" y="5840778"/>
            <a:ext cx="49353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Subset Variables </a:t>
            </a:r>
            <a:r>
              <a:rPr lang="en-US" sz="2800" dirty="0" smtClean="0"/>
              <a:t>(Columns)</a:t>
            </a:r>
            <a:endParaRPr lang="en-US" sz="268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22691"/>
              </p:ext>
            </p:extLst>
          </p:nvPr>
        </p:nvGraphicFramePr>
        <p:xfrm>
          <a:off x="1033995" y="2571561"/>
          <a:ext cx="1787024" cy="792480"/>
        </p:xfrm>
        <a:graphic>
          <a:graphicData uri="http://schemas.openxmlformats.org/drawingml/2006/table">
            <a:tbl>
              <a:tblPr/>
              <a:tblGrid>
                <a:gridCol w="446756"/>
                <a:gridCol w="446756"/>
                <a:gridCol w="446756"/>
                <a:gridCol w="446756"/>
              </a:tblGrid>
              <a:tr h="173879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315179" y="3357213"/>
            <a:ext cx="32910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</a:rPr>
              <a:t>= </a:t>
            </a:r>
            <a:r>
              <a:rPr lang="en-US" sz="1200" b="1" dirty="0" err="1">
                <a:latin typeface="Consolas" panose="020B0609020204030204" pitchFamily="49" charset="0"/>
              </a:rPr>
              <a:t>pd.DataFrame</a:t>
            </a:r>
            <a:r>
              <a:rPr lang="en-US" sz="1200" b="1" dirty="0" smtClean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    {"</a:t>
            </a:r>
            <a:r>
              <a:rPr lang="en-US" sz="1200" b="1" dirty="0">
                <a:latin typeface="Consolas" panose="020B0609020204030204" pitchFamily="49" charset="0"/>
              </a:rPr>
              <a:t>a" : [</a:t>
            </a:r>
            <a:r>
              <a:rPr lang="en-US" sz="1200" b="1" dirty="0" smtClean="0">
                <a:latin typeface="Consolas" panose="020B0609020204030204" pitchFamily="49" charset="0"/>
              </a:rPr>
              <a:t>4 ,</a:t>
            </a:r>
            <a:r>
              <a:rPr lang="en-US" sz="1200" b="1" dirty="0">
                <a:latin typeface="Consolas" panose="020B0609020204030204" pitchFamily="49" charset="0"/>
              </a:rPr>
              <a:t>5</a:t>
            </a:r>
            <a:r>
              <a:rPr lang="en-US" sz="1200" b="1" dirty="0" smtClean="0">
                <a:latin typeface="Consolas" panose="020B0609020204030204" pitchFamily="49" charset="0"/>
              </a:rPr>
              <a:t>, 6</a:t>
            </a:r>
            <a:r>
              <a:rPr lang="en-US" sz="1200" b="1" dirty="0">
                <a:latin typeface="Consolas" panose="020B0609020204030204" pitchFamily="49" charset="0"/>
              </a:rPr>
              <a:t>], </a:t>
            </a:r>
            <a:endParaRPr lang="en-US" sz="1200" b="1" dirty="0" smtClean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     "</a:t>
            </a:r>
            <a:r>
              <a:rPr lang="en-US" sz="1200" b="1" dirty="0">
                <a:latin typeface="Consolas" panose="020B0609020204030204" pitchFamily="49" charset="0"/>
              </a:rPr>
              <a:t>b" : [7</a:t>
            </a:r>
            <a:r>
              <a:rPr lang="en-US" sz="1200" b="1" dirty="0" smtClean="0">
                <a:latin typeface="Consolas" panose="020B0609020204030204" pitchFamily="49" charset="0"/>
              </a:rPr>
              <a:t>, 8, 9</a:t>
            </a:r>
            <a:r>
              <a:rPr lang="en-US" sz="1200" b="1" dirty="0">
                <a:latin typeface="Consolas" panose="020B0609020204030204" pitchFamily="49" charset="0"/>
              </a:rPr>
              <a:t>], </a:t>
            </a:r>
            <a:endParaRPr lang="en-US" sz="1200" b="1" dirty="0" smtClean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     "</a:t>
            </a:r>
            <a:r>
              <a:rPr lang="en-US" sz="1200" b="1" dirty="0">
                <a:latin typeface="Consolas" panose="020B0609020204030204" pitchFamily="49" charset="0"/>
              </a:rPr>
              <a:t>c" : [10</a:t>
            </a:r>
            <a:r>
              <a:rPr lang="en-US" sz="1200" b="1" dirty="0" smtClean="0">
                <a:latin typeface="Consolas" panose="020B0609020204030204" pitchFamily="49" charset="0"/>
              </a:rPr>
              <a:t>, 11, 12</a:t>
            </a:r>
            <a:r>
              <a:rPr lang="en-US" sz="1200" b="1" dirty="0">
                <a:latin typeface="Consolas" panose="020B0609020204030204" pitchFamily="49" charset="0"/>
              </a:rPr>
              <a:t>]}, </a:t>
            </a:r>
            <a:r>
              <a:rPr lang="en-US" sz="1200" b="1" dirty="0" smtClean="0">
                <a:latin typeface="Consolas" panose="020B0609020204030204" pitchFamily="49" charset="0"/>
              </a:rPr>
              <a:t> 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  index = [</a:t>
            </a:r>
            <a:r>
              <a:rPr lang="en-US" sz="1200" b="1" dirty="0">
                <a:latin typeface="Consolas" panose="020B0609020204030204" pitchFamily="49" charset="0"/>
              </a:rPr>
              <a:t>1</a:t>
            </a:r>
            <a:r>
              <a:rPr lang="en-US" sz="1200" b="1" dirty="0" smtClean="0">
                <a:latin typeface="Consolas" panose="020B0609020204030204" pitchFamily="49" charset="0"/>
              </a:rPr>
              <a:t>, 2, 3</a:t>
            </a:r>
            <a:r>
              <a:rPr lang="en-US" sz="1200" b="1" dirty="0">
                <a:latin typeface="Consolas" panose="020B0609020204030204" pitchFamily="49" charset="0"/>
              </a:rPr>
              <a:t>])</a:t>
            </a:r>
          </a:p>
          <a:p>
            <a:r>
              <a:rPr lang="en-US" sz="1200" dirty="0" smtClean="0"/>
              <a:t>  Specify values for each column.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</a:rPr>
              <a:t>pd.DataFrame</a:t>
            </a:r>
            <a:r>
              <a:rPr lang="en-US" sz="1200" b="1" dirty="0" smtClean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     [[4, 7, 10],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      [5, 8, 11],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[</a:t>
            </a:r>
            <a:r>
              <a:rPr lang="en-US" sz="1200" b="1" dirty="0">
                <a:latin typeface="Consolas" panose="020B0609020204030204" pitchFamily="49" charset="0"/>
              </a:rPr>
              <a:t>6</a:t>
            </a:r>
            <a:r>
              <a:rPr lang="en-US" sz="1200" b="1" dirty="0" smtClean="0">
                <a:latin typeface="Consolas" panose="020B0609020204030204" pitchFamily="49" charset="0"/>
              </a:rPr>
              <a:t>, 9, 12</a:t>
            </a:r>
            <a:r>
              <a:rPr lang="en-US" sz="1200" b="1" dirty="0">
                <a:latin typeface="Consolas" panose="020B0609020204030204" pitchFamily="49" charset="0"/>
              </a:rPr>
              <a:t>]], </a:t>
            </a:r>
            <a:endParaRPr lang="en-US" sz="1200" b="1" dirty="0" smtClean="0">
              <a:latin typeface="Consolas" panose="020B0609020204030204" pitchFamily="49" charset="0"/>
            </a:endParaRPr>
          </a:p>
          <a:p>
            <a:r>
              <a:rPr lang="en-US" sz="1200" b="1" dirty="0" smtClean="0">
                <a:latin typeface="Consolas" panose="020B0609020204030204" pitchFamily="49" charset="0"/>
              </a:rPr>
              <a:t>     index=[1, 2, 3</a:t>
            </a:r>
            <a:r>
              <a:rPr lang="en-US" sz="1200" b="1" dirty="0">
                <a:latin typeface="Consolas" panose="020B0609020204030204" pitchFamily="49" charset="0"/>
              </a:rPr>
              <a:t>], </a:t>
            </a:r>
            <a:endParaRPr lang="en-US" sz="1200" b="1" dirty="0" smtClean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columns</a:t>
            </a:r>
            <a:r>
              <a:rPr lang="en-US" sz="1200" b="1" dirty="0">
                <a:latin typeface="Consolas" panose="020B0609020204030204" pitchFamily="49" charset="0"/>
              </a:rPr>
              <a:t>=['a</a:t>
            </a:r>
            <a:r>
              <a:rPr lang="en-US" sz="1200" b="1" dirty="0" smtClean="0">
                <a:latin typeface="Consolas" panose="020B0609020204030204" pitchFamily="49" charset="0"/>
              </a:rPr>
              <a:t>', 'b', 'c'])</a:t>
            </a:r>
          </a:p>
          <a:p>
            <a:r>
              <a:rPr lang="en-US" sz="1200" dirty="0" smtClean="0"/>
              <a:t>  Specify </a:t>
            </a:r>
            <a:r>
              <a:rPr lang="en-US" sz="1200" dirty="0"/>
              <a:t>values for each </a:t>
            </a:r>
            <a:r>
              <a:rPr lang="en-US" sz="1200" dirty="0" smtClean="0"/>
              <a:t>row.</a:t>
            </a:r>
            <a:endParaRPr lang="en-US" sz="12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66715"/>
              </p:ext>
            </p:extLst>
          </p:nvPr>
        </p:nvGraphicFramePr>
        <p:xfrm>
          <a:off x="1033995" y="6016377"/>
          <a:ext cx="1691240" cy="990600"/>
        </p:xfrm>
        <a:graphic>
          <a:graphicData uri="http://schemas.openxmlformats.org/drawingml/2006/table">
            <a:tbl>
              <a:tblPr/>
              <a:tblGrid>
                <a:gridCol w="338248"/>
                <a:gridCol w="338248"/>
                <a:gridCol w="338248"/>
                <a:gridCol w="338248"/>
                <a:gridCol w="338248"/>
              </a:tblGrid>
              <a:tr h="131662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v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66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316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60438" y="4754293"/>
            <a:ext cx="25112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7281" y="6985994"/>
            <a:ext cx="32910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</a:rPr>
              <a:t>= </a:t>
            </a:r>
            <a:r>
              <a:rPr lang="en-US" sz="1200" b="1" dirty="0" err="1">
                <a:latin typeface="Consolas" panose="020B0609020204030204" pitchFamily="49" charset="0"/>
              </a:rPr>
              <a:t>pd.DataFrame</a:t>
            </a:r>
            <a:r>
              <a:rPr lang="en-US" sz="1200" b="1" dirty="0" smtClean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    {"</a:t>
            </a:r>
            <a:r>
              <a:rPr lang="en-US" sz="1200" b="1" dirty="0">
                <a:latin typeface="Consolas" panose="020B0609020204030204" pitchFamily="49" charset="0"/>
              </a:rPr>
              <a:t>a" : [</a:t>
            </a:r>
            <a:r>
              <a:rPr lang="en-US" sz="1200" b="1" dirty="0" smtClean="0">
                <a:latin typeface="Consolas" panose="020B0609020204030204" pitchFamily="49" charset="0"/>
              </a:rPr>
              <a:t>4 ,</a:t>
            </a:r>
            <a:r>
              <a:rPr lang="en-US" sz="1200" b="1" dirty="0">
                <a:latin typeface="Consolas" panose="020B0609020204030204" pitchFamily="49" charset="0"/>
              </a:rPr>
              <a:t>5</a:t>
            </a:r>
            <a:r>
              <a:rPr lang="en-US" sz="1200" b="1" dirty="0" smtClean="0">
                <a:latin typeface="Consolas" panose="020B0609020204030204" pitchFamily="49" charset="0"/>
              </a:rPr>
              <a:t>, 6</a:t>
            </a:r>
            <a:r>
              <a:rPr lang="en-US" sz="1200" b="1" dirty="0">
                <a:latin typeface="Consolas" panose="020B0609020204030204" pitchFamily="49" charset="0"/>
              </a:rPr>
              <a:t>], </a:t>
            </a:r>
            <a:endParaRPr lang="en-US" sz="1200" b="1" dirty="0" smtClean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     "</a:t>
            </a:r>
            <a:r>
              <a:rPr lang="en-US" sz="1200" b="1" dirty="0">
                <a:latin typeface="Consolas" panose="020B0609020204030204" pitchFamily="49" charset="0"/>
              </a:rPr>
              <a:t>b" : [7</a:t>
            </a:r>
            <a:r>
              <a:rPr lang="en-US" sz="1200" b="1" dirty="0" smtClean="0">
                <a:latin typeface="Consolas" panose="020B0609020204030204" pitchFamily="49" charset="0"/>
              </a:rPr>
              <a:t>, 8, 9</a:t>
            </a:r>
            <a:r>
              <a:rPr lang="en-US" sz="1200" b="1" dirty="0">
                <a:latin typeface="Consolas" panose="020B0609020204030204" pitchFamily="49" charset="0"/>
              </a:rPr>
              <a:t>], </a:t>
            </a:r>
            <a:endParaRPr lang="en-US" sz="1200" b="1" dirty="0" smtClean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     "</a:t>
            </a:r>
            <a:r>
              <a:rPr lang="en-US" sz="1200" b="1" dirty="0">
                <a:latin typeface="Consolas" panose="020B0609020204030204" pitchFamily="49" charset="0"/>
              </a:rPr>
              <a:t>c" : [10</a:t>
            </a:r>
            <a:r>
              <a:rPr lang="en-US" sz="1200" b="1" dirty="0" smtClean="0">
                <a:latin typeface="Consolas" panose="020B0609020204030204" pitchFamily="49" charset="0"/>
              </a:rPr>
              <a:t>, 11, 12</a:t>
            </a:r>
            <a:r>
              <a:rPr lang="en-US" sz="1200" b="1" dirty="0">
                <a:latin typeface="Consolas" panose="020B0609020204030204" pitchFamily="49" charset="0"/>
              </a:rPr>
              <a:t>]}, </a:t>
            </a:r>
            <a:r>
              <a:rPr lang="en-US" sz="1200" b="1" dirty="0" smtClean="0">
                <a:latin typeface="Consolas" panose="020B0609020204030204" pitchFamily="49" charset="0"/>
              </a:rPr>
              <a:t>   index = </a:t>
            </a:r>
            <a:r>
              <a:rPr lang="en-US" sz="1200" b="1" dirty="0" err="1" smtClean="0">
                <a:latin typeface="Consolas" panose="020B0609020204030204" pitchFamily="49" charset="0"/>
              </a:rPr>
              <a:t>pd.MultiIndex.from_tuples</a:t>
            </a:r>
            <a:r>
              <a:rPr lang="en-US" sz="1200" b="1" dirty="0" smtClean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          [(</a:t>
            </a:r>
            <a:r>
              <a:rPr lang="en-US" sz="1200" b="1" dirty="0">
                <a:latin typeface="Consolas" panose="020B0609020204030204" pitchFamily="49" charset="0"/>
              </a:rPr>
              <a:t>'d',1),('d',2</a:t>
            </a:r>
            <a:r>
              <a:rPr lang="en-US" sz="1200" b="1" dirty="0" smtClean="0">
                <a:latin typeface="Consolas" panose="020B0609020204030204" pitchFamily="49" charset="0"/>
              </a:rPr>
              <a:t>),(</a:t>
            </a:r>
            <a:r>
              <a:rPr lang="en-US" sz="1200" b="1" dirty="0">
                <a:latin typeface="Consolas" panose="020B0609020204030204" pitchFamily="49" charset="0"/>
              </a:rPr>
              <a:t>'e',2</a:t>
            </a:r>
            <a:r>
              <a:rPr lang="en-US" sz="1200" b="1" dirty="0" smtClean="0">
                <a:latin typeface="Consolas" panose="020B0609020204030204" pitchFamily="49" charset="0"/>
              </a:rPr>
              <a:t>)],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       names</a:t>
            </a:r>
            <a:r>
              <a:rPr lang="en-US" sz="1200" b="1" dirty="0">
                <a:latin typeface="Consolas" panose="020B0609020204030204" pitchFamily="49" charset="0"/>
              </a:rPr>
              <a:t>=['</a:t>
            </a:r>
            <a:r>
              <a:rPr lang="en-US" sz="1200" b="1" dirty="0" err="1">
                <a:latin typeface="Consolas" panose="020B0609020204030204" pitchFamily="49" charset="0"/>
              </a:rPr>
              <a:t>n','v</a:t>
            </a:r>
            <a:r>
              <a:rPr lang="en-US" sz="1200" b="1" dirty="0">
                <a:latin typeface="Consolas" panose="020B0609020204030204" pitchFamily="49" charset="0"/>
              </a:rPr>
              <a:t>'])))</a:t>
            </a:r>
          </a:p>
          <a:p>
            <a:r>
              <a:rPr lang="en-US" sz="1200" dirty="0" smtClean="0"/>
              <a:t>  Create </a:t>
            </a:r>
            <a:r>
              <a:rPr lang="en-US" sz="1200" dirty="0" err="1" smtClean="0"/>
              <a:t>DataFrame</a:t>
            </a:r>
            <a:r>
              <a:rPr lang="en-US" sz="1200" dirty="0" smtClean="0"/>
              <a:t> with a </a:t>
            </a:r>
            <a:r>
              <a:rPr lang="en-US" sz="1200" dirty="0" err="1" smtClean="0"/>
              <a:t>MultiIndex</a:t>
            </a:r>
            <a:endParaRPr lang="en-US" sz="1200" dirty="0" smtClean="0"/>
          </a:p>
        </p:txBody>
      </p:sp>
      <p:sp>
        <p:nvSpPr>
          <p:cNvPr id="63" name="Rounded Rectangle 62"/>
          <p:cNvSpPr/>
          <p:nvPr/>
        </p:nvSpPr>
        <p:spPr>
          <a:xfrm>
            <a:off x="229000" y="8600067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Method Chaining</a:t>
            </a:r>
            <a:endParaRPr lang="en-US" sz="1800" dirty="0"/>
          </a:p>
        </p:txBody>
      </p:sp>
      <p:sp>
        <p:nvSpPr>
          <p:cNvPr id="67" name="Rounded Rectangle 66"/>
          <p:cNvSpPr/>
          <p:nvPr/>
        </p:nvSpPr>
        <p:spPr>
          <a:xfrm>
            <a:off x="228999" y="9023359"/>
            <a:ext cx="3463426" cy="1746787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69" name="TextBox 68"/>
          <p:cNvSpPr txBox="1"/>
          <p:nvPr/>
        </p:nvSpPr>
        <p:spPr>
          <a:xfrm>
            <a:off x="281972" y="9015820"/>
            <a:ext cx="32910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Most pandas methods return a </a:t>
            </a:r>
            <a:r>
              <a:rPr lang="en-US" sz="1200" dirty="0" err="1" smtClean="0"/>
              <a:t>DataFrame</a:t>
            </a:r>
            <a:r>
              <a:rPr lang="en-US" sz="1200" dirty="0" smtClean="0"/>
              <a:t> so that another pandas method can be applied to the result.  This improves readability of code.</a:t>
            </a:r>
            <a:endParaRPr lang="en-US" sz="1200" b="1" dirty="0" smtClean="0">
              <a:latin typeface="Consolas" panose="020B0609020204030204" pitchFamily="49" charset="0"/>
            </a:endParaRP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</a:rPr>
              <a:t>= </a:t>
            </a:r>
            <a:r>
              <a:rPr lang="en-US" sz="1200" b="1" dirty="0" smtClean="0">
                <a:latin typeface="Consolas" panose="020B0609020204030204" pitchFamily="49" charset="0"/>
              </a:rPr>
              <a:t>(</a:t>
            </a:r>
            <a:r>
              <a:rPr lang="en-US" sz="1200" b="1" dirty="0" err="1" smtClean="0">
                <a:latin typeface="Consolas" panose="020B0609020204030204" pitchFamily="49" charset="0"/>
              </a:rPr>
              <a:t>pd.melt</a:t>
            </a:r>
            <a:r>
              <a:rPr lang="en-US" sz="1200" b="1" dirty="0" smtClean="0">
                <a:latin typeface="Consolas" panose="020B0609020204030204" pitchFamily="49" charset="0"/>
              </a:rPr>
              <a:t>(</a:t>
            </a:r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  .</a:t>
            </a:r>
            <a:r>
              <a:rPr lang="en-US" sz="1200" b="1" dirty="0">
                <a:latin typeface="Consolas" panose="020B0609020204030204" pitchFamily="49" charset="0"/>
              </a:rPr>
              <a:t>rename(columns</a:t>
            </a:r>
            <a:r>
              <a:rPr lang="en-US" sz="1200" b="1" dirty="0" smtClean="0">
                <a:latin typeface="Consolas" panose="020B0609020204030204" pitchFamily="49" charset="0"/>
              </a:rPr>
              <a:t>={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          'variable</a:t>
            </a:r>
            <a:r>
              <a:rPr lang="en-US" sz="1200" b="1" dirty="0">
                <a:latin typeface="Consolas" panose="020B0609020204030204" pitchFamily="49" charset="0"/>
              </a:rPr>
              <a:t>' : '</a:t>
            </a:r>
            <a:r>
              <a:rPr lang="en-US" sz="1200" b="1" dirty="0" err="1">
                <a:latin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', </a:t>
            </a:r>
            <a:r>
              <a:rPr lang="en-US" sz="1200" b="1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          'value</a:t>
            </a:r>
            <a:r>
              <a:rPr lang="en-US" sz="1200" b="1" dirty="0">
                <a:latin typeface="Consolas" panose="020B0609020204030204" pitchFamily="49" charset="0"/>
              </a:rPr>
              <a:t>' : 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 smtClean="0">
                <a:latin typeface="Consolas" panose="020B0609020204030204" pitchFamily="49" charset="0"/>
              </a:rPr>
              <a:t>'})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        .</a:t>
            </a:r>
            <a:r>
              <a:rPr lang="en-US" sz="1200" b="1" dirty="0">
                <a:latin typeface="Consolas" panose="020B0609020204030204" pitchFamily="49" charset="0"/>
              </a:rPr>
              <a:t>query('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 &gt;= 200</a:t>
            </a:r>
            <a:r>
              <a:rPr lang="en-US" sz="1200" b="1" dirty="0" smtClean="0">
                <a:latin typeface="Consolas" panose="020B0609020204030204" pitchFamily="49" charset="0"/>
              </a:rPr>
              <a:t>')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)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408493"/>
              </p:ext>
            </p:extLst>
          </p:nvPr>
        </p:nvGraphicFramePr>
        <p:xfrm>
          <a:off x="4607118" y="6353439"/>
          <a:ext cx="138169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/>
                <a:gridCol w="276339"/>
                <a:gridCol w="276339"/>
                <a:gridCol w="276339"/>
                <a:gridCol w="276339"/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1" name="Straight Arrow Connector 80"/>
          <p:cNvCxnSpPr/>
          <p:nvPr/>
        </p:nvCxnSpPr>
        <p:spPr>
          <a:xfrm>
            <a:off x="6041749" y="665823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55551"/>
              </p:ext>
            </p:extLst>
          </p:nvPr>
        </p:nvGraphicFramePr>
        <p:xfrm>
          <a:off x="6498188" y="6475359"/>
          <a:ext cx="1381695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/>
                <a:gridCol w="276339"/>
                <a:gridCol w="276339"/>
                <a:gridCol w="276339"/>
                <a:gridCol w="276339"/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3958595" y="6980115"/>
            <a:ext cx="45045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[</a:t>
            </a:r>
            <a:r>
              <a:rPr lang="en-US" sz="1200" b="1" dirty="0" err="1" smtClean="0">
                <a:latin typeface="Consolas" panose="020B0609020204030204" pitchFamily="49" charset="0"/>
              </a:rPr>
              <a:t>df.Length</a:t>
            </a:r>
            <a:r>
              <a:rPr lang="en-US" sz="1200" b="1" dirty="0" smtClean="0">
                <a:latin typeface="Consolas" panose="020B0609020204030204" pitchFamily="49" charset="0"/>
              </a:rPr>
              <a:t> &gt; 7]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</a:t>
            </a:r>
            <a:r>
              <a:rPr lang="en-US" sz="1200" dirty="0" smtClean="0"/>
              <a:t>    Extract rows that meet logical criteria.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</a:t>
            </a:r>
            <a:r>
              <a:rPr lang="en-US" sz="1200" b="1" dirty="0" err="1" smtClean="0">
                <a:latin typeface="Consolas" panose="020B0609020204030204" pitchFamily="49" charset="0"/>
              </a:rPr>
              <a:t>f.drop_duplicates</a:t>
            </a:r>
            <a:r>
              <a:rPr lang="en-US" sz="1200" b="1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Remove duplicate rows (only considers columns).</a:t>
            </a: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df.sample</a:t>
            </a:r>
            <a:r>
              <a:rPr lang="en-US" sz="1200" b="1" dirty="0" smtClean="0">
                <a:latin typeface="Consolas" panose="020B0609020204030204" pitchFamily="49" charset="0"/>
              </a:rPr>
              <a:t>(</a:t>
            </a:r>
            <a:r>
              <a:rPr lang="en-US" sz="1200" b="1" dirty="0" err="1" smtClean="0">
                <a:latin typeface="Consolas" panose="020B0609020204030204" pitchFamily="49" charset="0"/>
              </a:rPr>
              <a:t>frac</a:t>
            </a:r>
            <a:r>
              <a:rPr lang="en-US" sz="1200" b="1" dirty="0" smtClean="0">
                <a:latin typeface="Consolas" panose="020B0609020204030204" pitchFamily="49" charset="0"/>
              </a:rPr>
              <a:t>=0.5)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Randomly select fraction of rows.</a:t>
            </a: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df.sample</a:t>
            </a:r>
            <a:r>
              <a:rPr lang="en-US" sz="1200" b="1" dirty="0" smtClean="0">
                <a:latin typeface="Consolas" panose="020B0609020204030204" pitchFamily="49" charset="0"/>
              </a:rPr>
              <a:t>(n=10)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 smtClean="0"/>
              <a:t>     Randomly </a:t>
            </a:r>
            <a:r>
              <a:rPr lang="en-US" sz="1200" dirty="0"/>
              <a:t>select </a:t>
            </a:r>
            <a:r>
              <a:rPr lang="en-US" sz="1200" dirty="0" smtClean="0"/>
              <a:t>n rows.</a:t>
            </a:r>
            <a:endParaRPr lang="en-US" sz="1200" dirty="0"/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df.iloc</a:t>
            </a:r>
            <a:r>
              <a:rPr lang="en-US" sz="1200" b="1" dirty="0" smtClean="0">
                <a:latin typeface="Consolas" panose="020B0609020204030204" pitchFamily="49" charset="0"/>
              </a:rPr>
              <a:t>[10:20]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Select rows by position.</a:t>
            </a:r>
            <a:endParaRPr lang="en-US" sz="1200" dirty="0"/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df.nlargest</a:t>
            </a:r>
            <a:r>
              <a:rPr lang="en-US" sz="1200" b="1" dirty="0" smtClean="0">
                <a:latin typeface="Consolas" panose="020B0609020204030204" pitchFamily="49" charset="0"/>
              </a:rPr>
              <a:t>(10, 'value')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Select and order top n entries.</a:t>
            </a:r>
            <a:endParaRPr lang="en-US" sz="12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391951"/>
              </p:ext>
            </p:extLst>
          </p:nvPr>
        </p:nvGraphicFramePr>
        <p:xfrm>
          <a:off x="3946615" y="9243804"/>
          <a:ext cx="4706255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95"/>
                <a:gridCol w="1143000"/>
                <a:gridCol w="1737360"/>
                <a:gridCol w="1600200"/>
              </a:tblGrid>
              <a:tr h="2319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Logic in Python (and pandas)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&lt;</a:t>
                      </a:r>
                      <a:endParaRPr lang="en-US" sz="900" b="1" dirty="0"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Less than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!=</a:t>
                      </a:r>
                      <a:endParaRPr lang="en-US" sz="900" b="1" dirty="0"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Not equal to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&gt;</a:t>
                      </a:r>
                      <a:endParaRPr lang="en-US" sz="900" b="1" dirty="0"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Greater than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 smtClean="0">
                          <a:latin typeface="Consolas" panose="020B0609020204030204" pitchFamily="49" charset="0"/>
                        </a:rPr>
                        <a:t>df.column.isin</a:t>
                      </a:r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smtClean="0">
                          <a:latin typeface="Consolas" panose="020B0609020204030204" pitchFamily="49" charset="0"/>
                        </a:rPr>
                        <a:t>values</a:t>
                      </a:r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)</a:t>
                      </a:r>
                      <a:endParaRPr lang="en-US" sz="900" b="1" dirty="0"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Group membership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==</a:t>
                      </a:r>
                      <a:endParaRPr lang="en-US" sz="900" b="1" dirty="0"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Equals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 smtClean="0">
                          <a:latin typeface="Consolas" panose="020B0609020204030204" pitchFamily="49" charset="0"/>
                        </a:rPr>
                        <a:t>pd.isnull</a:t>
                      </a:r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 smtClean="0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)</a:t>
                      </a:r>
                      <a:endParaRPr lang="en-US" sz="900" b="1" dirty="0"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Is </a:t>
                      </a:r>
                      <a:r>
                        <a:rPr lang="en-US" sz="900" dirty="0" err="1" smtClean="0"/>
                        <a:t>NaN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&lt;=</a:t>
                      </a:r>
                      <a:endParaRPr lang="en-US" sz="900" b="1" dirty="0"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Less than or equals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 smtClean="0">
                          <a:latin typeface="Consolas" panose="020B0609020204030204" pitchFamily="49" charset="0"/>
                        </a:rPr>
                        <a:t>Pd.notnull</a:t>
                      </a:r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 smtClean="0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)</a:t>
                      </a:r>
                      <a:endParaRPr lang="en-US" sz="900" b="1" dirty="0"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Is not </a:t>
                      </a:r>
                      <a:r>
                        <a:rPr lang="en-US" sz="900" dirty="0" err="1" smtClean="0"/>
                        <a:t>NaN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&gt;=</a:t>
                      </a:r>
                      <a:endParaRPr lang="en-US" sz="900" b="1" dirty="0"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Greater than or equals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&amp;,|,~,^,</a:t>
                      </a:r>
                      <a:r>
                        <a:rPr lang="en-US" sz="900" b="1" dirty="0" err="1" smtClean="0">
                          <a:latin typeface="Consolas" panose="020B0609020204030204" pitchFamily="49" charset="0"/>
                        </a:rPr>
                        <a:t>df.any</a:t>
                      </a:r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(),</a:t>
                      </a:r>
                      <a:r>
                        <a:rPr lang="en-US" sz="900" b="1" dirty="0" err="1" smtClean="0">
                          <a:latin typeface="Consolas" panose="020B0609020204030204" pitchFamily="49" charset="0"/>
                        </a:rPr>
                        <a:t>df.all</a:t>
                      </a:r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()</a:t>
                      </a:r>
                      <a:endParaRPr lang="en-US" sz="900" b="1" dirty="0"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Logical</a:t>
                      </a:r>
                      <a:r>
                        <a:rPr lang="en-US" sz="900" baseline="0" dirty="0" smtClean="0"/>
                        <a:t> and, or, not, </a:t>
                      </a:r>
                      <a:r>
                        <a:rPr lang="en-US" sz="900" baseline="0" dirty="0" err="1" smtClean="0"/>
                        <a:t>xor</a:t>
                      </a:r>
                      <a:r>
                        <a:rPr lang="en-US" sz="900" baseline="0" dirty="0" smtClean="0"/>
                        <a:t>, any, all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770347" y="10629429"/>
            <a:ext cx="9815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hlinkClick r:id="rId2"/>
              </a:rPr>
              <a:t>http://pandas.pydata.org/</a:t>
            </a:r>
            <a:r>
              <a:rPr lang="en-US" sz="800" dirty="0" smtClean="0"/>
              <a:t>  This cheat sheet inspired by </a:t>
            </a:r>
            <a:r>
              <a:rPr lang="en-US" sz="800" dirty="0" err="1" smtClean="0"/>
              <a:t>Rstudio</a:t>
            </a:r>
            <a:r>
              <a:rPr lang="en-US" sz="800" dirty="0" smtClean="0"/>
              <a:t> Data Wrangling </a:t>
            </a:r>
            <a:r>
              <a:rPr lang="en-US" sz="800" dirty="0" err="1" smtClean="0"/>
              <a:t>Cheatsheet</a:t>
            </a:r>
            <a:r>
              <a:rPr lang="en-US" sz="800" dirty="0"/>
              <a:t> </a:t>
            </a:r>
            <a:r>
              <a:rPr lang="en-US" sz="800" dirty="0" smtClean="0"/>
              <a:t>(</a:t>
            </a:r>
            <a:r>
              <a:rPr lang="en-US" sz="800" dirty="0">
                <a:hlinkClick r:id="rId3"/>
              </a:rPr>
              <a:t>https://</a:t>
            </a:r>
            <a:r>
              <a:rPr lang="en-US" sz="800" dirty="0" smtClean="0">
                <a:hlinkClick r:id="rId3"/>
              </a:rPr>
              <a:t>www.rstudio.com/wp-content/uploads/2015/02/data-wrangling-cheatsheet.pdf</a:t>
            </a:r>
            <a:r>
              <a:rPr lang="en-US" sz="800" dirty="0" smtClean="0"/>
              <a:t>) </a:t>
            </a:r>
            <a:r>
              <a:rPr lang="en-US" sz="800" dirty="0" smtClean="0"/>
              <a:t> Written by Irv Lustig, </a:t>
            </a:r>
            <a:r>
              <a:rPr lang="en-US" sz="800" dirty="0" smtClean="0">
                <a:hlinkClick r:id="rId4"/>
              </a:rPr>
              <a:t>Princeton Consultants</a:t>
            </a:r>
            <a:endParaRPr lang="en-US" sz="800" dirty="0"/>
          </a:p>
        </p:txBody>
      </p: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268856"/>
              </p:ext>
            </p:extLst>
          </p:nvPr>
        </p:nvGraphicFramePr>
        <p:xfrm>
          <a:off x="9759542" y="6354269"/>
          <a:ext cx="1381698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  <a:gridCol w="230283"/>
                <a:gridCol w="230283"/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443764"/>
              </p:ext>
            </p:extLst>
          </p:nvPr>
        </p:nvGraphicFramePr>
        <p:xfrm>
          <a:off x="11700928" y="6359792"/>
          <a:ext cx="92113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7" name="Straight Arrow Connector 86"/>
          <p:cNvCxnSpPr/>
          <p:nvPr/>
        </p:nvCxnSpPr>
        <p:spPr>
          <a:xfrm>
            <a:off x="11224035" y="665823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980564" y="6955437"/>
            <a:ext cx="4842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</a:t>
            </a:r>
            <a:r>
              <a:rPr lang="en-US" sz="1200" b="1" dirty="0" err="1" smtClean="0">
                <a:latin typeface="Consolas" panose="020B0609020204030204" pitchFamily="49" charset="0"/>
              </a:rPr>
              <a:t>f</a:t>
            </a:r>
            <a:r>
              <a:rPr lang="en-US" sz="1200" b="1" dirty="0" smtClean="0">
                <a:latin typeface="Consolas" panose="020B0609020204030204" pitchFamily="49" charset="0"/>
              </a:rPr>
              <a:t>[['</a:t>
            </a:r>
            <a:r>
              <a:rPr lang="en-US" sz="1200" b="1" dirty="0" err="1" smtClean="0">
                <a:latin typeface="Consolas" panose="020B0609020204030204" pitchFamily="49" charset="0"/>
              </a:rPr>
              <a:t>width','length','species</a:t>
            </a:r>
            <a:r>
              <a:rPr lang="en-US" sz="1200" b="1" dirty="0" smtClean="0">
                <a:latin typeface="Consolas" panose="020B0609020204030204" pitchFamily="49" charset="0"/>
              </a:rPr>
              <a:t>']]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 smtClean="0"/>
              <a:t>     Select multiple columns with specific names.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['width']  </a:t>
            </a:r>
            <a:r>
              <a:rPr lang="en-US" sz="1200" i="1" dirty="0" smtClean="0"/>
              <a:t>or</a:t>
            </a:r>
            <a:r>
              <a:rPr lang="en-US" sz="1200" b="1" dirty="0" smtClean="0">
                <a:latin typeface="Consolas" panose="020B0609020204030204" pitchFamily="49" charset="0"/>
              </a:rPr>
              <a:t>  </a:t>
            </a:r>
            <a:r>
              <a:rPr lang="en-US" sz="1200" b="1" dirty="0" err="1" smtClean="0">
                <a:latin typeface="Consolas" panose="020B0609020204030204" pitchFamily="49" charset="0"/>
              </a:rPr>
              <a:t>df.width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</a:t>
            </a:r>
            <a:r>
              <a:rPr lang="en-US" sz="1200" dirty="0" smtClean="0"/>
              <a:t>   Select single column </a:t>
            </a:r>
            <a:r>
              <a:rPr lang="en-US" sz="1200" dirty="0"/>
              <a:t>with specific </a:t>
            </a:r>
            <a:r>
              <a:rPr lang="en-US" sz="1200" dirty="0" smtClean="0"/>
              <a:t>name.</a:t>
            </a:r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</a:t>
            </a:r>
            <a:r>
              <a:rPr lang="en-US" sz="1200" b="1" dirty="0" err="1" smtClean="0">
                <a:latin typeface="Consolas" panose="020B0609020204030204" pitchFamily="49" charset="0"/>
              </a:rPr>
              <a:t>f.filter</a:t>
            </a:r>
            <a:r>
              <a:rPr lang="en-US" sz="1200" b="1" dirty="0" smtClean="0">
                <a:latin typeface="Consolas" panose="020B0609020204030204" pitchFamily="49" charset="0"/>
              </a:rPr>
              <a:t>(regex='</a:t>
            </a:r>
            <a:r>
              <a:rPr lang="en-US" sz="1200" b="1" i="1" dirty="0" smtClean="0">
                <a:latin typeface="Consolas" panose="020B0609020204030204" pitchFamily="49" charset="0"/>
              </a:rPr>
              <a:t>regex</a:t>
            </a:r>
            <a:r>
              <a:rPr lang="en-US" sz="1200" b="1" dirty="0" smtClean="0">
                <a:latin typeface="Consolas" panose="020B0609020204030204" pitchFamily="49" charset="0"/>
              </a:rPr>
              <a:t>')</a:t>
            </a:r>
          </a:p>
          <a:p>
            <a:r>
              <a:rPr lang="en-US" sz="1200" dirty="0" smtClean="0"/>
              <a:t>     Select columns whose name matches regular expression </a:t>
            </a:r>
            <a:r>
              <a:rPr lang="en-US" sz="1200" i="1" dirty="0" smtClean="0"/>
              <a:t>regex</a:t>
            </a:r>
            <a:r>
              <a:rPr lang="en-US" sz="1200" dirty="0" smtClean="0"/>
              <a:t>.</a:t>
            </a:r>
            <a:endParaRPr lang="en-US" sz="1200" b="1" dirty="0" smtClean="0">
              <a:latin typeface="Consolas" panose="020B06090202040302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958512" y="9511669"/>
            <a:ext cx="4842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nsolas" panose="020B0609020204030204" pitchFamily="49" charset="0"/>
              </a:rPr>
              <a:t>df.loc</a:t>
            </a:r>
            <a:r>
              <a:rPr lang="en-US" sz="1200" b="1" dirty="0" smtClean="0">
                <a:latin typeface="Consolas" panose="020B0609020204030204" pitchFamily="49" charset="0"/>
              </a:rPr>
              <a:t>[:,'x2':'x4</a:t>
            </a:r>
            <a:r>
              <a:rPr lang="en-US" sz="1200" b="1" dirty="0">
                <a:latin typeface="Consolas" panose="020B0609020204030204" pitchFamily="49" charset="0"/>
              </a:rPr>
              <a:t>'</a:t>
            </a:r>
            <a:r>
              <a:rPr lang="en-US" sz="1200" b="1" dirty="0" smtClean="0"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Select all columns between x2 and x4 (inclusive).</a:t>
            </a: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df.iloc</a:t>
            </a:r>
            <a:r>
              <a:rPr lang="en-US" sz="1200" b="1" dirty="0" smtClean="0">
                <a:latin typeface="Consolas" panose="020B0609020204030204" pitchFamily="49" charset="0"/>
              </a:rPr>
              <a:t>[:,[1,2,5]]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</a:t>
            </a:r>
            <a:r>
              <a:rPr lang="en-US" sz="1200" dirty="0" smtClean="0"/>
              <a:t>   Select columns in positions 1, 2 and 5 (first column is 0).</a:t>
            </a: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df.loc</a:t>
            </a:r>
            <a:r>
              <a:rPr lang="en-US" sz="1200" b="1" dirty="0" smtClean="0">
                <a:latin typeface="Consolas" panose="020B0609020204030204" pitchFamily="49" charset="0"/>
              </a:rPr>
              <a:t>[</a:t>
            </a:r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['a'] &gt; 10, ['</a:t>
            </a:r>
            <a:r>
              <a:rPr lang="en-US" sz="1200" b="1" dirty="0" err="1" smtClean="0">
                <a:latin typeface="Consolas" panose="020B0609020204030204" pitchFamily="49" charset="0"/>
              </a:rPr>
              <a:t>a','c</a:t>
            </a:r>
            <a:r>
              <a:rPr lang="en-US" sz="1200" b="1" dirty="0" smtClean="0">
                <a:latin typeface="Consolas" panose="020B0609020204030204" pitchFamily="49" charset="0"/>
              </a:rPr>
              <a:t>']]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</a:t>
            </a:r>
            <a:r>
              <a:rPr lang="en-US" sz="1200" dirty="0" smtClean="0"/>
              <a:t>Select rows meeting logical condition, and only the specific columns .</a:t>
            </a:r>
            <a:endParaRPr lang="en-US" sz="1200" dirty="0"/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780901"/>
              </p:ext>
            </p:extLst>
          </p:nvPr>
        </p:nvGraphicFramePr>
        <p:xfrm>
          <a:off x="8958512" y="8126731"/>
          <a:ext cx="4939837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794"/>
                <a:gridCol w="3498043"/>
              </a:tblGrid>
              <a:tr h="23190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regex (Regular Expressions) Examples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'\.'</a:t>
                      </a:r>
                      <a:endParaRPr lang="en-US" sz="900" b="1" dirty="0"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Matches strings containing</a:t>
                      </a:r>
                      <a:r>
                        <a:rPr lang="en-US" sz="900" baseline="0" dirty="0" smtClean="0"/>
                        <a:t> a period '.'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'Length$'</a:t>
                      </a:r>
                      <a:endParaRPr lang="en-US" sz="900" b="1" dirty="0"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Matches strings ending with word 'Length'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'^Sepal'</a:t>
                      </a:r>
                      <a:endParaRPr lang="en-US" sz="900" b="1" dirty="0"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Matches strings beginning with the word 'Sepal'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'^x[1-5]$'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Matches strings beginning with 'x' and ending with 1,2,3,4,5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''^(?!Species$).*'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Matches strings except</a:t>
                      </a:r>
                      <a:r>
                        <a:rPr lang="en-US" sz="900" baseline="0" dirty="0" smtClean="0"/>
                        <a:t> the string 'Species'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36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133439" y="6283065"/>
            <a:ext cx="8958782" cy="2557781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33" name="Rounded Rectangle 32"/>
          <p:cNvSpPr/>
          <p:nvPr/>
        </p:nvSpPr>
        <p:spPr>
          <a:xfrm>
            <a:off x="9313831" y="625670"/>
            <a:ext cx="4375963" cy="6169702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2" name="Rounded Rectangle 1"/>
          <p:cNvSpPr/>
          <p:nvPr/>
        </p:nvSpPr>
        <p:spPr>
          <a:xfrm>
            <a:off x="134509" y="224145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Summarize Data</a:t>
            </a:r>
            <a:endParaRPr lang="en-US" sz="2683" dirty="0"/>
          </a:p>
        </p:txBody>
      </p:sp>
      <p:sp>
        <p:nvSpPr>
          <p:cNvPr id="3" name="Rounded Rectangle 2"/>
          <p:cNvSpPr/>
          <p:nvPr/>
        </p:nvSpPr>
        <p:spPr>
          <a:xfrm>
            <a:off x="4703100" y="1532184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Make New Variables</a:t>
            </a:r>
            <a:endParaRPr lang="en-US" sz="2683" dirty="0"/>
          </a:p>
        </p:txBody>
      </p:sp>
      <p:sp>
        <p:nvSpPr>
          <p:cNvPr id="4" name="Rounded Rectangle 3"/>
          <p:cNvSpPr/>
          <p:nvPr/>
        </p:nvSpPr>
        <p:spPr>
          <a:xfrm>
            <a:off x="9300675" y="22414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Combine Data Sets</a:t>
            </a:r>
            <a:endParaRPr lang="en-US" sz="2683" dirty="0"/>
          </a:p>
        </p:txBody>
      </p:sp>
      <p:sp>
        <p:nvSpPr>
          <p:cNvPr id="5" name="TextBox 4"/>
          <p:cNvSpPr txBox="1"/>
          <p:nvPr/>
        </p:nvSpPr>
        <p:spPr>
          <a:xfrm>
            <a:off x="145643" y="653638"/>
            <a:ext cx="43779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['Length'].</a:t>
            </a:r>
            <a:r>
              <a:rPr lang="en-US" sz="1200" b="1" dirty="0" err="1" smtClean="0">
                <a:latin typeface="Consolas" panose="020B0609020204030204" pitchFamily="49" charset="0"/>
              </a:rPr>
              <a:t>value_counts</a:t>
            </a:r>
            <a:r>
              <a:rPr lang="en-US" sz="1200" b="1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 smtClean="0"/>
              <a:t>     Count number of rows with each unique value of variable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len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09538"/>
            <a:r>
              <a:rPr lang="en-US" sz="1200" dirty="0"/>
              <a:t># of rows in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len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['w'].unique())</a:t>
            </a:r>
          </a:p>
          <a:p>
            <a:pPr marL="109538"/>
            <a:r>
              <a:rPr lang="en-US" sz="1200" dirty="0"/>
              <a:t># of distinct values in a column</a:t>
            </a:r>
            <a:r>
              <a:rPr lang="en-US" sz="1200" dirty="0" smtClean="0"/>
              <a:t>.</a:t>
            </a: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df.describe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Basic descriptive statistics for each </a:t>
            </a:r>
            <a:r>
              <a:rPr lang="en-US" sz="1200" dirty="0" smtClean="0"/>
              <a:t>column (or </a:t>
            </a:r>
            <a:r>
              <a:rPr lang="en-US" sz="1200" dirty="0" err="1" smtClean="0"/>
              <a:t>GroupBy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427323"/>
              </p:ext>
            </p:extLst>
          </p:nvPr>
        </p:nvGraphicFramePr>
        <p:xfrm>
          <a:off x="838982" y="2203927"/>
          <a:ext cx="109728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  <a:gridCol w="274320"/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13181"/>
              </p:ext>
            </p:extLst>
          </p:nvPr>
        </p:nvGraphicFramePr>
        <p:xfrm>
          <a:off x="2616518" y="2203927"/>
          <a:ext cx="54864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/>
                <a:gridCol w="274320"/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094814" y="247676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1415" y="2775663"/>
            <a:ext cx="43779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</a:t>
            </a:r>
            <a:r>
              <a:rPr lang="en-US" sz="1200" dirty="0" smtClean="0"/>
              <a:t>andas provides a large set of </a:t>
            </a:r>
            <a:r>
              <a:rPr lang="en-US" sz="1200" b="1" dirty="0" smtClean="0"/>
              <a:t>summary functions</a:t>
            </a:r>
            <a:r>
              <a:rPr lang="en-US" sz="1200" dirty="0" smtClean="0"/>
              <a:t> that operate on different kinds of pandas objects (</a:t>
            </a:r>
            <a:r>
              <a:rPr lang="en-US" sz="1200" dirty="0" err="1" smtClean="0"/>
              <a:t>DataFrame</a:t>
            </a:r>
            <a:r>
              <a:rPr lang="en-US" sz="1200" dirty="0" smtClean="0"/>
              <a:t> columns, Series, </a:t>
            </a:r>
            <a:r>
              <a:rPr lang="en-US" sz="1200" dirty="0" err="1" smtClean="0"/>
              <a:t>GroupBy</a:t>
            </a:r>
            <a:r>
              <a:rPr lang="en-US" sz="1200" dirty="0" smtClean="0"/>
              <a:t>, Expanding and Rolling (see below)) and produce single values for each of the groups. When applied to a </a:t>
            </a:r>
            <a:r>
              <a:rPr lang="en-US" sz="1200" dirty="0" err="1" smtClean="0"/>
              <a:t>DataFrame</a:t>
            </a:r>
            <a:r>
              <a:rPr lang="en-US" sz="1200" dirty="0" smtClean="0"/>
              <a:t>, the result is returned as a pandas Series for each column. Examples: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31415" y="3767181"/>
            <a:ext cx="23265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nsolas" panose="020B0609020204030204" pitchFamily="49" charset="0"/>
              </a:rPr>
              <a:t>sum()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Sum values of each </a:t>
            </a:r>
            <a:r>
              <a:rPr lang="en-US" sz="1200" dirty="0" smtClean="0"/>
              <a:t>object.</a:t>
            </a:r>
            <a:endParaRPr lang="en-US" sz="1200" dirty="0"/>
          </a:p>
          <a:p>
            <a:r>
              <a:rPr lang="en-US" sz="1200" b="1" dirty="0" smtClean="0">
                <a:latin typeface="Consolas" panose="020B0609020204030204" pitchFamily="49" charset="0"/>
              </a:rPr>
              <a:t>count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Count non-NA/null values of each object</a:t>
            </a:r>
            <a:r>
              <a:rPr lang="en-US" sz="1200" dirty="0" smtClean="0"/>
              <a:t>.</a:t>
            </a:r>
            <a:endParaRPr lang="en-US" sz="1200" dirty="0"/>
          </a:p>
          <a:p>
            <a:r>
              <a:rPr lang="en-US" sz="1200" b="1" dirty="0" smtClean="0">
                <a:latin typeface="Consolas" panose="020B0609020204030204" pitchFamily="49" charset="0"/>
              </a:rPr>
              <a:t>median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Median value of each object</a:t>
            </a:r>
            <a:r>
              <a:rPr lang="en-US" sz="1200" dirty="0" smtClean="0"/>
              <a:t>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quantile([0.25,0.75])</a:t>
            </a:r>
          </a:p>
          <a:p>
            <a:pPr marL="111125"/>
            <a:r>
              <a:rPr lang="en-US" sz="1200" dirty="0"/>
              <a:t>Quantiles of each </a:t>
            </a:r>
            <a:r>
              <a:rPr lang="en-US" sz="1200" dirty="0" smtClean="0"/>
              <a:t>object.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apply(</a:t>
            </a:r>
            <a:r>
              <a:rPr lang="en-US" sz="1200" b="1" i="1" dirty="0" smtClean="0">
                <a:latin typeface="Consolas" panose="020B0609020204030204" pitchFamily="49" charset="0"/>
              </a:rPr>
              <a:t>function</a:t>
            </a:r>
            <a:r>
              <a:rPr lang="en-US" sz="1200" b="1" dirty="0" smtClean="0">
                <a:latin typeface="Consolas" panose="020B0609020204030204" pitchFamily="49" charset="0"/>
              </a:rPr>
              <a:t>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 smtClean="0"/>
              <a:t>Apply function</a:t>
            </a:r>
            <a:r>
              <a:rPr lang="en-US" sz="1200" dirty="0"/>
              <a:t> </a:t>
            </a:r>
            <a:r>
              <a:rPr lang="en-US" sz="1200" dirty="0" smtClean="0"/>
              <a:t>to each object.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276390" y="3767181"/>
            <a:ext cx="22997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nsolas" panose="020B0609020204030204" pitchFamily="49" charset="0"/>
              </a:rPr>
              <a:t>min()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Minimum value in each object</a:t>
            </a:r>
            <a:r>
              <a:rPr lang="en-US" sz="1200" dirty="0" smtClean="0"/>
              <a:t>.</a:t>
            </a:r>
            <a:endParaRPr lang="en-US" sz="1200" dirty="0"/>
          </a:p>
          <a:p>
            <a:r>
              <a:rPr lang="en-US" sz="1200" b="1" dirty="0" smtClean="0">
                <a:latin typeface="Consolas" panose="020B0609020204030204" pitchFamily="49" charset="0"/>
              </a:rPr>
              <a:t>max()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Maximum value in each object</a:t>
            </a:r>
            <a:r>
              <a:rPr lang="en-US" sz="1200" dirty="0" smtClean="0"/>
              <a:t>.</a:t>
            </a:r>
            <a:endParaRPr lang="en-US" sz="1200" dirty="0"/>
          </a:p>
          <a:p>
            <a:r>
              <a:rPr lang="en-US" sz="1200" b="1" dirty="0" smtClean="0">
                <a:latin typeface="Consolas" panose="020B0609020204030204" pitchFamily="49" charset="0"/>
              </a:rPr>
              <a:t>mean()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Mean value of each object</a:t>
            </a:r>
            <a:r>
              <a:rPr lang="en-US" sz="1200" dirty="0" smtClean="0"/>
              <a:t>.</a:t>
            </a:r>
            <a:endParaRPr lang="en-US" sz="1200" dirty="0"/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var</a:t>
            </a:r>
            <a:r>
              <a:rPr lang="en-US" sz="1200" b="1" dirty="0" smtClean="0">
                <a:latin typeface="Consolas" panose="020B0609020204030204" pitchFamily="49" charset="0"/>
              </a:rPr>
              <a:t>()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Variance of each object</a:t>
            </a:r>
            <a:r>
              <a:rPr lang="en-US" sz="1200" dirty="0" smtClean="0"/>
              <a:t>.</a:t>
            </a:r>
            <a:endParaRPr lang="en-US" sz="1200" dirty="0"/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std</a:t>
            </a:r>
            <a:r>
              <a:rPr lang="en-US" sz="1200" b="1" dirty="0" smtClean="0">
                <a:latin typeface="Consolas" panose="020B0609020204030204" pitchFamily="49" charset="0"/>
              </a:rPr>
              <a:t>()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Standard deviation of each object</a:t>
            </a:r>
            <a:r>
              <a:rPr lang="en-US" sz="1200" dirty="0" smtClean="0"/>
              <a:t>.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828613"/>
              </p:ext>
            </p:extLst>
          </p:nvPr>
        </p:nvGraphicFramePr>
        <p:xfrm>
          <a:off x="5636364" y="2060699"/>
          <a:ext cx="92113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9982"/>
              </p:ext>
            </p:extLst>
          </p:nvPr>
        </p:nvGraphicFramePr>
        <p:xfrm>
          <a:off x="7237824" y="2061190"/>
          <a:ext cx="115141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  <a:gridCol w="230283"/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6716084" y="235787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08667" y="2648088"/>
            <a:ext cx="4377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=</a:t>
            </a:r>
            <a:r>
              <a:rPr lang="en-US" sz="1200" b="1" dirty="0" err="1" smtClean="0">
                <a:latin typeface="Consolas" panose="020B0609020204030204" pitchFamily="49" charset="0"/>
              </a:rPr>
              <a:t>df.assign</a:t>
            </a:r>
            <a:r>
              <a:rPr lang="en-US" sz="1200" b="1" dirty="0" smtClean="0">
                <a:latin typeface="Consolas" panose="020B0609020204030204" pitchFamily="49" charset="0"/>
              </a:rPr>
              <a:t>(Area=lambda </a:t>
            </a:r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: </a:t>
            </a:r>
            <a:r>
              <a:rPr lang="en-US" sz="1200" b="1" dirty="0" err="1" smtClean="0">
                <a:latin typeface="Consolas" panose="020B0609020204030204" pitchFamily="49" charset="0"/>
              </a:rPr>
              <a:t>df.Length</a:t>
            </a:r>
            <a:r>
              <a:rPr lang="en-US" sz="1200" b="1" dirty="0" smtClean="0">
                <a:latin typeface="Consolas" panose="020B0609020204030204" pitchFamily="49" charset="0"/>
              </a:rPr>
              <a:t>*</a:t>
            </a:r>
            <a:r>
              <a:rPr lang="en-US" sz="1200" b="1" dirty="0" err="1" smtClean="0">
                <a:latin typeface="Consolas" panose="020B0609020204030204" pitchFamily="49" charset="0"/>
              </a:rPr>
              <a:t>df.Height</a:t>
            </a:r>
            <a:r>
              <a:rPr lang="en-US" sz="1200" b="1" dirty="0" smtClean="0">
                <a:latin typeface="Consolas" panose="020B0609020204030204" pitchFamily="49" charset="0"/>
              </a:rPr>
              <a:t>)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</a:t>
            </a:r>
            <a:r>
              <a:rPr lang="en-US" sz="1200" dirty="0" smtClean="0"/>
              <a:t>    Compute and append one or more new columns.</a:t>
            </a: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['Volume'] = </a:t>
            </a:r>
            <a:r>
              <a:rPr lang="en-US" sz="1200" b="1" dirty="0" err="1" smtClean="0">
                <a:latin typeface="Consolas" panose="020B0609020204030204" pitchFamily="49" charset="0"/>
              </a:rPr>
              <a:t>df.Length</a:t>
            </a:r>
            <a:r>
              <a:rPr lang="en-US" sz="1200" b="1" dirty="0" smtClean="0">
                <a:latin typeface="Consolas" panose="020B0609020204030204" pitchFamily="49" charset="0"/>
              </a:rPr>
              <a:t>*</a:t>
            </a:r>
            <a:r>
              <a:rPr lang="en-US" sz="1200" b="1" dirty="0" err="1" smtClean="0">
                <a:latin typeface="Consolas" panose="020B0609020204030204" pitchFamily="49" charset="0"/>
              </a:rPr>
              <a:t>df.Height</a:t>
            </a:r>
            <a:r>
              <a:rPr lang="en-US" sz="1200" b="1" dirty="0" smtClean="0">
                <a:latin typeface="Consolas" panose="020B0609020204030204" pitchFamily="49" charset="0"/>
              </a:rPr>
              <a:t>*</a:t>
            </a:r>
            <a:r>
              <a:rPr lang="en-US" sz="1200" b="1" dirty="0" err="1" smtClean="0">
                <a:latin typeface="Consolas" panose="020B0609020204030204" pitchFamily="49" charset="0"/>
              </a:rPr>
              <a:t>df.Depth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</a:t>
            </a:r>
            <a:r>
              <a:rPr lang="en-US" sz="1200" dirty="0" smtClean="0"/>
              <a:t>Add single column.</a:t>
            </a:r>
            <a:endParaRPr lang="en-US" sz="1200" b="1" dirty="0" smtClean="0">
              <a:latin typeface="Consolas" panose="020B0609020204030204" pitchFamily="49" charset="0"/>
            </a:endParaRP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pd.qcut</a:t>
            </a:r>
            <a:r>
              <a:rPr lang="en-US" sz="1200" b="1" dirty="0" smtClean="0">
                <a:latin typeface="Consolas" panose="020B0609020204030204" pitchFamily="49" charset="0"/>
              </a:rPr>
              <a:t>(</a:t>
            </a:r>
            <a:r>
              <a:rPr lang="en-US" sz="1200" b="1" dirty="0" err="1" smtClean="0">
                <a:latin typeface="Consolas" panose="020B0609020204030204" pitchFamily="49" charset="0"/>
              </a:rPr>
              <a:t>df.col</a:t>
            </a:r>
            <a:r>
              <a:rPr lang="en-US" sz="1200" b="1" dirty="0" smtClean="0">
                <a:latin typeface="Consolas" panose="020B0609020204030204" pitchFamily="49" charset="0"/>
              </a:rPr>
              <a:t>, n, labels=False)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09538"/>
            <a:r>
              <a:rPr lang="en-US" sz="1200" dirty="0"/>
              <a:t>Bin column into n buckets</a:t>
            </a:r>
            <a:r>
              <a:rPr lang="en-US" sz="1200" dirty="0" smtClean="0"/>
              <a:t>.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605052"/>
              </p:ext>
            </p:extLst>
          </p:nvPr>
        </p:nvGraphicFramePr>
        <p:xfrm>
          <a:off x="4803118" y="39417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136629"/>
              </p:ext>
            </p:extLst>
          </p:nvPr>
        </p:nvGraphicFramePr>
        <p:xfrm>
          <a:off x="6338494" y="39417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565717"/>
              </p:ext>
            </p:extLst>
          </p:nvPr>
        </p:nvGraphicFramePr>
        <p:xfrm>
          <a:off x="8501482" y="39417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197389"/>
              </p:ext>
            </p:extLst>
          </p:nvPr>
        </p:nvGraphicFramePr>
        <p:xfrm>
          <a:off x="7240441" y="39417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Right Arrow 20"/>
          <p:cNvSpPr/>
          <p:nvPr/>
        </p:nvSpPr>
        <p:spPr>
          <a:xfrm>
            <a:off x="7753171" y="4001062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Vector function</a:t>
            </a:r>
            <a:endParaRPr lang="en-US" sz="800" b="1" dirty="0"/>
          </a:p>
        </p:txBody>
      </p:sp>
      <p:sp>
        <p:nvSpPr>
          <p:cNvPr id="22" name="Right Arrow 21"/>
          <p:cNvSpPr/>
          <p:nvPr/>
        </p:nvSpPr>
        <p:spPr>
          <a:xfrm>
            <a:off x="5542075" y="3983936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Vector function</a:t>
            </a:r>
            <a:endParaRPr lang="en-US" sz="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705717" y="4646302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</a:t>
            </a:r>
            <a:r>
              <a:rPr lang="en-US" sz="1200" dirty="0" smtClean="0"/>
              <a:t>andas provides a large set of </a:t>
            </a:r>
            <a:r>
              <a:rPr lang="en-US" sz="1200" b="1" dirty="0" smtClean="0"/>
              <a:t>vector functions </a:t>
            </a:r>
            <a:r>
              <a:rPr lang="en-US" sz="1200" dirty="0" smtClean="0"/>
              <a:t>that operate on all columns of a </a:t>
            </a:r>
            <a:r>
              <a:rPr lang="en-US" sz="1200" dirty="0" err="1" smtClean="0"/>
              <a:t>DataFrame</a:t>
            </a:r>
            <a:r>
              <a:rPr lang="en-US" sz="1200" dirty="0" smtClean="0"/>
              <a:t> or a single selected column (a pandas Series). These functions produce vectors of values for each of the columns, or a single Series for the individual Series. Examples: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675804" y="6918463"/>
            <a:ext cx="26824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nsolas" panose="020B0609020204030204" pitchFamily="49" charset="0"/>
              </a:rPr>
              <a:t>shift(1)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 smtClean="0"/>
              <a:t>Copy with values shifted by 1.</a:t>
            </a:r>
            <a:endParaRPr lang="en-US" sz="1200" dirty="0"/>
          </a:p>
          <a:p>
            <a:r>
              <a:rPr lang="en-US" sz="1200" b="1" dirty="0" smtClean="0">
                <a:latin typeface="Consolas" panose="020B0609020204030204" pitchFamily="49" charset="0"/>
              </a:rPr>
              <a:t>rank(method='dense')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Ranks with no gaps.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rank(method='min')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Ranks. Ties get min rank.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r</a:t>
            </a:r>
            <a:r>
              <a:rPr lang="en-US" sz="1200" b="1" dirty="0" smtClean="0">
                <a:latin typeface="Consolas" panose="020B0609020204030204" pitchFamily="49" charset="0"/>
              </a:rPr>
              <a:t>ank(</a:t>
            </a:r>
            <a:r>
              <a:rPr lang="en-US" sz="1200" b="1" dirty="0" err="1" smtClean="0">
                <a:latin typeface="Consolas" panose="020B0609020204030204" pitchFamily="49" charset="0"/>
              </a:rPr>
              <a:t>pct</a:t>
            </a:r>
            <a:r>
              <a:rPr lang="en-US" sz="1200" b="1" dirty="0" smtClean="0">
                <a:latin typeface="Consolas" panose="020B0609020204030204" pitchFamily="49" charset="0"/>
              </a:rPr>
              <a:t>=True)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09538"/>
            <a:r>
              <a:rPr lang="en-US" sz="1200" dirty="0" smtClean="0"/>
              <a:t>Ranks rescaled to interval [0, 1].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rank(method='first')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09538"/>
            <a:r>
              <a:rPr lang="en-US" sz="1200" dirty="0" smtClean="0"/>
              <a:t>Ranks. Ties go to first value.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69477" y="6918463"/>
            <a:ext cx="21620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shift(-1)</a:t>
            </a:r>
          </a:p>
          <a:p>
            <a:pPr marL="111125"/>
            <a:r>
              <a:rPr lang="en-US" sz="1200" dirty="0"/>
              <a:t>Copy with values lagged by 1.</a:t>
            </a:r>
            <a:endParaRPr lang="en-US" sz="1200" b="1" dirty="0" smtClean="0">
              <a:latin typeface="Consolas" panose="020B0609020204030204" pitchFamily="49" charset="0"/>
            </a:endParaRP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cumsum</a:t>
            </a:r>
            <a:r>
              <a:rPr lang="en-US" sz="1200" b="1" dirty="0" smtClean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 smtClean="0"/>
              <a:t>Cumulative sum.</a:t>
            </a: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cummax</a:t>
            </a:r>
            <a:r>
              <a:rPr lang="en-US" sz="1200" b="1" dirty="0" smtClean="0">
                <a:latin typeface="Consolas" panose="020B0609020204030204" pitchFamily="49" charset="0"/>
              </a:rPr>
              <a:t>()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09538"/>
            <a:r>
              <a:rPr lang="en-US" sz="1200" dirty="0"/>
              <a:t>Cumulative </a:t>
            </a:r>
            <a:r>
              <a:rPr lang="en-US" sz="1200" dirty="0" smtClean="0"/>
              <a:t>max.</a:t>
            </a:r>
            <a:endParaRPr lang="en-US" sz="1200" dirty="0"/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cummin</a:t>
            </a:r>
            <a:r>
              <a:rPr lang="en-US" sz="1200" b="1" dirty="0" smtClean="0">
                <a:latin typeface="Consolas" panose="020B0609020204030204" pitchFamily="49" charset="0"/>
              </a:rPr>
              <a:t>()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09538"/>
            <a:r>
              <a:rPr lang="en-US" sz="1200" dirty="0"/>
              <a:t>Cumulative </a:t>
            </a:r>
            <a:r>
              <a:rPr lang="en-US" sz="1200" dirty="0" smtClean="0"/>
              <a:t>min.</a:t>
            </a:r>
            <a:endParaRPr lang="en-US" sz="1200" dirty="0"/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cumprod</a:t>
            </a:r>
            <a:r>
              <a:rPr lang="en-US" sz="1200" b="1" dirty="0" smtClean="0">
                <a:latin typeface="Consolas" panose="020B0609020204030204" pitchFamily="49" charset="0"/>
              </a:rPr>
              <a:t>()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09538"/>
            <a:r>
              <a:rPr lang="en-US" sz="1200" dirty="0"/>
              <a:t>Cumulative </a:t>
            </a:r>
            <a:r>
              <a:rPr lang="en-US" sz="1200" dirty="0" smtClean="0"/>
              <a:t>product.</a:t>
            </a:r>
            <a:endParaRPr lang="en-US" sz="12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554718"/>
              </p:ext>
            </p:extLst>
          </p:nvPr>
        </p:nvGraphicFramePr>
        <p:xfrm>
          <a:off x="10256130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565813"/>
              </p:ext>
            </p:extLst>
          </p:nvPr>
        </p:nvGraphicFramePr>
        <p:xfrm>
          <a:off x="11566133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x3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T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F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D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T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Plus 28"/>
          <p:cNvSpPr/>
          <p:nvPr/>
        </p:nvSpPr>
        <p:spPr>
          <a:xfrm>
            <a:off x="10892901" y="981882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qual 29"/>
          <p:cNvSpPr/>
          <p:nvPr/>
        </p:nvSpPr>
        <p:spPr>
          <a:xfrm>
            <a:off x="12296328" y="1106989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45001" y="60394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adf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559226" y="59877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b</a:t>
            </a:r>
            <a:r>
              <a:rPr lang="en-US" sz="1400" b="1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438689" y="1621474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/>
                </a:solidFill>
              </a:rPr>
              <a:t>Standard Joins</a:t>
            </a:r>
            <a:endParaRPr lang="en-US" sz="1200" dirty="0">
              <a:solidFill>
                <a:schemeClr val="accent5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9313831" y="1825996"/>
            <a:ext cx="4375964" cy="1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76961"/>
              </p:ext>
            </p:extLst>
          </p:nvPr>
        </p:nvGraphicFramePr>
        <p:xfrm>
          <a:off x="9491949" y="19207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/>
                <a:gridCol w="312718"/>
                <a:gridCol w="312718"/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x3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T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F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356790"/>
              </p:ext>
            </p:extLst>
          </p:nvPr>
        </p:nvGraphicFramePr>
        <p:xfrm>
          <a:off x="9491949" y="28179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/>
                <a:gridCol w="312718"/>
                <a:gridCol w="312718"/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x3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1.0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T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2.0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F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D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T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399422"/>
              </p:ext>
            </p:extLst>
          </p:nvPr>
        </p:nvGraphicFramePr>
        <p:xfrm>
          <a:off x="9510316" y="3715122"/>
          <a:ext cx="938154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/>
                <a:gridCol w="312718"/>
                <a:gridCol w="312718"/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x3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T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F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594871"/>
              </p:ext>
            </p:extLst>
          </p:nvPr>
        </p:nvGraphicFramePr>
        <p:xfrm>
          <a:off x="9522746" y="4468891"/>
          <a:ext cx="938154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/>
                <a:gridCol w="312718"/>
                <a:gridCol w="312718"/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x3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T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F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D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T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0420075" y="1898473"/>
            <a:ext cx="326971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nsolas" panose="020B0609020204030204" pitchFamily="49" charset="0"/>
              </a:rPr>
              <a:t>pd.merge</a:t>
            </a:r>
            <a:r>
              <a:rPr lang="en-US" sz="1200" b="1" dirty="0" smtClean="0">
                <a:latin typeface="Consolas" panose="020B0609020204030204" pitchFamily="49" charset="0"/>
              </a:rPr>
              <a:t>(</a:t>
            </a:r>
            <a:r>
              <a:rPr lang="en-US" sz="1200" b="1" dirty="0" err="1" smtClean="0">
                <a:latin typeface="Consolas" panose="020B0609020204030204" pitchFamily="49" charset="0"/>
              </a:rPr>
              <a:t>adf</a:t>
            </a:r>
            <a:r>
              <a:rPr lang="en-US" sz="1200" b="1" dirty="0" smtClean="0">
                <a:latin typeface="Consolas" panose="020B0609020204030204" pitchFamily="49" charset="0"/>
              </a:rPr>
              <a:t>, </a:t>
            </a:r>
            <a:r>
              <a:rPr lang="en-US" sz="1200" b="1" dirty="0" err="1" smtClean="0">
                <a:latin typeface="Consolas" panose="020B0609020204030204" pitchFamily="49" charset="0"/>
              </a:rPr>
              <a:t>bdf</a:t>
            </a:r>
            <a:r>
              <a:rPr lang="en-US" sz="1200" b="1" dirty="0" smtClean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   how</a:t>
            </a:r>
            <a:r>
              <a:rPr lang="en-US" sz="1200" b="1" dirty="0">
                <a:latin typeface="Consolas" panose="020B0609020204030204" pitchFamily="49" charset="0"/>
              </a:rPr>
              <a:t>='left</a:t>
            </a:r>
            <a:r>
              <a:rPr lang="en-US" sz="1200" b="1" dirty="0" smtClean="0">
                <a:latin typeface="Consolas" panose="020B0609020204030204" pitchFamily="49" charset="0"/>
              </a:rPr>
              <a:t>', on</a:t>
            </a:r>
            <a:r>
              <a:rPr lang="en-US" sz="1200" b="1" dirty="0">
                <a:latin typeface="Consolas" panose="020B0609020204030204" pitchFamily="49" charset="0"/>
              </a:rPr>
              <a:t>='x1')</a:t>
            </a:r>
          </a:p>
          <a:p>
            <a:pPr marL="174625"/>
            <a:r>
              <a:rPr lang="en-US" sz="1200" dirty="0" smtClean="0"/>
              <a:t>Join matching rows from </a:t>
            </a:r>
            <a:r>
              <a:rPr lang="en-US" sz="1200" dirty="0" err="1" smtClean="0"/>
              <a:t>bdf</a:t>
            </a:r>
            <a:r>
              <a:rPr lang="en-US" sz="1200" dirty="0" smtClean="0"/>
              <a:t> to </a:t>
            </a:r>
            <a:r>
              <a:rPr lang="en-US" sz="1200" dirty="0" err="1" smtClean="0"/>
              <a:t>adf</a:t>
            </a:r>
            <a:r>
              <a:rPr lang="en-US" sz="1200" dirty="0" smtClean="0"/>
              <a:t>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 smtClean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</a:t>
            </a:r>
            <a:r>
              <a:rPr lang="en-US" sz="1200" b="1" dirty="0" smtClean="0">
                <a:latin typeface="Consolas" panose="020B0609020204030204" pitchFamily="49" charset="0"/>
              </a:rPr>
              <a:t>='right', </a:t>
            </a:r>
            <a:r>
              <a:rPr lang="en-US" sz="1200" b="1" dirty="0">
                <a:latin typeface="Consolas" panose="020B0609020204030204" pitchFamily="49" charset="0"/>
              </a:rPr>
              <a:t>on='x1')</a:t>
            </a:r>
          </a:p>
          <a:p>
            <a:pPr marL="174625"/>
            <a:r>
              <a:rPr lang="en-US" sz="1200" dirty="0" smtClean="0"/>
              <a:t>Join </a:t>
            </a:r>
            <a:r>
              <a:rPr lang="en-US" sz="1200" dirty="0"/>
              <a:t>matching rows from </a:t>
            </a:r>
            <a:r>
              <a:rPr lang="en-US" sz="1200" dirty="0" err="1"/>
              <a:t>adf</a:t>
            </a:r>
            <a:r>
              <a:rPr lang="en-US" sz="1200" dirty="0"/>
              <a:t> to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  <a:p>
            <a:endParaRPr lang="en-US" sz="1200" dirty="0" smtClean="0"/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</a:t>
            </a:r>
            <a:r>
              <a:rPr lang="en-US" sz="1200" b="1" dirty="0" smtClean="0">
                <a:latin typeface="Consolas" panose="020B0609020204030204" pitchFamily="49" charset="0"/>
              </a:rPr>
              <a:t>'inner', </a:t>
            </a:r>
            <a:r>
              <a:rPr lang="en-US" sz="1200" b="1" dirty="0">
                <a:latin typeface="Consolas" panose="020B0609020204030204" pitchFamily="49" charset="0"/>
              </a:rPr>
              <a:t>on='x1')</a:t>
            </a:r>
          </a:p>
          <a:p>
            <a:pPr marL="174625"/>
            <a:r>
              <a:rPr lang="en-US" sz="1200" dirty="0" smtClean="0"/>
              <a:t>Join </a:t>
            </a:r>
            <a:r>
              <a:rPr lang="en-US" sz="1200" dirty="0"/>
              <a:t>data. Retain only rows in both sets.</a:t>
            </a:r>
          </a:p>
          <a:p>
            <a:endParaRPr lang="en-US" sz="1200" dirty="0" smtClean="0"/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how='inner', on='x1')</a:t>
            </a:r>
          </a:p>
          <a:p>
            <a:pPr marL="174625"/>
            <a:r>
              <a:rPr lang="en-US" sz="1200" dirty="0" smtClean="0"/>
              <a:t>Join </a:t>
            </a:r>
            <a:r>
              <a:rPr lang="en-US" sz="1200" dirty="0"/>
              <a:t>data. Retain all values, all rows.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69019" y="5396218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/>
                </a:solidFill>
              </a:rPr>
              <a:t>Filtering Joins</a:t>
            </a:r>
            <a:endParaRPr lang="en-US" sz="1200" dirty="0">
              <a:solidFill>
                <a:schemeClr val="accent5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9319871" y="5600740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013312"/>
              </p:ext>
            </p:extLst>
          </p:nvPr>
        </p:nvGraphicFramePr>
        <p:xfrm>
          <a:off x="9541301" y="564408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812854"/>
              </p:ext>
            </p:extLst>
          </p:nvPr>
        </p:nvGraphicFramePr>
        <p:xfrm>
          <a:off x="9541301" y="6354509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0424699" y="5595042"/>
            <a:ext cx="3269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[adf.x1.isin(bdf.x1)]</a:t>
            </a:r>
          </a:p>
          <a:p>
            <a:pPr marL="174625"/>
            <a:r>
              <a:rPr lang="en-US" sz="1200" dirty="0" smtClean="0"/>
              <a:t>All rows in </a:t>
            </a:r>
            <a:r>
              <a:rPr lang="en-US" sz="1200" dirty="0" err="1" smtClean="0"/>
              <a:t>adf</a:t>
            </a:r>
            <a:r>
              <a:rPr lang="en-US" sz="1200" dirty="0" smtClean="0"/>
              <a:t> that have a match in </a:t>
            </a:r>
            <a:r>
              <a:rPr lang="en-US" sz="1200" dirty="0" err="1" smtClean="0"/>
              <a:t>bdf</a:t>
            </a:r>
            <a:r>
              <a:rPr lang="en-US" sz="1200" dirty="0" smtClean="0"/>
              <a:t>.</a:t>
            </a:r>
            <a:endParaRPr lang="en-US" sz="1200" dirty="0"/>
          </a:p>
          <a:p>
            <a:endParaRPr lang="en-US" sz="1200" b="1" dirty="0" smtClean="0">
              <a:latin typeface="Consolas" panose="020B0609020204030204" pitchFamily="49" charset="0"/>
            </a:endParaRPr>
          </a:p>
          <a:p>
            <a:endParaRPr lang="en-US" sz="1200" b="1" dirty="0" smtClean="0">
              <a:latin typeface="Consolas" panose="020B0609020204030204" pitchFamily="49" charset="0"/>
            </a:endParaRP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adf</a:t>
            </a:r>
            <a:r>
              <a:rPr lang="en-US" sz="1200" b="1" dirty="0" smtClean="0">
                <a:latin typeface="Consolas" panose="020B0609020204030204" pitchFamily="49" charset="0"/>
              </a:rPr>
              <a:t>[~adf.x1.isin(bdf.x1</a:t>
            </a:r>
            <a:r>
              <a:rPr lang="en-US" sz="1200" b="1" dirty="0">
                <a:latin typeface="Consolas" panose="020B0609020204030204" pitchFamily="49" charset="0"/>
              </a:rPr>
              <a:t>)]</a:t>
            </a:r>
          </a:p>
          <a:p>
            <a:pPr marL="174625"/>
            <a:r>
              <a:rPr lang="en-US" sz="1200" dirty="0"/>
              <a:t>All rows in </a:t>
            </a:r>
            <a:r>
              <a:rPr lang="en-US" sz="1200" dirty="0" err="1" smtClean="0"/>
              <a:t>adf</a:t>
            </a:r>
            <a:r>
              <a:rPr lang="en-US" sz="1200" dirty="0" smtClean="0"/>
              <a:t> </a:t>
            </a:r>
            <a:r>
              <a:rPr lang="en-US" sz="1200" dirty="0"/>
              <a:t>that </a:t>
            </a:r>
            <a:r>
              <a:rPr lang="en-US" sz="1200" dirty="0" smtClean="0"/>
              <a:t>do not have </a:t>
            </a:r>
            <a:r>
              <a:rPr lang="en-US" sz="1200" dirty="0"/>
              <a:t>a match in </a:t>
            </a:r>
            <a:r>
              <a:rPr lang="en-US" sz="1200" dirty="0" err="1"/>
              <a:t>bdf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49" name="Rounded Rectangle 48"/>
          <p:cNvSpPr/>
          <p:nvPr/>
        </p:nvSpPr>
        <p:spPr>
          <a:xfrm>
            <a:off x="9313831" y="6909658"/>
            <a:ext cx="4375963" cy="3764613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59698"/>
              </p:ext>
            </p:extLst>
          </p:nvPr>
        </p:nvGraphicFramePr>
        <p:xfrm>
          <a:off x="10189792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643216"/>
              </p:ext>
            </p:extLst>
          </p:nvPr>
        </p:nvGraphicFramePr>
        <p:xfrm>
          <a:off x="11499795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D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2" name="Plus 51"/>
          <p:cNvSpPr/>
          <p:nvPr/>
        </p:nvSpPr>
        <p:spPr>
          <a:xfrm>
            <a:off x="10826563" y="7267330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qual 52"/>
          <p:cNvSpPr/>
          <p:nvPr/>
        </p:nvSpPr>
        <p:spPr>
          <a:xfrm>
            <a:off x="12229990" y="7392437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178663" y="688939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y</a:t>
            </a:r>
            <a:r>
              <a:rPr lang="en-US" sz="1400" b="1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492888" y="688421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zdf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443873" y="7915311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/>
                </a:solidFill>
              </a:rPr>
              <a:t>Set-like Operations</a:t>
            </a:r>
            <a:endParaRPr lang="en-US" sz="1200" dirty="0">
              <a:solidFill>
                <a:schemeClr val="accent5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9307886" y="8119685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806092"/>
              </p:ext>
            </p:extLst>
          </p:nvPr>
        </p:nvGraphicFramePr>
        <p:xfrm>
          <a:off x="9522746" y="820289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09813"/>
              </p:ext>
            </p:extLst>
          </p:nvPr>
        </p:nvGraphicFramePr>
        <p:xfrm>
          <a:off x="9541301" y="8888714"/>
          <a:ext cx="460566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D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101549"/>
              </p:ext>
            </p:extLst>
          </p:nvPr>
        </p:nvGraphicFramePr>
        <p:xfrm>
          <a:off x="9541607" y="9939024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10430103" y="8171659"/>
            <a:ext cx="326971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</a:t>
            </a:r>
            <a:r>
              <a:rPr lang="en-US" sz="1200" b="1" dirty="0" err="1" smtClean="0">
                <a:latin typeface="Consolas" panose="020B0609020204030204" pitchFamily="49" charset="0"/>
              </a:rPr>
              <a:t>d.merge</a:t>
            </a:r>
            <a:r>
              <a:rPr lang="en-US" sz="1200" b="1" dirty="0" smtClean="0">
                <a:latin typeface="Consolas" panose="020B0609020204030204" pitchFamily="49" charset="0"/>
              </a:rPr>
              <a:t>(</a:t>
            </a:r>
            <a:r>
              <a:rPr lang="en-US" sz="1200" b="1" dirty="0" err="1" smtClean="0">
                <a:latin typeface="Consolas" panose="020B0609020204030204" pitchFamily="49" charset="0"/>
              </a:rPr>
              <a:t>ydf</a:t>
            </a:r>
            <a:r>
              <a:rPr lang="en-US" sz="1200" b="1" dirty="0" smtClean="0">
                <a:latin typeface="Consolas" panose="020B0609020204030204" pitchFamily="49" charset="0"/>
              </a:rPr>
              <a:t>, </a:t>
            </a:r>
            <a:r>
              <a:rPr lang="en-US" sz="1200" b="1" dirty="0" err="1" smtClean="0">
                <a:latin typeface="Consolas" panose="020B0609020204030204" pitchFamily="49" charset="0"/>
              </a:rPr>
              <a:t>zdf</a:t>
            </a:r>
            <a:r>
              <a:rPr lang="en-US" sz="1200" b="1" dirty="0" smtClean="0">
                <a:latin typeface="Consolas" panose="020B0609020204030204" pitchFamily="49" charset="0"/>
              </a:rPr>
              <a:t>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74625"/>
            <a:r>
              <a:rPr lang="en-US" sz="1200" dirty="0" smtClean="0"/>
              <a:t>Rows that appear in both </a:t>
            </a:r>
            <a:r>
              <a:rPr lang="en-US" sz="1200" dirty="0" err="1" smtClean="0"/>
              <a:t>ydf</a:t>
            </a:r>
            <a:r>
              <a:rPr lang="en-US" sz="1200" dirty="0" smtClean="0"/>
              <a:t> and </a:t>
            </a:r>
            <a:r>
              <a:rPr lang="en-US" sz="1200" dirty="0" err="1" smtClean="0"/>
              <a:t>zdf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(Intersection).</a:t>
            </a:r>
            <a:endParaRPr lang="en-US" sz="1200" dirty="0"/>
          </a:p>
          <a:p>
            <a:endParaRPr lang="en-US" sz="1200" b="1" dirty="0" smtClean="0">
              <a:latin typeface="Consolas" panose="020B0609020204030204" pitchFamily="49" charset="0"/>
            </a:endParaRP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pd.merge</a:t>
            </a:r>
            <a:r>
              <a:rPr lang="en-US" sz="1200" b="1" dirty="0" smtClean="0">
                <a:latin typeface="Consolas" panose="020B0609020204030204" pitchFamily="49" charset="0"/>
              </a:rPr>
              <a:t>(</a:t>
            </a:r>
            <a:r>
              <a:rPr lang="en-US" sz="1200" b="1" dirty="0" err="1" smtClean="0">
                <a:latin typeface="Consolas" panose="020B0609020204030204" pitchFamily="49" charset="0"/>
              </a:rPr>
              <a:t>ydf</a:t>
            </a:r>
            <a:r>
              <a:rPr lang="en-US" sz="1200" b="1" dirty="0" smtClean="0">
                <a:latin typeface="Consolas" panose="020B0609020204030204" pitchFamily="49" charset="0"/>
              </a:rPr>
              <a:t>, </a:t>
            </a:r>
            <a:r>
              <a:rPr lang="en-US" sz="1200" b="1" dirty="0" err="1" smtClean="0">
                <a:latin typeface="Consolas" panose="020B0609020204030204" pitchFamily="49" charset="0"/>
              </a:rPr>
              <a:t>zdf</a:t>
            </a:r>
            <a:r>
              <a:rPr lang="en-US" sz="1200" b="1" dirty="0" smtClean="0">
                <a:latin typeface="Consolas" panose="020B0609020204030204" pitchFamily="49" charset="0"/>
              </a:rPr>
              <a:t>, how='outer')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74625"/>
            <a:r>
              <a:rPr lang="en-US" sz="1200" dirty="0" smtClean="0"/>
              <a:t>Rows that appear in either or both </a:t>
            </a:r>
            <a:r>
              <a:rPr lang="en-US" sz="1200" dirty="0" err="1" smtClean="0"/>
              <a:t>ydf</a:t>
            </a:r>
            <a:r>
              <a:rPr lang="en-US" sz="1200" dirty="0" smtClean="0"/>
              <a:t> and </a:t>
            </a:r>
            <a:r>
              <a:rPr lang="en-US" sz="1200" dirty="0" err="1" smtClean="0"/>
              <a:t>zdf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(Union).</a:t>
            </a:r>
          </a:p>
          <a:p>
            <a:pPr marL="174625"/>
            <a:endParaRPr lang="en-US" sz="1200" dirty="0" smtClean="0"/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 smtClean="0">
                <a:latin typeface="Consolas" panose="020B0609020204030204" pitchFamily="49" charset="0"/>
              </a:rPr>
              <a:t>, </a:t>
            </a:r>
            <a:r>
              <a:rPr lang="en-US" sz="1200" b="1" dirty="0" err="1" smtClean="0">
                <a:latin typeface="Consolas" panose="020B0609020204030204" pitchFamily="49" charset="0"/>
              </a:rPr>
              <a:t>zdf</a:t>
            </a:r>
            <a:r>
              <a:rPr lang="en-US" sz="1200" b="1" dirty="0" smtClean="0">
                <a:latin typeface="Consolas" panose="020B0609020204030204" pitchFamily="49" charset="0"/>
              </a:rPr>
              <a:t>, how</a:t>
            </a:r>
            <a:r>
              <a:rPr lang="en-US" sz="1200" b="1" dirty="0">
                <a:latin typeface="Consolas" panose="020B0609020204030204" pitchFamily="49" charset="0"/>
              </a:rPr>
              <a:t>='outer</a:t>
            </a:r>
            <a:r>
              <a:rPr lang="en-US" sz="1200" b="1" dirty="0" smtClean="0">
                <a:latin typeface="Consolas" panose="020B0609020204030204" pitchFamily="49" charset="0"/>
              </a:rPr>
              <a:t>',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   indicator=True)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.</a:t>
            </a:r>
            <a:r>
              <a:rPr lang="en-US" sz="1200" b="1" dirty="0">
                <a:latin typeface="Consolas" panose="020B0609020204030204" pitchFamily="49" charset="0"/>
              </a:rPr>
              <a:t>query('_merge == "</a:t>
            </a:r>
            <a:r>
              <a:rPr lang="en-US" sz="1200" b="1" dirty="0" err="1">
                <a:latin typeface="Consolas" panose="020B0609020204030204" pitchFamily="49" charset="0"/>
              </a:rPr>
              <a:t>left_only</a:t>
            </a:r>
            <a:r>
              <a:rPr lang="en-US" sz="1200" b="1" dirty="0" smtClean="0">
                <a:latin typeface="Consolas" panose="020B0609020204030204" pitchFamily="49" charset="0"/>
              </a:rPr>
              <a:t>"')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.</a:t>
            </a:r>
            <a:r>
              <a:rPr lang="en-US" sz="1200" b="1" dirty="0">
                <a:latin typeface="Consolas" panose="020B0609020204030204" pitchFamily="49" charset="0"/>
              </a:rPr>
              <a:t>drop(['_merge'],axis=1)</a:t>
            </a:r>
          </a:p>
          <a:p>
            <a:pPr marL="174625"/>
            <a:r>
              <a:rPr lang="en-US" sz="1200" dirty="0"/>
              <a:t>Rows that appear in </a:t>
            </a:r>
            <a:r>
              <a:rPr lang="en-US" sz="1200" dirty="0" err="1" smtClean="0"/>
              <a:t>ydf</a:t>
            </a:r>
            <a:r>
              <a:rPr lang="en-US" sz="1200" dirty="0" smtClean="0"/>
              <a:t> but not </a:t>
            </a:r>
            <a:r>
              <a:rPr lang="en-US" sz="1200" dirty="0" err="1" smtClean="0"/>
              <a:t>zdf</a:t>
            </a:r>
            <a:r>
              <a:rPr lang="en-US" sz="1200" dirty="0" smtClean="0"/>
              <a:t> (</a:t>
            </a:r>
            <a:r>
              <a:rPr lang="en-US" sz="1200" dirty="0" err="1" smtClean="0"/>
              <a:t>Setdiff</a:t>
            </a:r>
            <a:r>
              <a:rPr lang="en-US" sz="1200" dirty="0" smtClean="0"/>
              <a:t>).</a:t>
            </a:r>
            <a:endParaRPr lang="en-US" sz="1200" dirty="0"/>
          </a:p>
        </p:txBody>
      </p:sp>
      <p:sp>
        <p:nvSpPr>
          <p:cNvPr id="62" name="Rounded Rectangle 61"/>
          <p:cNvSpPr/>
          <p:nvPr/>
        </p:nvSpPr>
        <p:spPr>
          <a:xfrm>
            <a:off x="134509" y="5845978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Group Data</a:t>
            </a:r>
            <a:endParaRPr lang="en-US" sz="2683" dirty="0"/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459397"/>
              </p:ext>
            </p:extLst>
          </p:nvPr>
        </p:nvGraphicFramePr>
        <p:xfrm>
          <a:off x="181877" y="6378094"/>
          <a:ext cx="719619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/>
                <a:gridCol w="239873"/>
                <a:gridCol w="239873"/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4" name="Straight Arrow Connector 63"/>
          <p:cNvCxnSpPr/>
          <p:nvPr/>
        </p:nvCxnSpPr>
        <p:spPr>
          <a:xfrm>
            <a:off x="992418" y="7031521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641990"/>
              </p:ext>
            </p:extLst>
          </p:nvPr>
        </p:nvGraphicFramePr>
        <p:xfrm>
          <a:off x="1457303" y="6721641"/>
          <a:ext cx="719619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/>
                <a:gridCol w="239873"/>
                <a:gridCol w="239873"/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2244754" y="6301894"/>
            <a:ext cx="22187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nsolas" panose="020B0609020204030204" pitchFamily="49" charset="0"/>
              </a:rPr>
              <a:t>df.groupby</a:t>
            </a:r>
            <a:r>
              <a:rPr lang="en-US" sz="1200" b="1" dirty="0" smtClean="0">
                <a:latin typeface="Consolas" panose="020B0609020204030204" pitchFamily="49" charset="0"/>
              </a:rPr>
              <a:t>(by="col")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 smtClean="0"/>
              <a:t>Return a </a:t>
            </a:r>
            <a:r>
              <a:rPr lang="en-US" sz="1200" dirty="0" err="1" smtClean="0"/>
              <a:t>GroupBy</a:t>
            </a:r>
            <a:r>
              <a:rPr lang="en-US" sz="1200" dirty="0" smtClean="0"/>
              <a:t> object, grouped by values in column named "col".</a:t>
            </a:r>
            <a:endParaRPr lang="en-US" sz="1200" dirty="0"/>
          </a:p>
          <a:p>
            <a:endParaRPr lang="en-US" sz="1200" b="1" dirty="0" smtClean="0">
              <a:latin typeface="Consolas" panose="020B0609020204030204" pitchFamily="49" charset="0"/>
            </a:endParaRP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df.groupby</a:t>
            </a:r>
            <a:r>
              <a:rPr lang="en-US" sz="1200" b="1" dirty="0" smtClean="0">
                <a:latin typeface="Consolas" panose="020B0609020204030204" pitchFamily="49" charset="0"/>
              </a:rPr>
              <a:t>(level="</a:t>
            </a:r>
            <a:r>
              <a:rPr lang="en-US" sz="1200" b="1" dirty="0" err="1" smtClean="0">
                <a:latin typeface="Consolas" panose="020B0609020204030204" pitchFamily="49" charset="0"/>
              </a:rPr>
              <a:t>ind</a:t>
            </a:r>
            <a:r>
              <a:rPr lang="en-US" sz="1200" b="1" dirty="0" smtClean="0">
                <a:latin typeface="Consolas" panose="020B0609020204030204" pitchFamily="49" charset="0"/>
              </a:rPr>
              <a:t>")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Return a </a:t>
            </a:r>
            <a:r>
              <a:rPr lang="en-US" sz="1200" dirty="0" err="1"/>
              <a:t>GroupBy</a:t>
            </a:r>
            <a:r>
              <a:rPr lang="en-US" sz="1200" dirty="0"/>
              <a:t> object, grouped by values in </a:t>
            </a:r>
            <a:r>
              <a:rPr lang="en-US" sz="1200" dirty="0" smtClean="0"/>
              <a:t>index level named "</a:t>
            </a:r>
            <a:r>
              <a:rPr lang="en-US" sz="1200" dirty="0" err="1" smtClean="0"/>
              <a:t>ind</a:t>
            </a:r>
            <a:r>
              <a:rPr lang="en-US" sz="1200" dirty="0" smtClean="0"/>
              <a:t>".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101690" y="8024895"/>
            <a:ext cx="444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All of the summary functions listed above can be applied to a group. Additional </a:t>
            </a:r>
            <a:r>
              <a:rPr lang="en-US" sz="1200" dirty="0" err="1" smtClean="0"/>
              <a:t>GroupBy</a:t>
            </a:r>
            <a:r>
              <a:rPr lang="en-US" sz="1200" dirty="0" smtClean="0"/>
              <a:t> functions: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716632" y="5422338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nsolas" panose="020B0609020204030204" pitchFamily="49" charset="0"/>
              </a:rPr>
              <a:t>max(axis=1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09538"/>
            <a:r>
              <a:rPr lang="en-US" sz="1200" dirty="0"/>
              <a:t>Element-wise max</a:t>
            </a:r>
            <a:r>
              <a:rPr lang="en-US" sz="1200" dirty="0" smtClean="0"/>
              <a:t>.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clip(lower=-10,upper=10)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09538"/>
            <a:r>
              <a:rPr lang="en-US" sz="1200" dirty="0" smtClean="0"/>
              <a:t>Trim values at input thresholds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6781906" y="5412973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nsolas" panose="020B0609020204030204" pitchFamily="49" charset="0"/>
              </a:rPr>
              <a:t>min(axis=1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09538"/>
            <a:r>
              <a:rPr lang="en-US" sz="1200" dirty="0"/>
              <a:t>Element-wise min</a:t>
            </a:r>
            <a:r>
              <a:rPr lang="en-US" sz="1200" dirty="0" smtClean="0"/>
              <a:t>.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abs()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09538"/>
            <a:r>
              <a:rPr lang="en-US" sz="1200" dirty="0" smtClean="0"/>
              <a:t>Absolute value.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4705717" y="6272132"/>
            <a:ext cx="437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examples below can also be applied to groups. In this case, the function is applied on a per-group basis, and the returned vectors are of the length of the original </a:t>
            </a:r>
            <a:r>
              <a:rPr lang="en-US" sz="1200" dirty="0" err="1" smtClean="0"/>
              <a:t>DataFrame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75" name="Rounded Rectangle 74"/>
          <p:cNvSpPr/>
          <p:nvPr/>
        </p:nvSpPr>
        <p:spPr>
          <a:xfrm>
            <a:off x="108506" y="8915332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Windows</a:t>
            </a:r>
            <a:endParaRPr lang="en-US" sz="2683" dirty="0"/>
          </a:p>
        </p:txBody>
      </p:sp>
      <p:sp>
        <p:nvSpPr>
          <p:cNvPr id="76" name="TextBox 75"/>
          <p:cNvSpPr txBox="1"/>
          <p:nvPr/>
        </p:nvSpPr>
        <p:spPr>
          <a:xfrm>
            <a:off x="136406" y="9380102"/>
            <a:ext cx="4301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nsolas" panose="020B0609020204030204" pitchFamily="49" charset="0"/>
              </a:rPr>
              <a:t>df.expanding</a:t>
            </a:r>
            <a:r>
              <a:rPr lang="en-US" sz="1200" b="1" dirty="0" smtClean="0">
                <a:latin typeface="Consolas" panose="020B0609020204030204" pitchFamily="49" charset="0"/>
              </a:rPr>
              <a:t>()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 smtClean="0"/>
              <a:t>Return an Expanding object allowing summary functions to be applied cumulatively.</a:t>
            </a:r>
            <a:endParaRPr lang="en-US" sz="1200" b="1" dirty="0" smtClean="0">
              <a:latin typeface="Consolas" panose="020B0609020204030204" pitchFamily="49" charset="0"/>
            </a:endParaRP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df.rolling</a:t>
            </a:r>
            <a:r>
              <a:rPr lang="en-US" sz="1200" b="1" dirty="0" smtClean="0">
                <a:latin typeface="Consolas" panose="020B0609020204030204" pitchFamily="49" charset="0"/>
              </a:rPr>
              <a:t>(n)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Return </a:t>
            </a:r>
            <a:r>
              <a:rPr lang="en-US" sz="1200" dirty="0" smtClean="0"/>
              <a:t>a Rolling object </a:t>
            </a:r>
            <a:r>
              <a:rPr lang="en-US" sz="1200" dirty="0"/>
              <a:t>allowing summary functions to be applied </a:t>
            </a:r>
            <a:r>
              <a:rPr lang="en-US" sz="1200" dirty="0" smtClean="0"/>
              <a:t>to windows of length n.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108506" y="8379182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nsolas" panose="020B0609020204030204" pitchFamily="49" charset="0"/>
              </a:rPr>
              <a:t>size()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 smtClean="0"/>
              <a:t>Size of each group.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2226238" y="8382578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nsolas" panose="020B0609020204030204" pitchFamily="49" charset="0"/>
              </a:rPr>
              <a:t>agg</a:t>
            </a:r>
            <a:r>
              <a:rPr lang="en-US" sz="1200" b="1" dirty="0" smtClean="0">
                <a:latin typeface="Consolas" panose="020B0609020204030204" pitchFamily="49" charset="0"/>
              </a:rPr>
              <a:t>(</a:t>
            </a:r>
            <a:r>
              <a:rPr lang="en-US" sz="1200" b="1" i="1" dirty="0" smtClean="0">
                <a:latin typeface="Consolas" panose="020B0609020204030204" pitchFamily="49" charset="0"/>
              </a:rPr>
              <a:t>function</a:t>
            </a:r>
            <a:r>
              <a:rPr lang="en-US" sz="1200" b="1" dirty="0" smtClean="0">
                <a:latin typeface="Consolas" panose="020B0609020204030204" pitchFamily="49" charset="0"/>
              </a:rPr>
              <a:t>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 smtClean="0"/>
              <a:t>Aggregate group using function.</a:t>
            </a:r>
            <a:endParaRPr lang="en-US" sz="1200" dirty="0"/>
          </a:p>
        </p:txBody>
      </p:sp>
      <p:sp>
        <p:nvSpPr>
          <p:cNvPr id="79" name="Rounded Rectangle 78"/>
          <p:cNvSpPr/>
          <p:nvPr/>
        </p:nvSpPr>
        <p:spPr>
          <a:xfrm>
            <a:off x="4703100" y="23586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Handling Missing Data</a:t>
            </a:r>
            <a:endParaRPr lang="en-US" sz="2683" dirty="0"/>
          </a:p>
        </p:txBody>
      </p:sp>
      <p:sp>
        <p:nvSpPr>
          <p:cNvPr id="80" name="TextBox 79"/>
          <p:cNvSpPr txBox="1"/>
          <p:nvPr/>
        </p:nvSpPr>
        <p:spPr>
          <a:xfrm>
            <a:off x="4699834" y="685863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=</a:t>
            </a:r>
            <a:r>
              <a:rPr lang="en-US" sz="1200" b="1" dirty="0" err="1" smtClean="0">
                <a:latin typeface="Consolas" panose="020B0609020204030204" pitchFamily="49" charset="0"/>
              </a:rPr>
              <a:t>df.dropna</a:t>
            </a:r>
            <a:r>
              <a:rPr lang="en-US" sz="1200" b="1" dirty="0" smtClean="0">
                <a:latin typeface="Consolas" panose="020B0609020204030204" pitchFamily="49" charset="0"/>
              </a:rPr>
              <a:t>()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</a:t>
            </a:r>
            <a:r>
              <a:rPr lang="en-US" sz="1200" dirty="0" smtClean="0"/>
              <a:t>    Drop rows with any column having NA/null data.</a:t>
            </a: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=</a:t>
            </a:r>
            <a:r>
              <a:rPr lang="en-US" sz="1200" b="1" dirty="0" err="1" smtClean="0">
                <a:latin typeface="Consolas" panose="020B0609020204030204" pitchFamily="49" charset="0"/>
              </a:rPr>
              <a:t>df.fillna</a:t>
            </a:r>
            <a:r>
              <a:rPr lang="en-US" sz="1200" b="1" dirty="0" smtClean="0">
                <a:latin typeface="Consolas" panose="020B0609020204030204" pitchFamily="49" charset="0"/>
              </a:rPr>
              <a:t>(value)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09538"/>
            <a:r>
              <a:rPr lang="en-US" sz="1200" dirty="0" smtClean="0"/>
              <a:t>Replace all NA/null data with value.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4697533" y="8915352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Plotting</a:t>
            </a:r>
            <a:endParaRPr lang="en-US" sz="2683" dirty="0"/>
          </a:p>
        </p:txBody>
      </p:sp>
      <p:sp>
        <p:nvSpPr>
          <p:cNvPr id="82" name="TextBox 81"/>
          <p:cNvSpPr txBox="1"/>
          <p:nvPr/>
        </p:nvSpPr>
        <p:spPr>
          <a:xfrm>
            <a:off x="4705717" y="9388947"/>
            <a:ext cx="2682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nsolas" panose="020B0609020204030204" pitchFamily="49" charset="0"/>
              </a:rPr>
              <a:t>df.plot.hist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Histogram for each </a:t>
            </a:r>
            <a:r>
              <a:rPr lang="en-US" sz="1200" dirty="0" smtClean="0"/>
              <a:t>column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687803" y="9382182"/>
            <a:ext cx="2682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nsolas" panose="020B0609020204030204" pitchFamily="49" charset="0"/>
              </a:rPr>
              <a:t>df.plot.scatter</a:t>
            </a:r>
            <a:r>
              <a:rPr lang="en-US" sz="1200" b="1" dirty="0" smtClean="0">
                <a:latin typeface="Consolas" panose="020B0609020204030204" pitchFamily="49" charset="0"/>
              </a:rPr>
              <a:t>(x</a:t>
            </a:r>
            <a:r>
              <a:rPr lang="en-US" sz="1200" b="1" dirty="0">
                <a:latin typeface="Consolas" panose="020B0609020204030204" pitchFamily="49" charset="0"/>
              </a:rPr>
              <a:t>='</a:t>
            </a:r>
            <a:r>
              <a:rPr lang="en-US" sz="1200" b="1" dirty="0" err="1">
                <a:latin typeface="Consolas" panose="020B0609020204030204" pitchFamily="49" charset="0"/>
              </a:rPr>
              <a:t>w',y</a:t>
            </a:r>
            <a:r>
              <a:rPr lang="en-US" sz="1200" b="1" dirty="0">
                <a:latin typeface="Consolas" panose="020B0609020204030204" pitchFamily="49" charset="0"/>
              </a:rPr>
              <a:t>='h')</a:t>
            </a:r>
          </a:p>
          <a:p>
            <a:pPr marL="111125"/>
            <a:r>
              <a:rPr lang="en-US" sz="1200" dirty="0" smtClean="0"/>
              <a:t>Scatter chart </a:t>
            </a:r>
            <a:r>
              <a:rPr lang="en-US" sz="1200" dirty="0"/>
              <a:t>using pairs of points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874" y="9812736"/>
            <a:ext cx="1563773" cy="86153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522" y="9803114"/>
            <a:ext cx="1445181" cy="876444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>
            <a:off x="115084" y="10670406"/>
            <a:ext cx="9185591" cy="3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1427" y="10631500"/>
            <a:ext cx="11599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hlinkClick r:id="rId4"/>
              </a:rPr>
              <a:t>http://pandas.pydata.org/</a:t>
            </a:r>
            <a:r>
              <a:rPr lang="en-US" sz="800" dirty="0" smtClean="0"/>
              <a:t>  This cheat sheet inspired by </a:t>
            </a:r>
            <a:r>
              <a:rPr lang="en-US" sz="800" dirty="0" err="1" smtClean="0"/>
              <a:t>Rstudio</a:t>
            </a:r>
            <a:r>
              <a:rPr lang="en-US" sz="800" dirty="0" smtClean="0"/>
              <a:t> Data Wrangling </a:t>
            </a:r>
            <a:r>
              <a:rPr lang="en-US" sz="800" dirty="0" err="1" smtClean="0"/>
              <a:t>Cheatsheet</a:t>
            </a:r>
            <a:r>
              <a:rPr lang="en-US" sz="800" dirty="0"/>
              <a:t> </a:t>
            </a:r>
            <a:r>
              <a:rPr lang="en-US" sz="800" dirty="0" smtClean="0"/>
              <a:t>(</a:t>
            </a:r>
            <a:r>
              <a:rPr lang="en-US" sz="800" dirty="0">
                <a:hlinkClick r:id="rId5"/>
              </a:rPr>
              <a:t>https://</a:t>
            </a:r>
            <a:r>
              <a:rPr lang="en-US" sz="800" dirty="0" smtClean="0">
                <a:hlinkClick r:id="rId5"/>
              </a:rPr>
              <a:t>www.rstudio.com/wp-content/uploads/2015/02/data-wrangling-cheatsheet.pdf</a:t>
            </a:r>
            <a:r>
              <a:rPr lang="en-US" sz="800" dirty="0" smtClean="0"/>
              <a:t>) </a:t>
            </a:r>
            <a:r>
              <a:rPr lang="en-US" sz="800" dirty="0"/>
              <a:t>Written by Irv Lustig, </a:t>
            </a:r>
            <a:r>
              <a:rPr lang="en-US" sz="800" dirty="0">
                <a:hlinkClick r:id="rId6"/>
              </a:rPr>
              <a:t>Princeton </a:t>
            </a:r>
            <a:r>
              <a:rPr lang="en-US" sz="800" dirty="0" smtClean="0">
                <a:hlinkClick r:id="rId6"/>
              </a:rPr>
              <a:t>Consultants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46017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1666</Words>
  <Application>Microsoft Office PowerPoint</Application>
  <PresentationFormat>Custom</PresentationFormat>
  <Paragraphs>421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Century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2016-12-15T21:09:07Z</dcterms:created>
  <dcterms:modified xsi:type="dcterms:W3CDTF">2016-12-21T16:19:29Z</dcterms:modified>
</cp:coreProperties>
</file>