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58" d="100"/>
          <a:sy n="58" d="100"/>
        </p:scale>
        <p:origin x="17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data-wrangling-cheatsheet.pdf" TargetMode="External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rincetonoptimizatio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rincetonoptimization.com/" TargetMode="External"/><Relationship Id="rId5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://pandas.py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66056" y="2410553"/>
            <a:ext cx="10032294" cy="3380648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29542"/>
              </p:ext>
            </p:extLst>
          </p:nvPr>
        </p:nvGraphicFramePr>
        <p:xfrm>
          <a:off x="6813715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/>
                <a:gridCol w="382753"/>
                <a:gridCol w="382753"/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F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M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A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3717428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9" b="1" dirty="0">
                <a:solidFill>
                  <a:schemeClr val="accent1"/>
                </a:solidFill>
              </a:rPr>
              <a:t>Data Wrangling</a:t>
            </a:r>
          </a:p>
          <a:p>
            <a:pPr algn="ctr"/>
            <a:r>
              <a:rPr lang="en-US" sz="2750" dirty="0">
                <a:solidFill>
                  <a:schemeClr val="accent1"/>
                </a:solidFill>
              </a:rPr>
              <a:t>with pandas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Cheat Sheet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http://pandas.pydata.org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1104" y="2051644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Syntax</a:t>
            </a:r>
            <a:r>
              <a:rPr lang="en-US" sz="2683" dirty="0"/>
              <a:t> </a:t>
            </a:r>
            <a:r>
              <a:rPr lang="en-US" sz="1800" dirty="0"/>
              <a:t>– Creating </a:t>
            </a:r>
            <a:r>
              <a:rPr lang="en-US" sz="1800" dirty="0" err="1"/>
              <a:t>DataFrames</a:t>
            </a:r>
            <a:endParaRPr lang="en-US" sz="1800" dirty="0"/>
          </a:p>
        </p:txBody>
      </p:sp>
      <p:sp>
        <p:nvSpPr>
          <p:cNvPr id="7" name="Rounded Rectangle 6"/>
          <p:cNvSpPr/>
          <p:nvPr/>
        </p:nvSpPr>
        <p:spPr>
          <a:xfrm>
            <a:off x="251104" y="2474935"/>
            <a:ext cx="3463426" cy="608071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11" name="Rounded Rectangle 10"/>
          <p:cNvSpPr/>
          <p:nvPr/>
        </p:nvSpPr>
        <p:spPr>
          <a:xfrm>
            <a:off x="3825232" y="7384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83" b="1" dirty="0"/>
              <a:t>Tidy Data </a:t>
            </a:r>
            <a:r>
              <a:rPr lang="en-US" sz="1604" dirty="0"/>
              <a:t>– A foundation for wrangling in pandas</a:t>
            </a:r>
            <a:endParaRPr lang="en-US" sz="2683" dirty="0"/>
          </a:p>
        </p:txBody>
      </p:sp>
      <p:sp>
        <p:nvSpPr>
          <p:cNvPr id="12" name="TextBox 11"/>
          <p:cNvSpPr txBox="1"/>
          <p:nvPr/>
        </p:nvSpPr>
        <p:spPr>
          <a:xfrm>
            <a:off x="3855842" y="884777"/>
            <a:ext cx="84073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In a tidy data set: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16956"/>
              </p:ext>
            </p:extLst>
          </p:nvPr>
        </p:nvGraphicFramePr>
        <p:xfrm>
          <a:off x="4734644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/>
                <a:gridCol w="382753"/>
                <a:gridCol w="382753"/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F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M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A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91949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97966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7644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80761" y="1565892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Each </a:t>
            </a:r>
            <a:r>
              <a:rPr lang="en-US" sz="1375" b="1" dirty="0"/>
              <a:t>variable</a:t>
            </a:r>
            <a:r>
              <a:rPr lang="en-US" sz="1375" dirty="0"/>
              <a:t> is saved in its own </a:t>
            </a:r>
            <a:r>
              <a:rPr lang="en-US" sz="1375" b="1" dirty="0"/>
              <a:t>column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82903" y="513565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13714" y="98717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13713" y="119738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13713" y="1373003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95918" y="1595498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Each </a:t>
            </a:r>
            <a:r>
              <a:rPr lang="en-US" sz="1375" b="1" dirty="0"/>
              <a:t>observation </a:t>
            </a:r>
            <a:r>
              <a:rPr lang="en-US" sz="1375" dirty="0"/>
              <a:t>is saved in its own </a:t>
            </a:r>
            <a:r>
              <a:rPr lang="en-US" sz="1375" b="1" dirty="0"/>
              <a:t>row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51649" y="613600"/>
            <a:ext cx="3552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Tidy data complements </a:t>
            </a:r>
            <a:r>
              <a:rPr lang="en-US" sz="1375" dirty="0" err="1"/>
              <a:t>pandas’s</a:t>
            </a:r>
            <a:r>
              <a:rPr lang="en-US" sz="1375" dirty="0"/>
              <a:t> </a:t>
            </a:r>
            <a:r>
              <a:rPr lang="en-US" sz="1375" b="1" dirty="0" err="1">
                <a:solidFill>
                  <a:schemeClr val="accent6"/>
                </a:solidFill>
              </a:rPr>
              <a:t>vectorized</a:t>
            </a:r>
            <a:r>
              <a:rPr lang="en-US" sz="1375" b="1" dirty="0">
                <a:solidFill>
                  <a:schemeClr val="accent6"/>
                </a:solidFill>
              </a:rPr>
              <a:t> operations</a:t>
            </a:r>
            <a:r>
              <a:rPr lang="en-US" sz="1375" dirty="0"/>
              <a:t>. pandas will automatically preserve observations as you manipulate variables. No other format works as intuitively with pandas.</a:t>
            </a:r>
            <a:endParaRPr lang="en-US" sz="1375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3855841" y="2051644"/>
            <a:ext cx="10042509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Reshaping Data</a:t>
            </a:r>
            <a:r>
              <a:rPr lang="en-US" sz="2800" dirty="0"/>
              <a:t> </a:t>
            </a:r>
            <a:r>
              <a:rPr lang="en-US" sz="1800" dirty="0"/>
              <a:t>– Change the layout of a data set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847163"/>
              </p:ext>
            </p:extLst>
          </p:nvPr>
        </p:nvGraphicFramePr>
        <p:xfrm>
          <a:off x="11604596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/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M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902547"/>
              </p:ext>
            </p:extLst>
          </p:nvPr>
        </p:nvGraphicFramePr>
        <p:xfrm>
          <a:off x="1236441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/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A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19044"/>
              </p:ext>
            </p:extLst>
          </p:nvPr>
        </p:nvGraphicFramePr>
        <p:xfrm>
          <a:off x="1334368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/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F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924089" y="45744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577379" y="1478909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364412" y="1478908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915677" y="145012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11612134" y="922970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3" name="Right Arrow 42"/>
          <p:cNvSpPr/>
          <p:nvPr/>
        </p:nvSpPr>
        <p:spPr>
          <a:xfrm>
            <a:off x="11616657" y="110566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4" name="Right Arrow 43"/>
          <p:cNvSpPr/>
          <p:nvPr/>
        </p:nvSpPr>
        <p:spPr>
          <a:xfrm>
            <a:off x="11612134" y="129797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64218"/>
              </p:ext>
            </p:extLst>
          </p:nvPr>
        </p:nvGraphicFramePr>
        <p:xfrm>
          <a:off x="4191785" y="263367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40681"/>
              </p:ext>
            </p:extLst>
          </p:nvPr>
        </p:nvGraphicFramePr>
        <p:xfrm>
          <a:off x="5907917" y="2615354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83941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547713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/>
              <a:t>  Gather </a:t>
            </a:r>
            <a:r>
              <a:rPr lang="en-US" sz="1200" dirty="0"/>
              <a:t>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15829"/>
              </p:ext>
            </p:extLst>
          </p:nvPr>
        </p:nvGraphicFramePr>
        <p:xfrm>
          <a:off x="7018457" y="2617281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87346"/>
              </p:ext>
            </p:extLst>
          </p:nvPr>
        </p:nvGraphicFramePr>
        <p:xfrm>
          <a:off x="8463124" y="261728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823022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57615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df.pivot</a:t>
            </a:r>
            <a:r>
              <a:rPr lang="en-US" sz="1200" b="1" dirty="0">
                <a:latin typeface="Consolas" panose="020B0609020204030204" pitchFamily="49" charset="0"/>
              </a:rPr>
              <a:t>(columns=</a:t>
            </a:r>
            <a:r>
              <a:rPr lang="en-US" sz="1200" b="1" dirty="0" smtClean="0">
                <a:latin typeface="Consolas" panose="020B0609020204030204" pitchFamily="49" charset="0"/>
              </a:rPr>
              <a:t>'</a:t>
            </a:r>
            <a:r>
              <a:rPr lang="en-US" sz="1200" b="1" dirty="0" err="1" smtClean="0">
                <a:latin typeface="Consolas" panose="020B0609020204030204" pitchFamily="49" charset="0"/>
              </a:rPr>
              <a:t>var</a:t>
            </a:r>
            <a:r>
              <a:rPr lang="en-US" sz="1200" b="1" dirty="0" smtClean="0">
                <a:latin typeface="Consolas" panose="020B0609020204030204" pitchFamily="49" charset="0"/>
              </a:rPr>
              <a:t>', values</a:t>
            </a:r>
            <a:r>
              <a:rPr lang="en-US" sz="1200" b="1" dirty="0">
                <a:latin typeface="Consolas" panose="020B0609020204030204" pitchFamily="49" charset="0"/>
              </a:rPr>
              <a:t>=</a:t>
            </a:r>
            <a:r>
              <a:rPr lang="en-US" sz="1200" b="1" dirty="0" smtClean="0">
                <a:latin typeface="Consolas" panose="020B0609020204030204" pitchFamily="49" charset="0"/>
              </a:rPr>
              <a:t>'</a:t>
            </a:r>
            <a:r>
              <a:rPr lang="en-US" sz="1200" b="1" dirty="0" err="1" smtClean="0">
                <a:latin typeface="Consolas" panose="020B0609020204030204" pitchFamily="49" charset="0"/>
              </a:rPr>
              <a:t>val</a:t>
            </a:r>
            <a:r>
              <a:rPr lang="en-US" sz="1200" b="1" dirty="0" smtClean="0">
                <a:latin typeface="Consolas" panose="020B0609020204030204" pitchFamily="49" charset="0"/>
              </a:rPr>
              <a:t>')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 smtClean="0"/>
              <a:t>  Spread </a:t>
            </a:r>
            <a:r>
              <a:rPr lang="en-US" sz="1200" dirty="0"/>
              <a:t>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59702"/>
              </p:ext>
            </p:extLst>
          </p:nvPr>
        </p:nvGraphicFramePr>
        <p:xfrm>
          <a:off x="4199671" y="4115358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59489"/>
              </p:ext>
            </p:extLst>
          </p:nvPr>
        </p:nvGraphicFramePr>
        <p:xfrm>
          <a:off x="4199671" y="4650379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4105207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5170259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 smtClean="0"/>
              <a:t>  Append </a:t>
            </a:r>
            <a:r>
              <a:rPr lang="en-US" sz="1200" dirty="0"/>
              <a:t>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97811"/>
              </p:ext>
            </p:extLst>
          </p:nvPr>
        </p:nvGraphicFramePr>
        <p:xfrm>
          <a:off x="5524096" y="4217315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98173"/>
              </p:ext>
            </p:extLst>
          </p:nvPr>
        </p:nvGraphicFramePr>
        <p:xfrm>
          <a:off x="7105325" y="4109742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4104356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23020"/>
              </p:ext>
            </p:extLst>
          </p:nvPr>
        </p:nvGraphicFramePr>
        <p:xfrm>
          <a:off x="7090668" y="4633936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22888"/>
              </p:ext>
            </p:extLst>
          </p:nvPr>
        </p:nvGraphicFramePr>
        <p:xfrm>
          <a:off x="8265429" y="4363755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5155802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 smtClean="0"/>
              <a:t>  Append </a:t>
            </a:r>
            <a:r>
              <a:rPr lang="en-US" sz="1200" dirty="0"/>
              <a:t>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548176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4033422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4033422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548175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550281"/>
            <a:ext cx="36913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=</a:t>
            </a:r>
            <a:r>
              <a:rPr lang="en-US" sz="1200" b="1" dirty="0" err="1" smtClean="0">
                <a:latin typeface="Consolas" panose="020B0609020204030204" pitchFamily="49" charset="0"/>
              </a:rPr>
              <a:t>df.sort_values</a:t>
            </a:r>
            <a:r>
              <a:rPr lang="en-US" sz="1200" b="1" dirty="0" smtClean="0">
                <a:latin typeface="Consolas" panose="020B0609020204030204" pitchFamily="49" charset="0"/>
              </a:rPr>
              <a:t>('mpg</a:t>
            </a:r>
            <a:r>
              <a:rPr lang="en-US" sz="1200" b="1" dirty="0">
                <a:latin typeface="Consolas" panose="020B0609020204030204" pitchFamily="49" charset="0"/>
              </a:rPr>
              <a:t>'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Order </a:t>
            </a:r>
            <a:r>
              <a:rPr lang="en-US" sz="1200" dirty="0"/>
              <a:t>rows by values of a </a:t>
            </a:r>
            <a:r>
              <a:rPr lang="en-US" sz="1200" dirty="0" smtClean="0"/>
              <a:t>column (low </a:t>
            </a:r>
            <a:r>
              <a:rPr lang="en-US" sz="1200" dirty="0"/>
              <a:t>to high</a:t>
            </a:r>
            <a:r>
              <a:rPr lang="en-US" sz="1200" dirty="0" smtClean="0"/>
              <a:t>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=</a:t>
            </a:r>
            <a:r>
              <a:rPr lang="en-US" sz="1200" b="1" dirty="0" err="1">
                <a:latin typeface="Consolas" panose="020B0609020204030204" pitchFamily="49" charset="0"/>
              </a:rPr>
              <a:t>df.sort_values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mpg</a:t>
            </a:r>
            <a:r>
              <a:rPr lang="en-US" sz="1200" b="1" dirty="0" err="1" smtClean="0">
                <a:latin typeface="Consolas" panose="020B0609020204030204" pitchFamily="49" charset="0"/>
              </a:rPr>
              <a:t>',ascending</a:t>
            </a:r>
            <a:r>
              <a:rPr lang="en-US" sz="1200" b="1" dirty="0" smtClean="0">
                <a:latin typeface="Consolas" panose="020B0609020204030204" pitchFamily="49" charset="0"/>
              </a:rPr>
              <a:t>=False)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Order </a:t>
            </a:r>
            <a:r>
              <a:rPr lang="en-US" sz="1200" dirty="0"/>
              <a:t>rows by values of a column (high to low).</a:t>
            </a:r>
          </a:p>
          <a:p>
            <a:endParaRPr lang="en-US" sz="800" dirty="0" smtClean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=</a:t>
            </a:r>
            <a:r>
              <a:rPr lang="en-US" sz="1200" b="1" dirty="0" err="1" smtClean="0">
                <a:latin typeface="Consolas" panose="020B0609020204030204" pitchFamily="49" charset="0"/>
              </a:rPr>
              <a:t>df.rename</a:t>
            </a:r>
            <a:r>
              <a:rPr lang="en-US" sz="1200" b="1" dirty="0" smtClean="0">
                <a:latin typeface="Consolas" panose="020B0609020204030204" pitchFamily="49" charset="0"/>
              </a:rPr>
              <a:t>(columns = {'</a:t>
            </a:r>
            <a:r>
              <a:rPr lang="en-US" sz="1200" b="1" dirty="0" err="1" smtClean="0">
                <a:latin typeface="Consolas" panose="020B0609020204030204" pitchFamily="49" charset="0"/>
              </a:rPr>
              <a:t>y':'year</a:t>
            </a:r>
            <a:r>
              <a:rPr lang="en-US" sz="1200" b="1" dirty="0" smtClean="0">
                <a:latin typeface="Consolas" panose="020B0609020204030204" pitchFamily="49" charset="0"/>
              </a:rPr>
              <a:t>'})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Rename </a:t>
            </a:r>
            <a:r>
              <a:rPr lang="en-US" sz="1200" dirty="0"/>
              <a:t>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=</a:t>
            </a:r>
            <a:r>
              <a:rPr lang="en-US" sz="1200" b="1" dirty="0" err="1" smtClean="0">
                <a:latin typeface="Consolas" panose="020B0609020204030204" pitchFamily="49" charset="0"/>
              </a:rPr>
              <a:t>df.sort_index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 smtClean="0"/>
              <a:t>Sort </a:t>
            </a:r>
            <a:r>
              <a:rPr lang="en-US" sz="1200" dirty="0"/>
              <a:t>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=</a:t>
            </a:r>
            <a:r>
              <a:rPr lang="en-US" sz="1200" b="1" dirty="0" err="1" smtClean="0">
                <a:latin typeface="Consolas" panose="020B0609020204030204" pitchFamily="49" charset="0"/>
              </a:rPr>
              <a:t>df.reset_index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 smtClean="0"/>
              <a:t>Reset </a:t>
            </a:r>
            <a:r>
              <a:rPr lang="en-US" sz="1200" dirty="0"/>
              <a:t>index of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to row numbers, </a:t>
            </a:r>
            <a:r>
              <a:rPr lang="en-US" sz="1200" dirty="0"/>
              <a:t>moving index to columns</a:t>
            </a:r>
            <a:r>
              <a:rPr lang="en-US" sz="1200" dirty="0" smtClean="0"/>
              <a:t>.</a:t>
            </a:r>
          </a:p>
          <a:p>
            <a:pPr marL="109538"/>
            <a:endParaRPr lang="en-US" sz="800" dirty="0" smtClean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=</a:t>
            </a:r>
            <a:r>
              <a:rPr lang="en-US" sz="1200" b="1" dirty="0" err="1">
                <a:latin typeface="Consolas" panose="020B0609020204030204" pitchFamily="49" charset="0"/>
              </a:rPr>
              <a:t>df.drop</a:t>
            </a:r>
            <a:r>
              <a:rPr lang="en-US" sz="1200" b="1" dirty="0">
                <a:latin typeface="Consolas" panose="020B0609020204030204" pitchFamily="49" charset="0"/>
              </a:rPr>
              <a:t>(['</a:t>
            </a:r>
            <a:r>
              <a:rPr lang="en-US" sz="1200" b="1" dirty="0" err="1">
                <a:latin typeface="Consolas" panose="020B0609020204030204" pitchFamily="49" charset="0"/>
              </a:rPr>
              <a:t>Length','Height</a:t>
            </a:r>
            <a:r>
              <a:rPr lang="en-US" sz="1200" b="1" dirty="0">
                <a:latin typeface="Consolas" panose="020B0609020204030204" pitchFamily="49" charset="0"/>
              </a:rPr>
              <a:t>'], axis=1)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 smtClean="0"/>
              <a:t>DataFrame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3855840" y="5840778"/>
            <a:ext cx="489763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Subset Observations </a:t>
            </a:r>
            <a:r>
              <a:rPr lang="en-US" sz="2800" dirty="0" smtClean="0"/>
              <a:t>(Rows)</a:t>
            </a:r>
            <a:endParaRPr lang="en-US" sz="2683" dirty="0"/>
          </a:p>
        </p:txBody>
      </p:sp>
      <p:sp>
        <p:nvSpPr>
          <p:cNvPr id="79" name="Rounded Rectangle 78"/>
          <p:cNvSpPr/>
          <p:nvPr/>
        </p:nvSpPr>
        <p:spPr>
          <a:xfrm>
            <a:off x="8963024" y="5840778"/>
            <a:ext cx="49353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Subset Variables </a:t>
            </a:r>
            <a:r>
              <a:rPr lang="en-US" sz="2800" dirty="0" smtClean="0"/>
              <a:t>(Columns)</a:t>
            </a:r>
            <a:endParaRPr lang="en-US" sz="268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2691"/>
              </p:ext>
            </p:extLst>
          </p:nvPr>
        </p:nvGraphicFramePr>
        <p:xfrm>
          <a:off x="1033995" y="2571561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/>
                <a:gridCol w="446756"/>
                <a:gridCol w="446756"/>
                <a:gridCol w="446756"/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15179" y="3357213"/>
            <a:ext cx="3291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{"</a:t>
            </a:r>
            <a:r>
              <a:rPr lang="en-US" sz="1200" b="1" dirty="0">
                <a:latin typeface="Consolas" panose="020B0609020204030204" pitchFamily="49" charset="0"/>
              </a:rPr>
              <a:t>a" : [</a:t>
            </a:r>
            <a:r>
              <a:rPr lang="en-US" sz="1200" b="1" dirty="0" smtClean="0">
                <a:latin typeface="Consolas" panose="020B0609020204030204" pitchFamily="49" charset="0"/>
              </a:rPr>
              <a:t>4 ,</a:t>
            </a:r>
            <a:r>
              <a:rPr lang="en-US" sz="1200" b="1" dirty="0">
                <a:latin typeface="Consolas" panose="020B0609020204030204" pitchFamily="49" charset="0"/>
              </a:rPr>
              <a:t>5</a:t>
            </a:r>
            <a:r>
              <a:rPr lang="en-US" sz="1200" b="1" dirty="0" smtClean="0">
                <a:latin typeface="Consolas" panose="020B0609020204030204" pitchFamily="49" charset="0"/>
              </a:rPr>
              <a:t>, 6</a:t>
            </a:r>
            <a:r>
              <a:rPr lang="en-US" sz="1200" b="1" dirty="0">
                <a:latin typeface="Consolas" panose="020B0609020204030204" pitchFamily="49" charset="0"/>
              </a:rPr>
              <a:t>], 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"</a:t>
            </a:r>
            <a:r>
              <a:rPr lang="en-US" sz="1200" b="1" dirty="0">
                <a:latin typeface="Consolas" panose="020B0609020204030204" pitchFamily="49" charset="0"/>
              </a:rPr>
              <a:t>b" : [7</a:t>
            </a:r>
            <a:r>
              <a:rPr lang="en-US" sz="1200" b="1" dirty="0" smtClean="0">
                <a:latin typeface="Consolas" panose="020B0609020204030204" pitchFamily="49" charset="0"/>
              </a:rPr>
              <a:t>, 8, 9</a:t>
            </a:r>
            <a:r>
              <a:rPr lang="en-US" sz="1200" b="1" dirty="0">
                <a:latin typeface="Consolas" panose="020B0609020204030204" pitchFamily="49" charset="0"/>
              </a:rPr>
              <a:t>], 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"</a:t>
            </a:r>
            <a:r>
              <a:rPr lang="en-US" sz="1200" b="1" dirty="0">
                <a:latin typeface="Consolas" panose="020B0609020204030204" pitchFamily="49" charset="0"/>
              </a:rPr>
              <a:t>c" : [10</a:t>
            </a:r>
            <a:r>
              <a:rPr lang="en-US" sz="1200" b="1" dirty="0" smtClean="0">
                <a:latin typeface="Consolas" panose="020B0609020204030204" pitchFamily="49" charset="0"/>
              </a:rPr>
              <a:t>, 11, 12</a:t>
            </a:r>
            <a:r>
              <a:rPr lang="en-US" sz="1200" b="1" dirty="0">
                <a:latin typeface="Consolas" panose="020B0609020204030204" pitchFamily="49" charset="0"/>
              </a:rPr>
              <a:t>]}, </a:t>
            </a:r>
            <a:r>
              <a:rPr lang="en-US" sz="1200" b="1" dirty="0" smtClean="0">
                <a:latin typeface="Consolas" panose="020B0609020204030204" pitchFamily="49" charset="0"/>
              </a:rPr>
              <a:t>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index = [</a:t>
            </a:r>
            <a:r>
              <a:rPr lang="en-US" sz="1200" b="1" dirty="0">
                <a:latin typeface="Consolas" panose="020B0609020204030204" pitchFamily="49" charset="0"/>
              </a:rPr>
              <a:t>1</a:t>
            </a:r>
            <a:r>
              <a:rPr lang="en-US" sz="1200" b="1" dirty="0" smtClean="0">
                <a:latin typeface="Consolas" panose="020B0609020204030204" pitchFamily="49" charset="0"/>
              </a:rPr>
              <a:t>, 2, 3</a:t>
            </a:r>
            <a:r>
              <a:rPr lang="en-US" sz="1200" b="1" dirty="0">
                <a:latin typeface="Consolas" panose="020B0609020204030204" pitchFamily="49" charset="0"/>
              </a:rPr>
              <a:t>])</a:t>
            </a:r>
          </a:p>
          <a:p>
            <a:r>
              <a:rPr lang="en-US" sz="1200" dirty="0" smtClean="0"/>
              <a:t>  Specify values for each column.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[</a:t>
            </a:r>
            <a:r>
              <a:rPr lang="en-US" sz="1200" b="1" dirty="0">
                <a:latin typeface="Consolas" panose="020B0609020204030204" pitchFamily="49" charset="0"/>
              </a:rPr>
              <a:t>6</a:t>
            </a:r>
            <a:r>
              <a:rPr lang="en-US" sz="1200" b="1" dirty="0" smtClean="0">
                <a:latin typeface="Consolas" panose="020B0609020204030204" pitchFamily="49" charset="0"/>
              </a:rPr>
              <a:t>, 9, 12</a:t>
            </a:r>
            <a:r>
              <a:rPr lang="en-US" sz="1200" b="1" dirty="0">
                <a:latin typeface="Consolas" panose="020B0609020204030204" pitchFamily="49" charset="0"/>
              </a:rPr>
              <a:t>]], 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smtClean="0">
                <a:latin typeface="Consolas" panose="020B0609020204030204" pitchFamily="49" charset="0"/>
              </a:rPr>
              <a:t>     index=[1, 2, 3</a:t>
            </a:r>
            <a:r>
              <a:rPr lang="en-US" sz="1200" b="1" dirty="0">
                <a:latin typeface="Consolas" panose="020B0609020204030204" pitchFamily="49" charset="0"/>
              </a:rPr>
              <a:t>], 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columns</a:t>
            </a:r>
            <a:r>
              <a:rPr lang="en-US" sz="1200" b="1" dirty="0">
                <a:latin typeface="Consolas" panose="020B0609020204030204" pitchFamily="49" charset="0"/>
              </a:rPr>
              <a:t>=['a</a:t>
            </a:r>
            <a:r>
              <a:rPr lang="en-US" sz="1200" b="1" dirty="0" smtClean="0">
                <a:latin typeface="Consolas" panose="020B0609020204030204" pitchFamily="49" charset="0"/>
              </a:rPr>
              <a:t>', 'b', 'c'])</a:t>
            </a:r>
          </a:p>
          <a:p>
            <a:r>
              <a:rPr lang="en-US" sz="1200" dirty="0" smtClean="0"/>
              <a:t>  Specify </a:t>
            </a:r>
            <a:r>
              <a:rPr lang="en-US" sz="1200" dirty="0"/>
              <a:t>values for each </a:t>
            </a:r>
            <a:r>
              <a:rPr lang="en-US" sz="1200" dirty="0" smtClean="0"/>
              <a:t>row.</a:t>
            </a:r>
            <a:endParaRPr lang="en-US" sz="1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66715"/>
              </p:ext>
            </p:extLst>
          </p:nvPr>
        </p:nvGraphicFramePr>
        <p:xfrm>
          <a:off x="1033995" y="6016377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/>
                <a:gridCol w="338248"/>
                <a:gridCol w="338248"/>
                <a:gridCol w="338248"/>
                <a:gridCol w="338248"/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7542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7281" y="6985994"/>
            <a:ext cx="32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{"</a:t>
            </a:r>
            <a:r>
              <a:rPr lang="en-US" sz="1200" b="1" dirty="0">
                <a:latin typeface="Consolas" panose="020B0609020204030204" pitchFamily="49" charset="0"/>
              </a:rPr>
              <a:t>a" : [</a:t>
            </a:r>
            <a:r>
              <a:rPr lang="en-US" sz="1200" b="1" dirty="0" smtClean="0">
                <a:latin typeface="Consolas" panose="020B0609020204030204" pitchFamily="49" charset="0"/>
              </a:rPr>
              <a:t>4 ,</a:t>
            </a:r>
            <a:r>
              <a:rPr lang="en-US" sz="1200" b="1" dirty="0">
                <a:latin typeface="Consolas" panose="020B0609020204030204" pitchFamily="49" charset="0"/>
              </a:rPr>
              <a:t>5</a:t>
            </a:r>
            <a:r>
              <a:rPr lang="en-US" sz="1200" b="1" dirty="0" smtClean="0">
                <a:latin typeface="Consolas" panose="020B0609020204030204" pitchFamily="49" charset="0"/>
              </a:rPr>
              <a:t>, 6</a:t>
            </a:r>
            <a:r>
              <a:rPr lang="en-US" sz="1200" b="1" dirty="0">
                <a:latin typeface="Consolas" panose="020B0609020204030204" pitchFamily="49" charset="0"/>
              </a:rPr>
              <a:t>], 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"</a:t>
            </a:r>
            <a:r>
              <a:rPr lang="en-US" sz="1200" b="1" dirty="0">
                <a:latin typeface="Consolas" panose="020B0609020204030204" pitchFamily="49" charset="0"/>
              </a:rPr>
              <a:t>b" : [7</a:t>
            </a:r>
            <a:r>
              <a:rPr lang="en-US" sz="1200" b="1" dirty="0" smtClean="0">
                <a:latin typeface="Consolas" panose="020B0609020204030204" pitchFamily="49" charset="0"/>
              </a:rPr>
              <a:t>, 8, 9</a:t>
            </a:r>
            <a:r>
              <a:rPr lang="en-US" sz="1200" b="1" dirty="0">
                <a:latin typeface="Consolas" panose="020B0609020204030204" pitchFamily="49" charset="0"/>
              </a:rPr>
              <a:t>], 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"</a:t>
            </a:r>
            <a:r>
              <a:rPr lang="en-US" sz="1200" b="1" dirty="0">
                <a:latin typeface="Consolas" panose="020B0609020204030204" pitchFamily="49" charset="0"/>
              </a:rPr>
              <a:t>c" : [10</a:t>
            </a:r>
            <a:r>
              <a:rPr lang="en-US" sz="1200" b="1" dirty="0" smtClean="0">
                <a:latin typeface="Consolas" panose="020B0609020204030204" pitchFamily="49" charset="0"/>
              </a:rPr>
              <a:t>, 11, 12</a:t>
            </a:r>
            <a:r>
              <a:rPr lang="en-US" sz="1200" b="1" dirty="0">
                <a:latin typeface="Consolas" panose="020B0609020204030204" pitchFamily="49" charset="0"/>
              </a:rPr>
              <a:t>]}, </a:t>
            </a:r>
            <a:r>
              <a:rPr lang="en-US" sz="1200" b="1" dirty="0" smtClean="0">
                <a:latin typeface="Consolas" panose="020B0609020204030204" pitchFamily="49" charset="0"/>
              </a:rPr>
              <a:t>   index = </a:t>
            </a:r>
            <a:r>
              <a:rPr lang="en-US" sz="1200" b="1" dirty="0" err="1" smtClean="0">
                <a:latin typeface="Consolas" panose="020B0609020204030204" pitchFamily="49" charset="0"/>
              </a:rPr>
              <a:t>pd.MultiIndex.from_tuples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       [(</a:t>
            </a:r>
            <a:r>
              <a:rPr lang="en-US" sz="1200" b="1" dirty="0">
                <a:latin typeface="Consolas" panose="020B0609020204030204" pitchFamily="49" charset="0"/>
              </a:rPr>
              <a:t>'d',1),('d',2</a:t>
            </a:r>
            <a:r>
              <a:rPr lang="en-US" sz="1200" b="1" dirty="0" smtClean="0">
                <a:latin typeface="Consolas" panose="020B0609020204030204" pitchFamily="49" charset="0"/>
              </a:rPr>
              <a:t>),(</a:t>
            </a:r>
            <a:r>
              <a:rPr lang="en-US" sz="1200" b="1" dirty="0">
                <a:latin typeface="Consolas" panose="020B0609020204030204" pitchFamily="49" charset="0"/>
              </a:rPr>
              <a:t>'e',2</a:t>
            </a:r>
            <a:r>
              <a:rPr lang="en-US" sz="1200" b="1" dirty="0" smtClean="0">
                <a:latin typeface="Consolas" panose="020B0609020204030204" pitchFamily="49" charset="0"/>
              </a:rPr>
              <a:t>)],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  names</a:t>
            </a:r>
            <a:r>
              <a:rPr lang="en-US" sz="1200" b="1" dirty="0">
                <a:latin typeface="Consolas" panose="020B0609020204030204" pitchFamily="49" charset="0"/>
              </a:rPr>
              <a:t>=['</a:t>
            </a:r>
            <a:r>
              <a:rPr lang="en-US" sz="1200" b="1" dirty="0" err="1">
                <a:latin typeface="Consolas" panose="020B0609020204030204" pitchFamily="49" charset="0"/>
              </a:rPr>
              <a:t>n','v</a:t>
            </a:r>
            <a:r>
              <a:rPr lang="en-US" sz="1200" b="1" dirty="0">
                <a:latin typeface="Consolas" panose="020B0609020204030204" pitchFamily="49" charset="0"/>
              </a:rPr>
              <a:t>'])))</a:t>
            </a:r>
          </a:p>
          <a:p>
            <a:r>
              <a:rPr lang="en-US" sz="1200" dirty="0" smtClean="0"/>
              <a:t>  Create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with a </a:t>
            </a:r>
            <a:r>
              <a:rPr lang="en-US" sz="1200" dirty="0" err="1" smtClean="0"/>
              <a:t>MultiIndex</a:t>
            </a:r>
            <a:endParaRPr lang="en-US" sz="1200" dirty="0" smtClean="0"/>
          </a:p>
        </p:txBody>
      </p:sp>
      <p:sp>
        <p:nvSpPr>
          <p:cNvPr id="63" name="Rounded Rectangle 62"/>
          <p:cNvSpPr/>
          <p:nvPr/>
        </p:nvSpPr>
        <p:spPr>
          <a:xfrm>
            <a:off x="229000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291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Most pandas methods return a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so that another pandas method can be applied to the result.  This improves readability of code.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pd.melt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.</a:t>
            </a:r>
            <a:r>
              <a:rPr lang="en-US" sz="1200" b="1" dirty="0">
                <a:latin typeface="Consolas" panose="020B0609020204030204" pitchFamily="49" charset="0"/>
              </a:rPr>
              <a:t>rename(columns</a:t>
            </a:r>
            <a:r>
              <a:rPr lang="en-US" sz="1200" b="1" dirty="0" smtClean="0">
                <a:latin typeface="Consolas" panose="020B0609020204030204" pitchFamily="49" charset="0"/>
              </a:rPr>
              <a:t>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     'variable</a:t>
            </a:r>
            <a:r>
              <a:rPr lang="en-US" sz="1200" b="1" dirty="0">
                <a:latin typeface="Consolas" panose="020B0609020204030204" pitchFamily="49" charset="0"/>
              </a:rPr>
              <a:t>' : 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     'value</a:t>
            </a:r>
            <a:r>
              <a:rPr lang="en-US" sz="1200" b="1" dirty="0">
                <a:latin typeface="Consolas" panose="020B0609020204030204" pitchFamily="49" charset="0"/>
              </a:rPr>
              <a:t>' : 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 smtClean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</a:rPr>
              <a:t>query('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</a:t>
            </a:r>
            <a:r>
              <a:rPr lang="en-US" sz="1200" b="1" dirty="0" smtClean="0">
                <a:latin typeface="Consolas" panose="020B0609020204030204" pitchFamily="49" charset="0"/>
              </a:rPr>
              <a:t>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08493"/>
              </p:ext>
            </p:extLst>
          </p:nvPr>
        </p:nvGraphicFramePr>
        <p:xfrm>
          <a:off x="4607118" y="6353439"/>
          <a:ext cx="138169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/>
                <a:gridCol w="276339"/>
                <a:gridCol w="276339"/>
                <a:gridCol w="276339"/>
                <a:gridCol w="276339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1" name="Straight Arrow Connector 80"/>
          <p:cNvCxnSpPr/>
          <p:nvPr/>
        </p:nvCxnSpPr>
        <p:spPr>
          <a:xfrm>
            <a:off x="6041749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5551"/>
              </p:ext>
            </p:extLst>
          </p:nvPr>
        </p:nvGraphicFramePr>
        <p:xfrm>
          <a:off x="6498188" y="6475359"/>
          <a:ext cx="138169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/>
                <a:gridCol w="276339"/>
                <a:gridCol w="276339"/>
                <a:gridCol w="276339"/>
                <a:gridCol w="276339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958595" y="7063240"/>
            <a:ext cx="2468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[</a:t>
            </a:r>
            <a:r>
              <a:rPr lang="en-US" sz="1200" b="1" dirty="0" err="1" smtClean="0">
                <a:latin typeface="Consolas" panose="020B0609020204030204" pitchFamily="49" charset="0"/>
              </a:rPr>
              <a:t>df.Length</a:t>
            </a:r>
            <a:r>
              <a:rPr lang="en-US" sz="1200" b="1" dirty="0" smtClean="0">
                <a:latin typeface="Consolas" panose="020B0609020204030204" pitchFamily="49" charset="0"/>
              </a:rPr>
              <a:t> &gt; 7]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74625"/>
            <a:r>
              <a:rPr lang="en-US" sz="1200" dirty="0" smtClean="0"/>
              <a:t>Extract rows that meet logical criteria.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</a:t>
            </a:r>
            <a:r>
              <a:rPr lang="en-US" sz="1200" b="1" dirty="0" err="1" smtClean="0">
                <a:latin typeface="Consolas" panose="020B0609020204030204" pitchFamily="49" charset="0"/>
              </a:rPr>
              <a:t>f.drop_duplicates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 smtClean="0"/>
              <a:t>Remove </a:t>
            </a:r>
            <a:r>
              <a:rPr lang="en-US" sz="1200" dirty="0"/>
              <a:t>duplicate rows (only considers columns).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df.head</a:t>
            </a:r>
            <a:r>
              <a:rPr lang="en-US" sz="1200" b="1" dirty="0" smtClean="0">
                <a:latin typeface="Consolas" panose="020B0609020204030204" pitchFamily="49" charset="0"/>
              </a:rPr>
              <a:t>(n)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74625"/>
            <a:r>
              <a:rPr lang="en-US" sz="1200" dirty="0" smtClean="0"/>
              <a:t>Select first n rows.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df.tail</a:t>
            </a:r>
            <a:r>
              <a:rPr lang="en-US" sz="1200" b="1" dirty="0" smtClean="0">
                <a:latin typeface="Consolas" panose="020B0609020204030204" pitchFamily="49" charset="0"/>
              </a:rPr>
              <a:t>(n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Select </a:t>
            </a:r>
            <a:r>
              <a:rPr lang="en-US" sz="1200" dirty="0" smtClean="0"/>
              <a:t>last n </a:t>
            </a:r>
            <a:r>
              <a:rPr lang="en-US" sz="1200" dirty="0"/>
              <a:t>rows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697195"/>
              </p:ext>
            </p:extLst>
          </p:nvPr>
        </p:nvGraphicFramePr>
        <p:xfrm>
          <a:off x="3946615" y="9243804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/>
                <a:gridCol w="1175988"/>
                <a:gridCol w="1770676"/>
                <a:gridCol w="1637036"/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Logic in Python (and pandas)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&lt;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Less than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!=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Not equal to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&gt;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Greater than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 smtClean="0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smtClean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)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Group membership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==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Equals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 smtClean="0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 smtClean="0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)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Is </a:t>
                      </a:r>
                      <a:r>
                        <a:rPr lang="en-US" sz="900" dirty="0" err="1" smtClean="0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&lt;=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Less than or equals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 smtClean="0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 smtClean="0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)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Is not </a:t>
                      </a:r>
                      <a:r>
                        <a:rPr lang="en-US" sz="900" dirty="0" err="1" smtClean="0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&gt;=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Greater than or equals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 smtClean="0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 smtClean="0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()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Logical</a:t>
                      </a:r>
                      <a:r>
                        <a:rPr lang="en-US" sz="900" baseline="0" dirty="0" smtClean="0"/>
                        <a:t> and, or, not, </a:t>
                      </a:r>
                      <a:r>
                        <a:rPr lang="en-US" sz="900" baseline="0" dirty="0" err="1" smtClean="0"/>
                        <a:t>xor</a:t>
                      </a:r>
                      <a:r>
                        <a:rPr lang="en-US" sz="900" baseline="0" dirty="0" smtClean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70347" y="10629429"/>
            <a:ext cx="9815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hlinkClick r:id="rId2"/>
              </a:rPr>
              <a:t>http://pandas.pydata.org/</a:t>
            </a:r>
            <a:r>
              <a:rPr lang="en-US" sz="800" dirty="0" smtClean="0"/>
              <a:t>  This cheat sheet inspired by </a:t>
            </a:r>
            <a:r>
              <a:rPr lang="en-US" sz="800" dirty="0" err="1" smtClean="0"/>
              <a:t>Rstudio</a:t>
            </a:r>
            <a:r>
              <a:rPr lang="en-US" sz="800" dirty="0" smtClean="0"/>
              <a:t> Data Wrangling </a:t>
            </a:r>
            <a:r>
              <a:rPr lang="en-US" sz="800" dirty="0" err="1" smtClean="0"/>
              <a:t>Cheatsheet</a:t>
            </a:r>
            <a:r>
              <a:rPr lang="en-US" sz="800" dirty="0"/>
              <a:t> </a:t>
            </a:r>
            <a:r>
              <a:rPr lang="en-US" sz="800" dirty="0" smtClean="0"/>
              <a:t>(</a:t>
            </a:r>
            <a:r>
              <a:rPr lang="en-US" sz="800" dirty="0">
                <a:hlinkClick r:id="rId3"/>
              </a:rPr>
              <a:t>https://</a:t>
            </a:r>
            <a:r>
              <a:rPr lang="en-US" sz="800" dirty="0" smtClean="0">
                <a:hlinkClick r:id="rId3"/>
              </a:rPr>
              <a:t>www.rstudio.com/wp-content/uploads/2015/02/data-wrangling-cheatsheet.pdf</a:t>
            </a:r>
            <a:r>
              <a:rPr lang="en-US" sz="800" dirty="0" smtClean="0"/>
              <a:t>)  Written by Irv Lustig, </a:t>
            </a:r>
            <a:r>
              <a:rPr lang="en-US" sz="800" dirty="0" smtClean="0">
                <a:hlinkClick r:id="rId4"/>
              </a:rPr>
              <a:t>Princeton Consultants</a:t>
            </a:r>
            <a:endParaRPr lang="en-US" sz="800" dirty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268856"/>
              </p:ext>
            </p:extLst>
          </p:nvPr>
        </p:nvGraphicFramePr>
        <p:xfrm>
          <a:off x="9759542" y="6354269"/>
          <a:ext cx="1381698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  <a:gridCol w="230283"/>
                <a:gridCol w="230283"/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443764"/>
              </p:ext>
            </p:extLst>
          </p:nvPr>
        </p:nvGraphicFramePr>
        <p:xfrm>
          <a:off x="11700928" y="6359792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11224035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980564" y="6955437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</a:t>
            </a:r>
            <a:r>
              <a:rPr lang="en-US" sz="1200" b="1" dirty="0" err="1" smtClean="0">
                <a:latin typeface="Consolas" panose="020B0609020204030204" pitchFamily="49" charset="0"/>
              </a:rPr>
              <a:t>f</a:t>
            </a:r>
            <a:r>
              <a:rPr lang="en-US" sz="1200" b="1" dirty="0" smtClean="0">
                <a:latin typeface="Consolas" panose="020B0609020204030204" pitchFamily="49" charset="0"/>
              </a:rPr>
              <a:t>[['</a:t>
            </a:r>
            <a:r>
              <a:rPr lang="en-US" sz="1200" b="1" dirty="0" err="1" smtClean="0">
                <a:latin typeface="Consolas" panose="020B0609020204030204" pitchFamily="49" charset="0"/>
              </a:rPr>
              <a:t>width','length','species</a:t>
            </a:r>
            <a:r>
              <a:rPr lang="en-US" sz="1200" b="1" dirty="0" smtClean="0">
                <a:latin typeface="Consolas" panose="020B0609020204030204" pitchFamily="49" charset="0"/>
              </a:rPr>
              <a:t>']]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 smtClean="0"/>
              <a:t>     Select multiple columns with specific names.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['width']  </a:t>
            </a:r>
            <a:r>
              <a:rPr lang="en-US" sz="1200" i="1" dirty="0" smtClean="0"/>
              <a:t>or</a:t>
            </a:r>
            <a:r>
              <a:rPr lang="en-US" sz="1200" b="1" dirty="0" smtClean="0">
                <a:latin typeface="Consolas" panose="020B0609020204030204" pitchFamily="49" charset="0"/>
              </a:rPr>
              <a:t>  </a:t>
            </a:r>
            <a:r>
              <a:rPr lang="en-US" sz="1200" b="1" dirty="0" err="1" smtClean="0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</a:t>
            </a:r>
            <a:r>
              <a:rPr lang="en-US" sz="1200" dirty="0" smtClean="0"/>
              <a:t>   Select single column </a:t>
            </a:r>
            <a:r>
              <a:rPr lang="en-US" sz="1200" dirty="0"/>
              <a:t>with specific </a:t>
            </a:r>
            <a:r>
              <a:rPr lang="en-US" sz="1200" dirty="0" smtClean="0"/>
              <a:t>name.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</a:t>
            </a:r>
            <a:r>
              <a:rPr lang="en-US" sz="1200" b="1" dirty="0" err="1" smtClean="0">
                <a:latin typeface="Consolas" panose="020B0609020204030204" pitchFamily="49" charset="0"/>
              </a:rPr>
              <a:t>f.filter</a:t>
            </a:r>
            <a:r>
              <a:rPr lang="en-US" sz="1200" b="1" dirty="0" smtClean="0">
                <a:latin typeface="Consolas" panose="020B0609020204030204" pitchFamily="49" charset="0"/>
              </a:rPr>
              <a:t>(regex='</a:t>
            </a:r>
            <a:r>
              <a:rPr lang="en-US" sz="1200" b="1" i="1" dirty="0" smtClean="0">
                <a:latin typeface="Consolas" panose="020B0609020204030204" pitchFamily="49" charset="0"/>
              </a:rPr>
              <a:t>regex</a:t>
            </a:r>
            <a:r>
              <a:rPr lang="en-US" sz="1200" b="1" dirty="0" smtClean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 smtClean="0"/>
              <a:t>     Select columns whose name matches regular expression </a:t>
            </a:r>
            <a:r>
              <a:rPr lang="en-US" sz="1200" i="1" dirty="0" smtClean="0"/>
              <a:t>regex</a:t>
            </a:r>
            <a:r>
              <a:rPr lang="en-US" sz="1200" dirty="0" smtClean="0"/>
              <a:t>.</a:t>
            </a:r>
            <a:endParaRPr lang="en-US" sz="1200" b="1" dirty="0" smtClean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958512" y="9511669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df.loc</a:t>
            </a:r>
            <a:r>
              <a:rPr lang="en-US" sz="1200" b="1" dirty="0" smtClean="0">
                <a:latin typeface="Consolas" panose="020B0609020204030204" pitchFamily="49" charset="0"/>
              </a:rPr>
              <a:t>[:,'x2':'x4</a:t>
            </a:r>
            <a:r>
              <a:rPr lang="en-US" sz="1200" b="1" dirty="0">
                <a:latin typeface="Consolas" panose="020B0609020204030204" pitchFamily="49" charset="0"/>
              </a:rPr>
              <a:t>'</a:t>
            </a:r>
            <a:r>
              <a:rPr lang="en-US" sz="1200" b="1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Select all columns between x2 and x4 (inclusive).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df.iloc</a:t>
            </a:r>
            <a:r>
              <a:rPr lang="en-US" sz="1200" b="1" dirty="0" smtClean="0">
                <a:latin typeface="Consolas" panose="020B0609020204030204" pitchFamily="49" charset="0"/>
              </a:rPr>
              <a:t>[:,[1,2,5]]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</a:t>
            </a:r>
            <a:r>
              <a:rPr lang="en-US" sz="1200" dirty="0" smtClean="0"/>
              <a:t>   Select columns in positions 1, 2 and 5 (first column is 0).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df.loc</a:t>
            </a:r>
            <a:r>
              <a:rPr lang="en-US" sz="1200" b="1" dirty="0" smtClean="0">
                <a:latin typeface="Consolas" panose="020B0609020204030204" pitchFamily="49" charset="0"/>
              </a:rPr>
              <a:t>[</a:t>
            </a:r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['a'] &gt; 10, ['</a:t>
            </a:r>
            <a:r>
              <a:rPr lang="en-US" sz="1200" b="1" dirty="0" err="1" smtClean="0">
                <a:latin typeface="Consolas" panose="020B0609020204030204" pitchFamily="49" charset="0"/>
              </a:rPr>
              <a:t>a','c</a:t>
            </a:r>
            <a:r>
              <a:rPr lang="en-US" sz="1200" b="1" dirty="0" smtClean="0">
                <a:latin typeface="Consolas" panose="020B0609020204030204" pitchFamily="49" charset="0"/>
              </a:rPr>
              <a:t>']]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</a:t>
            </a:r>
            <a:r>
              <a:rPr lang="en-US" sz="1200" dirty="0" smtClean="0"/>
              <a:t>Select rows meeting logical condition, and only the specific columns .</a:t>
            </a:r>
            <a:endParaRPr lang="en-US" sz="1200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80901"/>
              </p:ext>
            </p:extLst>
          </p:nvPr>
        </p:nvGraphicFramePr>
        <p:xfrm>
          <a:off x="8958512" y="8126731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/>
                <a:gridCol w="3498043"/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regex (Regular Expressions) Examples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'\.'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Matches strings containing</a:t>
                      </a:r>
                      <a:r>
                        <a:rPr lang="en-US" sz="900" baseline="0" dirty="0" smtClean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'Length$'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Matches strings ending with word 'Length'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'^Sepal'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Matches strings beginning with the word 'Sepal'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Matches strings beginning with 'x' and ending with 1,2,3,4,5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''^(?!Species$).*'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Matches strings except</a:t>
                      </a:r>
                      <a:r>
                        <a:rPr lang="en-US" sz="900" baseline="0" dirty="0" smtClean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6331165" y="7063240"/>
            <a:ext cx="2492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df.sample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frac</a:t>
            </a:r>
            <a:r>
              <a:rPr lang="en-US" sz="1200" b="1" dirty="0">
                <a:latin typeface="Consolas" panose="020B0609020204030204" pitchFamily="49" charset="0"/>
              </a:rPr>
              <a:t>=0.5)</a:t>
            </a:r>
          </a:p>
          <a:p>
            <a:pPr marL="174625"/>
            <a:r>
              <a:rPr lang="en-US" sz="1200" dirty="0" smtClean="0"/>
              <a:t>Randomly </a:t>
            </a:r>
            <a:r>
              <a:rPr lang="en-US" sz="1200" dirty="0"/>
              <a:t>select fraction of rows. 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df.sample</a:t>
            </a:r>
            <a:r>
              <a:rPr lang="en-US" sz="1200" b="1" dirty="0" smtClean="0">
                <a:latin typeface="Consolas" panose="020B0609020204030204" pitchFamily="49" charset="0"/>
              </a:rPr>
              <a:t>(n=10)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 smtClean="0"/>
              <a:t>     Randomly </a:t>
            </a:r>
            <a:r>
              <a:rPr lang="en-US" sz="1200" dirty="0"/>
              <a:t>select </a:t>
            </a:r>
            <a:r>
              <a:rPr lang="en-US" sz="1200" dirty="0" smtClean="0"/>
              <a:t>n rows.</a:t>
            </a:r>
            <a:endParaRPr lang="en-US" sz="12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df.iloc</a:t>
            </a:r>
            <a:r>
              <a:rPr lang="en-US" sz="1200" b="1" dirty="0" smtClean="0">
                <a:latin typeface="Consolas" panose="020B0609020204030204" pitchFamily="49" charset="0"/>
              </a:rPr>
              <a:t>[10:20]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Select rows by position.</a:t>
            </a:r>
            <a:endParaRPr lang="en-US" sz="12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df.nlargest</a:t>
            </a:r>
            <a:r>
              <a:rPr lang="en-US" sz="1200" b="1" dirty="0" smtClean="0">
                <a:latin typeface="Consolas" panose="020B0609020204030204" pitchFamily="49" charset="0"/>
              </a:rPr>
              <a:t>(n, 'value')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Select and order top n entries.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df.nsmallest</a:t>
            </a:r>
            <a:r>
              <a:rPr lang="en-US" sz="1200" b="1" dirty="0" smtClean="0">
                <a:latin typeface="Consolas" panose="020B0609020204030204" pitchFamily="49" charset="0"/>
              </a:rPr>
              <a:t>(n, </a:t>
            </a:r>
            <a:r>
              <a:rPr lang="en-US" sz="1200" b="1" dirty="0">
                <a:latin typeface="Consolas" panose="020B0609020204030204" pitchFamily="49" charset="0"/>
              </a:rPr>
              <a:t>'value')</a:t>
            </a:r>
          </a:p>
          <a:p>
            <a:pPr marL="174625"/>
            <a:r>
              <a:rPr lang="en-US" sz="1200" dirty="0" smtClean="0"/>
              <a:t>Select </a:t>
            </a:r>
            <a:r>
              <a:rPr lang="en-US" sz="1200" dirty="0"/>
              <a:t>and order bottom n entries.</a:t>
            </a:r>
          </a:p>
        </p:txBody>
      </p: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33439" y="6283065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Summarize Data</a:t>
            </a:r>
            <a:endParaRPr lang="en-US" sz="2683" dirty="0"/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Make New Variables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Combine Data Sets</a:t>
            </a:r>
            <a:endParaRPr lang="en-US" sz="2683" dirty="0"/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['Length'].</a:t>
            </a:r>
            <a:r>
              <a:rPr lang="en-US" sz="1200" b="1" dirty="0" err="1" smtClean="0">
                <a:latin typeface="Consolas" panose="020B0609020204030204" pitchFamily="49" charset="0"/>
              </a:rPr>
              <a:t>value_counts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/>
              <a:t>     Count 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['w'].unique())</a:t>
            </a:r>
          </a:p>
          <a:p>
            <a:pPr marL="109538"/>
            <a:r>
              <a:rPr lang="en-US" sz="1200" dirty="0"/>
              <a:t># of distinct values in a column</a:t>
            </a:r>
            <a:r>
              <a:rPr lang="en-US" sz="1200" dirty="0" smtClean="0"/>
              <a:t>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Basic descriptive statistics for each </a:t>
            </a:r>
            <a:r>
              <a:rPr lang="en-US" sz="1200" dirty="0" smtClean="0"/>
              <a:t>column (or </a:t>
            </a:r>
            <a:r>
              <a:rPr lang="en-US" sz="1200" dirty="0" err="1" smtClean="0"/>
              <a:t>GroupBy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27323"/>
              </p:ext>
            </p:extLst>
          </p:nvPr>
        </p:nvGraphicFramePr>
        <p:xfrm>
          <a:off x="838982" y="2203927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3181"/>
              </p:ext>
            </p:extLst>
          </p:nvPr>
        </p:nvGraphicFramePr>
        <p:xfrm>
          <a:off x="2616518" y="2203927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47676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2775663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dirty="0" smtClean="0"/>
              <a:t>andas provides a large set of </a:t>
            </a:r>
            <a:r>
              <a:rPr lang="en-US" sz="1200" b="1" dirty="0" smtClean="0"/>
              <a:t>summary functions</a:t>
            </a:r>
            <a:r>
              <a:rPr lang="en-US" sz="1200" dirty="0" smtClean="0"/>
              <a:t> that operate on different kinds of pandas objects (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columns, Series, </a:t>
            </a:r>
            <a:r>
              <a:rPr lang="en-US" sz="1200" dirty="0" err="1" smtClean="0"/>
              <a:t>GroupBy</a:t>
            </a:r>
            <a:r>
              <a:rPr lang="en-US" sz="1200" dirty="0" smtClean="0"/>
              <a:t>, Expanding and Rolling (see below)) and produce single values for each of the groups. When applied to a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, the result is returned as a pandas Series for each column. Examples: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31415" y="376718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sum()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Sum values of each </a:t>
            </a:r>
            <a:r>
              <a:rPr lang="en-US" sz="1200" dirty="0" smtClean="0"/>
              <a:t>object.</a:t>
            </a:r>
            <a:endParaRPr lang="en-US" sz="1200" dirty="0"/>
          </a:p>
          <a:p>
            <a:r>
              <a:rPr lang="en-US" sz="1200" b="1" dirty="0" smtClean="0">
                <a:latin typeface="Consolas" panose="020B0609020204030204" pitchFamily="49" charset="0"/>
              </a:rPr>
              <a:t>count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Count non-NA/null values of each object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b="1" dirty="0" smtClean="0">
                <a:latin typeface="Consolas" panose="020B0609020204030204" pitchFamily="49" charset="0"/>
              </a:rPr>
              <a:t>median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Median value of each object</a:t>
            </a:r>
            <a:r>
              <a:rPr lang="en-US" sz="1200" dirty="0" smtClean="0"/>
              <a:t>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quantile([0.25,0.75])</a:t>
            </a:r>
          </a:p>
          <a:p>
            <a:pPr marL="111125"/>
            <a:r>
              <a:rPr lang="en-US" sz="1200" dirty="0"/>
              <a:t>Quantiles of each </a:t>
            </a:r>
            <a:r>
              <a:rPr lang="en-US" sz="1200" dirty="0" smtClean="0"/>
              <a:t>object.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apply(</a:t>
            </a:r>
            <a:r>
              <a:rPr lang="en-US" sz="1200" b="1" i="1" dirty="0" smtClean="0">
                <a:latin typeface="Consolas" panose="020B0609020204030204" pitchFamily="49" charset="0"/>
              </a:rPr>
              <a:t>function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 smtClean="0"/>
              <a:t>Apply function</a:t>
            </a:r>
            <a:r>
              <a:rPr lang="en-US" sz="1200" dirty="0"/>
              <a:t> </a:t>
            </a:r>
            <a:r>
              <a:rPr lang="en-US" sz="1200" dirty="0" smtClean="0"/>
              <a:t>to each object.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76390" y="376718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min()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Minimum value in each object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b="1" dirty="0" smtClean="0">
                <a:latin typeface="Consolas" panose="020B0609020204030204" pitchFamily="49" charset="0"/>
              </a:rPr>
              <a:t>max()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Maximum value in each object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b="1" dirty="0" smtClean="0">
                <a:latin typeface="Consolas" panose="020B0609020204030204" pitchFamily="49" charset="0"/>
              </a:rPr>
              <a:t>mean()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Mean value of each object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var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Variance of each object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std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Standard deviation of each object</a:t>
            </a:r>
            <a:r>
              <a:rPr lang="en-US" sz="1200" dirty="0" smtClean="0"/>
              <a:t>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  <a:gridCol w="230283"/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=</a:t>
            </a:r>
            <a:r>
              <a:rPr lang="en-US" sz="1200" b="1" dirty="0" err="1" smtClean="0">
                <a:latin typeface="Consolas" panose="020B0609020204030204" pitchFamily="49" charset="0"/>
              </a:rPr>
              <a:t>df.assign</a:t>
            </a:r>
            <a:r>
              <a:rPr lang="en-US" sz="1200" b="1" dirty="0" smtClean="0">
                <a:latin typeface="Consolas" panose="020B0609020204030204" pitchFamily="49" charset="0"/>
              </a:rPr>
              <a:t>(Area=lambda </a:t>
            </a:r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: </a:t>
            </a:r>
            <a:r>
              <a:rPr lang="en-US" sz="1200" b="1" dirty="0" err="1" smtClean="0">
                <a:latin typeface="Consolas" panose="020B0609020204030204" pitchFamily="49" charset="0"/>
              </a:rPr>
              <a:t>df.Length</a:t>
            </a:r>
            <a:r>
              <a:rPr lang="en-US" sz="1200" b="1" dirty="0" smtClean="0">
                <a:latin typeface="Consolas" panose="020B0609020204030204" pitchFamily="49" charset="0"/>
              </a:rPr>
              <a:t>*</a:t>
            </a:r>
            <a:r>
              <a:rPr lang="en-US" sz="1200" b="1" dirty="0" err="1" smtClean="0">
                <a:latin typeface="Consolas" panose="020B0609020204030204" pitchFamily="49" charset="0"/>
              </a:rPr>
              <a:t>df.Height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</a:t>
            </a:r>
            <a:r>
              <a:rPr lang="en-US" sz="1200" dirty="0" smtClean="0"/>
              <a:t>    Compute and append one or more new columns.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['Volume'] = </a:t>
            </a:r>
            <a:r>
              <a:rPr lang="en-US" sz="1200" b="1" dirty="0" err="1" smtClean="0">
                <a:latin typeface="Consolas" panose="020B0609020204030204" pitchFamily="49" charset="0"/>
              </a:rPr>
              <a:t>df.Length</a:t>
            </a:r>
            <a:r>
              <a:rPr lang="en-US" sz="1200" b="1" dirty="0" smtClean="0">
                <a:latin typeface="Consolas" panose="020B0609020204030204" pitchFamily="49" charset="0"/>
              </a:rPr>
              <a:t>*</a:t>
            </a:r>
            <a:r>
              <a:rPr lang="en-US" sz="1200" b="1" dirty="0" err="1" smtClean="0">
                <a:latin typeface="Consolas" panose="020B0609020204030204" pitchFamily="49" charset="0"/>
              </a:rPr>
              <a:t>df.Height</a:t>
            </a:r>
            <a:r>
              <a:rPr lang="en-US" sz="1200" b="1" dirty="0" smtClean="0">
                <a:latin typeface="Consolas" panose="020B0609020204030204" pitchFamily="49" charset="0"/>
              </a:rPr>
              <a:t>*</a:t>
            </a:r>
            <a:r>
              <a:rPr lang="en-US" sz="1200" b="1" dirty="0" err="1" smtClean="0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</a:t>
            </a:r>
            <a:r>
              <a:rPr lang="en-US" sz="1200" dirty="0" smtClean="0"/>
              <a:t>Add single column.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pd.qcut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df.col</a:t>
            </a:r>
            <a:r>
              <a:rPr lang="en-US" sz="1200" b="1" dirty="0" smtClean="0">
                <a:latin typeface="Consolas" panose="020B0609020204030204" pitchFamily="49" charset="0"/>
              </a:rPr>
              <a:t>, n, labels=False)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/>
              <a:t>Bin column into n buckets</a:t>
            </a:r>
            <a:r>
              <a:rPr lang="en-US" sz="1200" dirty="0" smtClean="0"/>
              <a:t>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Vector function</a:t>
            </a:r>
            <a:endParaRPr lang="en-US" sz="800" b="1" dirty="0"/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Vector function</a:t>
            </a:r>
            <a:endParaRPr lang="en-US" sz="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dirty="0" smtClean="0"/>
              <a:t>andas provides a large set of </a:t>
            </a:r>
            <a:r>
              <a:rPr lang="en-US" sz="1200" b="1" dirty="0" smtClean="0"/>
              <a:t>vector functions </a:t>
            </a:r>
            <a:r>
              <a:rPr lang="en-US" sz="1200" dirty="0" smtClean="0"/>
              <a:t>that operate on all columns of a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or a single selected column (a pandas Series). These functions produce vectors of values for each of the columns, or a single Series for the individual Series. Examples: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675804" y="6918463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shift(1)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 smtClean="0"/>
              <a:t>Copy with values shifted by 1.</a:t>
            </a:r>
            <a:endParaRPr lang="en-US" sz="1200" dirty="0"/>
          </a:p>
          <a:p>
            <a:r>
              <a:rPr lang="en-US" sz="1200" b="1" dirty="0" smtClean="0">
                <a:latin typeface="Consolas" panose="020B0609020204030204" pitchFamily="49" charset="0"/>
              </a:rPr>
              <a:t>rank(method='dense')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rank(method='min')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</a:t>
            </a:r>
            <a:r>
              <a:rPr lang="en-US" sz="1200" b="1" dirty="0" smtClean="0">
                <a:latin typeface="Consolas" panose="020B0609020204030204" pitchFamily="49" charset="0"/>
              </a:rPr>
              <a:t>ank(</a:t>
            </a:r>
            <a:r>
              <a:rPr lang="en-US" sz="1200" b="1" dirty="0" err="1" smtClean="0">
                <a:latin typeface="Consolas" panose="020B0609020204030204" pitchFamily="49" charset="0"/>
              </a:rPr>
              <a:t>pct</a:t>
            </a:r>
            <a:r>
              <a:rPr lang="en-US" sz="1200" b="1" dirty="0" smtClean="0">
                <a:latin typeface="Consolas" panose="020B0609020204030204" pitchFamily="49" charset="0"/>
              </a:rPr>
              <a:t>=True)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Ranks rescaled to interval [0, 1].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rank(method='first')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9477" y="6918463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shift(-1)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cumsum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 smtClean="0"/>
              <a:t>Cumulative sum.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cummax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/>
              <a:t>Cumulative </a:t>
            </a:r>
            <a:r>
              <a:rPr lang="en-US" sz="1200" dirty="0" smtClean="0"/>
              <a:t>max.</a:t>
            </a:r>
            <a:endParaRPr lang="en-US" sz="12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cummin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/>
              <a:t>Cumulative </a:t>
            </a:r>
            <a:r>
              <a:rPr lang="en-US" sz="1200" dirty="0" smtClean="0"/>
              <a:t>min.</a:t>
            </a:r>
            <a:endParaRPr lang="en-US" sz="12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cumprod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/>
              <a:t>Cumulative </a:t>
            </a:r>
            <a:r>
              <a:rPr lang="en-US" sz="1200" dirty="0" smtClean="0"/>
              <a:t>product.</a:t>
            </a:r>
            <a:endParaRPr lang="en-US" sz="12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US" sz="1400" b="1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</a:rPr>
              <a:t>Standard Joins</a:t>
            </a:r>
            <a:endParaRPr lang="en-US" sz="1200" dirty="0">
              <a:solidFill>
                <a:schemeClr val="accent5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/>
                <a:gridCol w="312718"/>
                <a:gridCol w="312718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/>
                <a:gridCol w="312718"/>
                <a:gridCol w="312718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1.0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2.0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/>
                <a:gridCol w="312718"/>
                <a:gridCol w="312718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/>
                <a:gridCol w="312718"/>
                <a:gridCol w="312718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pd.merge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adf</a:t>
            </a:r>
            <a:r>
              <a:rPr lang="en-US" sz="1200" b="1" dirty="0" smtClean="0">
                <a:latin typeface="Consolas" panose="020B0609020204030204" pitchFamily="49" charset="0"/>
              </a:rPr>
              <a:t>, </a:t>
            </a:r>
            <a:r>
              <a:rPr lang="en-US" sz="1200" b="1" dirty="0" err="1" smtClean="0">
                <a:latin typeface="Consolas" panose="020B0609020204030204" pitchFamily="49" charset="0"/>
              </a:rPr>
              <a:t>bdf</a:t>
            </a:r>
            <a:r>
              <a:rPr lang="en-US" sz="1200" b="1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how</a:t>
            </a:r>
            <a:r>
              <a:rPr lang="en-US" sz="1200" b="1" dirty="0">
                <a:latin typeface="Consolas" panose="020B0609020204030204" pitchFamily="49" charset="0"/>
              </a:rPr>
              <a:t>='left</a:t>
            </a:r>
            <a:r>
              <a:rPr lang="en-US" sz="1200" b="1" dirty="0" smtClean="0">
                <a:latin typeface="Consolas" panose="020B0609020204030204" pitchFamily="49" charset="0"/>
              </a:rPr>
              <a:t>', on</a:t>
            </a:r>
            <a:r>
              <a:rPr lang="en-US" sz="1200" b="1" dirty="0">
                <a:latin typeface="Consolas" panose="020B0609020204030204" pitchFamily="49" charset="0"/>
              </a:rPr>
              <a:t>='x1')</a:t>
            </a:r>
          </a:p>
          <a:p>
            <a:pPr marL="174625"/>
            <a:r>
              <a:rPr lang="en-US" sz="1200" dirty="0" smtClean="0"/>
              <a:t>Join matching rows from </a:t>
            </a:r>
            <a:r>
              <a:rPr lang="en-US" sz="1200" dirty="0" err="1" smtClean="0"/>
              <a:t>bdf</a:t>
            </a:r>
            <a:r>
              <a:rPr lang="en-US" sz="1200" dirty="0" smtClean="0"/>
              <a:t> to </a:t>
            </a:r>
            <a:r>
              <a:rPr lang="en-US" sz="1200" dirty="0" err="1" smtClean="0"/>
              <a:t>adf</a:t>
            </a:r>
            <a:r>
              <a:rPr lang="en-US" sz="1200" dirty="0" smtClean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</a:t>
            </a:r>
            <a:r>
              <a:rPr lang="en-US" sz="1200" b="1" dirty="0" smtClean="0">
                <a:latin typeface="Consolas" panose="020B0609020204030204" pitchFamily="49" charset="0"/>
              </a:rPr>
              <a:t>='right', </a:t>
            </a:r>
            <a:r>
              <a:rPr lang="en-US" sz="1200" b="1" dirty="0">
                <a:latin typeface="Consolas" panose="020B0609020204030204" pitchFamily="49" charset="0"/>
              </a:rPr>
              <a:t>on='x1')</a:t>
            </a:r>
          </a:p>
          <a:p>
            <a:pPr marL="174625"/>
            <a:r>
              <a:rPr lang="en-US" sz="1200" dirty="0" smtClean="0"/>
              <a:t>Join </a:t>
            </a:r>
            <a:r>
              <a:rPr lang="en-US" sz="1200" dirty="0"/>
              <a:t>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</a:t>
            </a:r>
            <a:r>
              <a:rPr lang="en-US" sz="1200" b="1" dirty="0" smtClean="0">
                <a:latin typeface="Consolas" panose="020B0609020204030204" pitchFamily="49" charset="0"/>
              </a:rPr>
              <a:t>'inner', </a:t>
            </a:r>
            <a:r>
              <a:rPr lang="en-US" sz="1200" b="1" dirty="0">
                <a:latin typeface="Consolas" panose="020B0609020204030204" pitchFamily="49" charset="0"/>
              </a:rPr>
              <a:t>on='x1')</a:t>
            </a:r>
          </a:p>
          <a:p>
            <a:pPr marL="174625"/>
            <a:r>
              <a:rPr lang="en-US" sz="1200" dirty="0" smtClean="0"/>
              <a:t>Join </a:t>
            </a:r>
            <a:r>
              <a:rPr lang="en-US" sz="1200" dirty="0"/>
              <a:t>data. Retain only rows in both sets.</a:t>
            </a:r>
          </a:p>
          <a:p>
            <a:endParaRPr lang="en-US" sz="1200" dirty="0" smtClean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</a:t>
            </a:r>
            <a:r>
              <a:rPr lang="en-US" sz="1200" b="1" dirty="0" smtClean="0">
                <a:latin typeface="Consolas" panose="020B0609020204030204" pitchFamily="49" charset="0"/>
              </a:rPr>
              <a:t>'outer</a:t>
            </a:r>
            <a:r>
              <a:rPr lang="en-US" sz="1200" b="1" dirty="0">
                <a:latin typeface="Consolas" panose="020B0609020204030204" pitchFamily="49" charset="0"/>
              </a:rPr>
              <a:t>', on='x1')</a:t>
            </a:r>
          </a:p>
          <a:p>
            <a:pPr marL="174625"/>
            <a:r>
              <a:rPr lang="en-US" sz="1200" dirty="0" smtClean="0"/>
              <a:t>Join </a:t>
            </a:r>
            <a:r>
              <a:rPr lang="en-US" sz="1200" dirty="0"/>
              <a:t>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</a:rPr>
              <a:t>Filtering Joins</a:t>
            </a:r>
            <a:endParaRPr lang="en-US" sz="1200" dirty="0">
              <a:solidFill>
                <a:schemeClr val="accent5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[adf.x1.isin(bdf.x1)]</a:t>
            </a:r>
          </a:p>
          <a:p>
            <a:pPr marL="174625"/>
            <a:r>
              <a:rPr lang="en-US" sz="1200" dirty="0" smtClean="0"/>
              <a:t>All rows in </a:t>
            </a:r>
            <a:r>
              <a:rPr lang="en-US" sz="1200" dirty="0" err="1" smtClean="0"/>
              <a:t>adf</a:t>
            </a:r>
            <a:r>
              <a:rPr lang="en-US" sz="1200" dirty="0" smtClean="0"/>
              <a:t> that have a match in </a:t>
            </a:r>
            <a:r>
              <a:rPr lang="en-US" sz="1200" dirty="0" err="1" smtClean="0"/>
              <a:t>bdf</a:t>
            </a:r>
            <a:r>
              <a:rPr lang="en-US" sz="1200" dirty="0" smtClean="0"/>
              <a:t>.</a:t>
            </a:r>
            <a:endParaRPr lang="en-US" sz="1200" dirty="0"/>
          </a:p>
          <a:p>
            <a:endParaRPr lang="en-US" sz="1200" b="1" dirty="0" smtClean="0">
              <a:latin typeface="Consolas" panose="020B0609020204030204" pitchFamily="49" charset="0"/>
            </a:endParaRPr>
          </a:p>
          <a:p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adf</a:t>
            </a:r>
            <a:r>
              <a:rPr lang="en-US" sz="1200" b="1" dirty="0" smtClean="0">
                <a:latin typeface="Consolas" panose="020B0609020204030204" pitchFamily="49" charset="0"/>
              </a:rPr>
              <a:t>[~adf.x1.isin(bdf.x1</a:t>
            </a:r>
            <a:r>
              <a:rPr lang="en-US" sz="1200" b="1" dirty="0">
                <a:latin typeface="Consolas" panose="020B0609020204030204" pitchFamily="49" charset="0"/>
              </a:rPr>
              <a:t>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 smtClean="0"/>
              <a:t>adf</a:t>
            </a:r>
            <a:r>
              <a:rPr lang="en-US" sz="1200" dirty="0" smtClean="0"/>
              <a:t> </a:t>
            </a:r>
            <a:r>
              <a:rPr lang="en-US" sz="1200" dirty="0"/>
              <a:t>that </a:t>
            </a:r>
            <a:r>
              <a:rPr lang="en-US" sz="1200" dirty="0" smtClean="0"/>
              <a:t>do not have </a:t>
            </a:r>
            <a:r>
              <a:rPr lang="en-US" sz="1200" dirty="0"/>
              <a:t>a match in </a:t>
            </a:r>
            <a:r>
              <a:rPr lang="en-US" sz="1200" dirty="0" err="1"/>
              <a:t>bdf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US" sz="1400" b="1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</a:rPr>
              <a:t>Set-like Operations</a:t>
            </a:r>
            <a:endParaRPr lang="en-US" sz="1200" dirty="0">
              <a:solidFill>
                <a:schemeClr val="accent5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</a:t>
            </a:r>
            <a:r>
              <a:rPr lang="en-US" sz="1200" b="1" dirty="0" err="1" smtClean="0">
                <a:latin typeface="Consolas" panose="020B0609020204030204" pitchFamily="49" charset="0"/>
              </a:rPr>
              <a:t>d.merge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ydf</a:t>
            </a:r>
            <a:r>
              <a:rPr lang="en-US" sz="1200" b="1" dirty="0" smtClean="0">
                <a:latin typeface="Consolas" panose="020B0609020204030204" pitchFamily="49" charset="0"/>
              </a:rPr>
              <a:t>, </a:t>
            </a:r>
            <a:r>
              <a:rPr lang="en-US" sz="1200" b="1" dirty="0" err="1" smtClean="0">
                <a:latin typeface="Consolas" panose="020B0609020204030204" pitchFamily="49" charset="0"/>
              </a:rPr>
              <a:t>zdf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74625"/>
            <a:r>
              <a:rPr lang="en-US" sz="1200" dirty="0" smtClean="0"/>
              <a:t>Rows that appear in both </a:t>
            </a:r>
            <a:r>
              <a:rPr lang="en-US" sz="1200" dirty="0" err="1" smtClean="0"/>
              <a:t>ydf</a:t>
            </a:r>
            <a:r>
              <a:rPr lang="en-US" sz="1200" dirty="0" smtClean="0"/>
              <a:t> and </a:t>
            </a:r>
            <a:r>
              <a:rPr lang="en-US" sz="1200" dirty="0" err="1" smtClean="0"/>
              <a:t>zdf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(Intersection).</a:t>
            </a:r>
            <a:endParaRPr lang="en-US" sz="1200" dirty="0"/>
          </a:p>
          <a:p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pd.merge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ydf</a:t>
            </a:r>
            <a:r>
              <a:rPr lang="en-US" sz="1200" b="1" dirty="0" smtClean="0">
                <a:latin typeface="Consolas" panose="020B0609020204030204" pitchFamily="49" charset="0"/>
              </a:rPr>
              <a:t>, </a:t>
            </a:r>
            <a:r>
              <a:rPr lang="en-US" sz="1200" b="1" dirty="0" err="1" smtClean="0">
                <a:latin typeface="Consolas" panose="020B0609020204030204" pitchFamily="49" charset="0"/>
              </a:rPr>
              <a:t>zdf</a:t>
            </a:r>
            <a:r>
              <a:rPr lang="en-US" sz="1200" b="1" dirty="0" smtClean="0">
                <a:latin typeface="Consolas" panose="020B0609020204030204" pitchFamily="49" charset="0"/>
              </a:rPr>
              <a:t>, how='outer')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74625"/>
            <a:r>
              <a:rPr lang="en-US" sz="1200" dirty="0" smtClean="0"/>
              <a:t>Rows that appear in either or both </a:t>
            </a:r>
            <a:r>
              <a:rPr lang="en-US" sz="1200" dirty="0" err="1" smtClean="0"/>
              <a:t>ydf</a:t>
            </a:r>
            <a:r>
              <a:rPr lang="en-US" sz="1200" dirty="0" smtClean="0"/>
              <a:t> and </a:t>
            </a:r>
            <a:r>
              <a:rPr lang="en-US" sz="1200" dirty="0" err="1" smtClean="0"/>
              <a:t>zdf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(Union).</a:t>
            </a:r>
          </a:p>
          <a:p>
            <a:pPr marL="174625"/>
            <a:endParaRPr lang="en-US" sz="1200" dirty="0" smtClean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 smtClean="0">
                <a:latin typeface="Consolas" panose="020B0609020204030204" pitchFamily="49" charset="0"/>
              </a:rPr>
              <a:t>, </a:t>
            </a:r>
            <a:r>
              <a:rPr lang="en-US" sz="1200" b="1" dirty="0" err="1" smtClean="0">
                <a:latin typeface="Consolas" panose="020B0609020204030204" pitchFamily="49" charset="0"/>
              </a:rPr>
              <a:t>zdf</a:t>
            </a:r>
            <a:r>
              <a:rPr lang="en-US" sz="1200" b="1" dirty="0" smtClean="0">
                <a:latin typeface="Consolas" panose="020B0609020204030204" pitchFamily="49" charset="0"/>
              </a:rPr>
              <a:t>, how</a:t>
            </a:r>
            <a:r>
              <a:rPr lang="en-US" sz="1200" b="1" dirty="0">
                <a:latin typeface="Consolas" panose="020B0609020204030204" pitchFamily="49" charset="0"/>
              </a:rPr>
              <a:t>='outer</a:t>
            </a:r>
            <a:r>
              <a:rPr lang="en-US" sz="1200" b="1" dirty="0" smtClean="0">
                <a:latin typeface="Consolas" panose="020B0609020204030204" pitchFamily="49" charset="0"/>
              </a:rPr>
              <a:t>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indicator=True)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</a:rPr>
              <a:t>query('_merge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 smtClean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</a:rPr>
              <a:t>drop(['_merge'],axis=1)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 smtClean="0"/>
              <a:t>ydf</a:t>
            </a:r>
            <a:r>
              <a:rPr lang="en-US" sz="1200" dirty="0" smtClean="0"/>
              <a:t> but not </a:t>
            </a:r>
            <a:r>
              <a:rPr lang="en-US" sz="1200" dirty="0" err="1" smtClean="0"/>
              <a:t>zdf</a:t>
            </a:r>
            <a:r>
              <a:rPr lang="en-US" sz="1200" dirty="0" smtClean="0"/>
              <a:t> (</a:t>
            </a:r>
            <a:r>
              <a:rPr lang="en-US" sz="1200" dirty="0" err="1" smtClean="0"/>
              <a:t>Setdiff</a:t>
            </a:r>
            <a:r>
              <a:rPr lang="en-US" sz="1200" dirty="0" smtClean="0"/>
              <a:t>).</a:t>
            </a:r>
            <a:endParaRPr lang="en-US" sz="1200" dirty="0"/>
          </a:p>
        </p:txBody>
      </p:sp>
      <p:sp>
        <p:nvSpPr>
          <p:cNvPr id="62" name="Rounded Rectangle 61"/>
          <p:cNvSpPr/>
          <p:nvPr/>
        </p:nvSpPr>
        <p:spPr>
          <a:xfrm>
            <a:off x="134509" y="58459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Group Data</a:t>
            </a:r>
            <a:endParaRPr lang="en-US" sz="2683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59397"/>
              </p:ext>
            </p:extLst>
          </p:nvPr>
        </p:nvGraphicFramePr>
        <p:xfrm>
          <a:off x="181877" y="63780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/>
                <a:gridCol w="239873"/>
                <a:gridCol w="239873"/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0315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41990"/>
              </p:ext>
            </p:extLst>
          </p:nvPr>
        </p:nvGraphicFramePr>
        <p:xfrm>
          <a:off x="1457303" y="67216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/>
                <a:gridCol w="239873"/>
                <a:gridCol w="239873"/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4" y="6301894"/>
            <a:ext cx="2218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df.groupby</a:t>
            </a:r>
            <a:r>
              <a:rPr lang="en-US" sz="1200" b="1" dirty="0" smtClean="0">
                <a:latin typeface="Consolas" panose="020B0609020204030204" pitchFamily="49" charset="0"/>
              </a:rPr>
              <a:t>(by="col")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 smtClean="0"/>
              <a:t>Return a </a:t>
            </a:r>
            <a:r>
              <a:rPr lang="en-US" sz="1200" dirty="0" err="1" smtClean="0"/>
              <a:t>GroupBy</a:t>
            </a:r>
            <a:r>
              <a:rPr lang="en-US" sz="1200" dirty="0" smtClean="0"/>
              <a:t> object, grouped by values in column named "col".</a:t>
            </a:r>
            <a:endParaRPr lang="en-US" sz="1200" dirty="0"/>
          </a:p>
          <a:p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df.groupby</a:t>
            </a:r>
            <a:r>
              <a:rPr lang="en-US" sz="1200" b="1" dirty="0" smtClean="0">
                <a:latin typeface="Consolas" panose="020B0609020204030204" pitchFamily="49" charset="0"/>
              </a:rPr>
              <a:t>(level="</a:t>
            </a:r>
            <a:r>
              <a:rPr lang="en-US" sz="1200" b="1" dirty="0" err="1" smtClean="0">
                <a:latin typeface="Consolas" panose="020B0609020204030204" pitchFamily="49" charset="0"/>
              </a:rPr>
              <a:t>ind</a:t>
            </a:r>
            <a:r>
              <a:rPr lang="en-US" sz="1200" b="1" dirty="0" smtClean="0">
                <a:latin typeface="Consolas" panose="020B0609020204030204" pitchFamily="49" charset="0"/>
              </a:rPr>
              <a:t>")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</a:t>
            </a:r>
            <a:r>
              <a:rPr lang="en-US" sz="1200" dirty="0" smtClean="0"/>
              <a:t>index level named "</a:t>
            </a:r>
            <a:r>
              <a:rPr lang="en-US" sz="1200" dirty="0" err="1" smtClean="0"/>
              <a:t>ind</a:t>
            </a:r>
            <a:r>
              <a:rPr lang="en-US" sz="1200" dirty="0" smtClean="0"/>
              <a:t>".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01690" y="80248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 of the summary functions listed above can be applied to a group. Additional </a:t>
            </a:r>
            <a:r>
              <a:rPr lang="en-US" sz="1200" dirty="0" err="1" smtClean="0"/>
              <a:t>GroupBy</a:t>
            </a:r>
            <a:r>
              <a:rPr lang="en-US" sz="1200" dirty="0" smtClean="0"/>
              <a:t> functions: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max(axis=1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Element-wise max</a:t>
            </a:r>
            <a:r>
              <a:rPr lang="en-US" sz="1200" dirty="0" smtClean="0"/>
              <a:t>.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clip(lower=-10,upper=10)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Trim values at input thresholds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min(axis=1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Element-wise min</a:t>
            </a:r>
            <a:r>
              <a:rPr lang="en-US" sz="1200" dirty="0" smtClean="0"/>
              <a:t>.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abs()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Absolute value.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705717" y="6272132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75" name="Rounded Rectangle 74"/>
          <p:cNvSpPr/>
          <p:nvPr/>
        </p:nvSpPr>
        <p:spPr>
          <a:xfrm>
            <a:off x="108506" y="89153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Windows</a:t>
            </a:r>
            <a:endParaRPr lang="en-US" sz="2683" dirty="0"/>
          </a:p>
        </p:txBody>
      </p:sp>
      <p:sp>
        <p:nvSpPr>
          <p:cNvPr id="76" name="TextBox 75"/>
          <p:cNvSpPr txBox="1"/>
          <p:nvPr/>
        </p:nvSpPr>
        <p:spPr>
          <a:xfrm>
            <a:off x="136406" y="9380102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df.expanding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 smtClean="0"/>
              <a:t>Return an Expanding object allowing summary functions to be applied cumulatively.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df.rolling</a:t>
            </a:r>
            <a:r>
              <a:rPr lang="en-US" sz="1200" b="1" dirty="0" smtClean="0">
                <a:latin typeface="Consolas" panose="020B0609020204030204" pitchFamily="49" charset="0"/>
              </a:rPr>
              <a:t>(n)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</a:t>
            </a:r>
            <a:r>
              <a:rPr lang="en-US" sz="1200" dirty="0" smtClean="0"/>
              <a:t>a Rolling object </a:t>
            </a:r>
            <a:r>
              <a:rPr lang="en-US" sz="1200" dirty="0"/>
              <a:t>allowing summary functions to be applied </a:t>
            </a:r>
            <a:r>
              <a:rPr lang="en-US" sz="1200" dirty="0" smtClean="0"/>
              <a:t>to windows of length n.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108506" y="83791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size()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 smtClean="0"/>
              <a:t>Size of each group.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2226238" y="83825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agg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i="1" dirty="0" smtClean="0">
                <a:latin typeface="Consolas" panose="020B0609020204030204" pitchFamily="49" charset="0"/>
              </a:rPr>
              <a:t>function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 smtClean="0"/>
              <a:t>Aggregate group using function.</a:t>
            </a:r>
            <a:endParaRPr lang="en-US" sz="1200" dirty="0"/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Handling Missing Data</a:t>
            </a:r>
            <a:endParaRPr lang="en-US" sz="2683" dirty="0"/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=</a:t>
            </a:r>
            <a:r>
              <a:rPr lang="en-US" sz="1200" b="1" dirty="0" err="1" smtClean="0">
                <a:latin typeface="Consolas" panose="020B0609020204030204" pitchFamily="49" charset="0"/>
              </a:rPr>
              <a:t>df.dropna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</a:t>
            </a:r>
            <a:r>
              <a:rPr lang="en-US" sz="1200" dirty="0" smtClean="0"/>
              <a:t>    Drop rows with any column having NA/null data.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=</a:t>
            </a:r>
            <a:r>
              <a:rPr lang="en-US" sz="1200" b="1" dirty="0" err="1" smtClean="0">
                <a:latin typeface="Consolas" panose="020B0609020204030204" pitchFamily="49" charset="0"/>
              </a:rPr>
              <a:t>df.fillna</a:t>
            </a:r>
            <a:r>
              <a:rPr lang="en-US" sz="1200" b="1" dirty="0" smtClean="0">
                <a:latin typeface="Consolas" panose="020B0609020204030204" pitchFamily="49" charset="0"/>
              </a:rPr>
              <a:t>(value)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Replace all NA/null data with value.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4697533" y="891535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Plotting</a:t>
            </a:r>
            <a:endParaRPr lang="en-US" sz="2683" dirty="0"/>
          </a:p>
        </p:txBody>
      </p:sp>
      <p:sp>
        <p:nvSpPr>
          <p:cNvPr id="82" name="TextBox 81"/>
          <p:cNvSpPr txBox="1"/>
          <p:nvPr/>
        </p:nvSpPr>
        <p:spPr>
          <a:xfrm>
            <a:off x="4705717" y="9388947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df.plot.hist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Histogram for each </a:t>
            </a:r>
            <a:r>
              <a:rPr lang="en-US" sz="1200" dirty="0" smtClean="0"/>
              <a:t>column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687803" y="9382182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df.plot.scatter</a:t>
            </a:r>
            <a:r>
              <a:rPr lang="en-US" sz="1200" b="1" dirty="0" smtClean="0">
                <a:latin typeface="Consolas" panose="020B0609020204030204" pitchFamily="49" charset="0"/>
              </a:rPr>
              <a:t>(x</a:t>
            </a:r>
            <a:r>
              <a:rPr lang="en-US" sz="1200" b="1" dirty="0">
                <a:latin typeface="Consolas" panose="020B0609020204030204" pitchFamily="49" charset="0"/>
              </a:rPr>
              <a:t>='</a:t>
            </a:r>
            <a:r>
              <a:rPr lang="en-US" sz="1200" b="1" dirty="0" err="1">
                <a:latin typeface="Consolas" panose="020B0609020204030204" pitchFamily="49" charset="0"/>
              </a:rPr>
              <a:t>w',y</a:t>
            </a:r>
            <a:r>
              <a:rPr lang="en-US" sz="1200" b="1" dirty="0">
                <a:latin typeface="Consolas" panose="020B0609020204030204" pitchFamily="49" charset="0"/>
              </a:rPr>
              <a:t>='h')</a:t>
            </a:r>
          </a:p>
          <a:p>
            <a:pPr marL="111125"/>
            <a:r>
              <a:rPr lang="en-US" sz="1200" dirty="0" smtClean="0"/>
              <a:t>Scatter chart </a:t>
            </a:r>
            <a:r>
              <a:rPr lang="en-US" sz="1200" dirty="0"/>
              <a:t>using pairs of points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874" y="9812736"/>
            <a:ext cx="1563773" cy="86153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522" y="9803114"/>
            <a:ext cx="1445181" cy="876444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115084" y="10670406"/>
            <a:ext cx="9185591" cy="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427" y="10631500"/>
            <a:ext cx="11599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hlinkClick r:id="rId4"/>
              </a:rPr>
              <a:t>http://pandas.pydata.org/</a:t>
            </a:r>
            <a:r>
              <a:rPr lang="en-US" sz="800" dirty="0" smtClean="0"/>
              <a:t>  This cheat sheet inspired by </a:t>
            </a:r>
            <a:r>
              <a:rPr lang="en-US" sz="800" dirty="0" err="1" smtClean="0"/>
              <a:t>Rstudio</a:t>
            </a:r>
            <a:r>
              <a:rPr lang="en-US" sz="800" dirty="0" smtClean="0"/>
              <a:t> Data Wrangling </a:t>
            </a:r>
            <a:r>
              <a:rPr lang="en-US" sz="800" dirty="0" err="1" smtClean="0"/>
              <a:t>Cheatsheet</a:t>
            </a:r>
            <a:r>
              <a:rPr lang="en-US" sz="800" dirty="0"/>
              <a:t> </a:t>
            </a:r>
            <a:r>
              <a:rPr lang="en-US" sz="800" dirty="0" smtClean="0"/>
              <a:t>(</a:t>
            </a:r>
            <a:r>
              <a:rPr lang="en-US" sz="800" dirty="0">
                <a:hlinkClick r:id="rId5"/>
              </a:rPr>
              <a:t>https://</a:t>
            </a:r>
            <a:r>
              <a:rPr lang="en-US" sz="800" dirty="0" smtClean="0">
                <a:hlinkClick r:id="rId5"/>
              </a:rPr>
              <a:t>www.rstudio.com/wp-content/uploads/2015/02/data-wrangling-cheatsheet.pdf</a:t>
            </a:r>
            <a:r>
              <a:rPr lang="en-US" sz="800" dirty="0" smtClean="0"/>
              <a:t>) </a:t>
            </a:r>
            <a:r>
              <a:rPr lang="en-US" sz="800" dirty="0"/>
              <a:t>Written by Irv Lustig, </a:t>
            </a:r>
            <a:r>
              <a:rPr lang="en-US" sz="800" dirty="0">
                <a:hlinkClick r:id="rId6"/>
              </a:rPr>
              <a:t>Princeton </a:t>
            </a:r>
            <a:r>
              <a:rPr lang="en-US" sz="800" dirty="0" smtClean="0">
                <a:hlinkClick r:id="rId6"/>
              </a:rPr>
              <a:t>Consultants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1688</Words>
  <Application>Microsoft Office PowerPoint</Application>
  <PresentationFormat>Custom</PresentationFormat>
  <Paragraphs>427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2016-12-22T19:16:36Z</dcterms:modified>
</cp:coreProperties>
</file>