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913" r:id="rId1"/>
  </p:sldMasterIdLst>
  <p:notesMasterIdLst>
    <p:notesMasterId r:id="rId90"/>
  </p:notesMasterIdLst>
  <p:sldIdLst>
    <p:sldId id="517" r:id="rId2"/>
    <p:sldId id="438" r:id="rId3"/>
    <p:sldId id="451" r:id="rId4"/>
    <p:sldId id="452" r:id="rId5"/>
    <p:sldId id="453" r:id="rId6"/>
    <p:sldId id="454" r:id="rId7"/>
    <p:sldId id="439" r:id="rId8"/>
    <p:sldId id="455" r:id="rId9"/>
    <p:sldId id="456" r:id="rId10"/>
    <p:sldId id="457" r:id="rId11"/>
    <p:sldId id="440" r:id="rId12"/>
    <p:sldId id="458" r:id="rId13"/>
    <p:sldId id="459" r:id="rId14"/>
    <p:sldId id="441" r:id="rId15"/>
    <p:sldId id="460" r:id="rId16"/>
    <p:sldId id="461" r:id="rId17"/>
    <p:sldId id="518" r:id="rId18"/>
    <p:sldId id="462" r:id="rId19"/>
    <p:sldId id="464" r:id="rId20"/>
    <p:sldId id="463" r:id="rId21"/>
    <p:sldId id="465" r:id="rId22"/>
    <p:sldId id="466" r:id="rId23"/>
    <p:sldId id="467" r:id="rId24"/>
    <p:sldId id="468" r:id="rId25"/>
    <p:sldId id="442" r:id="rId26"/>
    <p:sldId id="469" r:id="rId27"/>
    <p:sldId id="470" r:id="rId28"/>
    <p:sldId id="471" r:id="rId29"/>
    <p:sldId id="472" r:id="rId30"/>
    <p:sldId id="473" r:id="rId31"/>
    <p:sldId id="474" r:id="rId32"/>
    <p:sldId id="475" r:id="rId33"/>
    <p:sldId id="443" r:id="rId34"/>
    <p:sldId id="476" r:id="rId35"/>
    <p:sldId id="477" r:id="rId36"/>
    <p:sldId id="478" r:id="rId37"/>
    <p:sldId id="479" r:id="rId38"/>
    <p:sldId id="480" r:id="rId39"/>
    <p:sldId id="481" r:id="rId40"/>
    <p:sldId id="444" r:id="rId41"/>
    <p:sldId id="482" r:id="rId42"/>
    <p:sldId id="483" r:id="rId43"/>
    <p:sldId id="484" r:id="rId44"/>
    <p:sldId id="485" r:id="rId45"/>
    <p:sldId id="486" r:id="rId46"/>
    <p:sldId id="445" r:id="rId47"/>
    <p:sldId id="487" r:id="rId48"/>
    <p:sldId id="488" r:id="rId49"/>
    <p:sldId id="447" r:id="rId50"/>
    <p:sldId id="489" r:id="rId51"/>
    <p:sldId id="490" r:id="rId52"/>
    <p:sldId id="491" r:id="rId53"/>
    <p:sldId id="492" r:id="rId54"/>
    <p:sldId id="448" r:id="rId55"/>
    <p:sldId id="493" r:id="rId56"/>
    <p:sldId id="494" r:id="rId57"/>
    <p:sldId id="495" r:id="rId58"/>
    <p:sldId id="496" r:id="rId59"/>
    <p:sldId id="497" r:id="rId60"/>
    <p:sldId id="498" r:id="rId61"/>
    <p:sldId id="499" r:id="rId62"/>
    <p:sldId id="500" r:id="rId63"/>
    <p:sldId id="501" r:id="rId64"/>
    <p:sldId id="449" r:id="rId65"/>
    <p:sldId id="502" r:id="rId66"/>
    <p:sldId id="503" r:id="rId67"/>
    <p:sldId id="504" r:id="rId68"/>
    <p:sldId id="505" r:id="rId69"/>
    <p:sldId id="506" r:id="rId70"/>
    <p:sldId id="507" r:id="rId71"/>
    <p:sldId id="508" r:id="rId72"/>
    <p:sldId id="450" r:id="rId73"/>
    <p:sldId id="509" r:id="rId74"/>
    <p:sldId id="510" r:id="rId75"/>
    <p:sldId id="511" r:id="rId76"/>
    <p:sldId id="512" r:id="rId77"/>
    <p:sldId id="513" r:id="rId78"/>
    <p:sldId id="514" r:id="rId79"/>
    <p:sldId id="515" r:id="rId80"/>
    <p:sldId id="516" r:id="rId81"/>
    <p:sldId id="257" r:id="rId82"/>
    <p:sldId id="258" r:id="rId83"/>
    <p:sldId id="259" r:id="rId84"/>
    <p:sldId id="261" r:id="rId85"/>
    <p:sldId id="519" r:id="rId86"/>
    <p:sldId id="520" r:id="rId87"/>
    <p:sldId id="260" r:id="rId88"/>
    <p:sldId id="282" r:id="rId89"/>
  </p:sldIdLst>
  <p:sldSz cx="10080625" cy="7559675"/>
  <p:notesSz cx="7772400" cy="10058400"/>
  <p:defaultTextStyle>
    <a:defPPr>
      <a:defRPr lang="en-GB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1pPr>
    <a:lvl2pPr marL="742950" indent="-28575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2pPr>
    <a:lvl3pPr marL="1143000" indent="-228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3pPr>
    <a:lvl4pPr marL="1600200" indent="-228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4pPr>
    <a:lvl5pPr marL="2057400" indent="-228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6600"/>
    <a:srgbClr val="A50021"/>
    <a:srgbClr val="000066"/>
    <a:srgbClr val="FFFF00"/>
    <a:srgbClr val="00FF00"/>
    <a:srgbClr val="00CC99"/>
    <a:srgbClr val="CC3300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>
      <p:cViewPr varScale="1">
        <p:scale>
          <a:sx n="106" d="100"/>
          <a:sy n="106" d="100"/>
        </p:scale>
        <p:origin x="1936" y="176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57607" cy="57607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notesMaster" Target="notesMasters/notesMaster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viewProps" Target="view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5T15:56:51.9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24575,'47'24'0,"1"0"0,11 3 0,8 4 0,6 3 0,1 1 0,5 3 0,6 3 0,5 1-1405,-17-9 1,5 1 0,3 2-1,2 0 1,2 1 0,0-1-1,-1 0 1192,2 0 0,1 0 0,0 0 0,0 0 1,1 0-1,2 1 0,0 0 213,-3 0 0,2 0 0,2 1 0,0 1 0,0-1 0,-1 0 0,-3-1 0,-3-1 0,8 4 0,-2-2 0,-2 0 0,-3-1 0,0 0 0,-2 1 193,9 3 1,1 1 0,-3 0 0,-6-2 0,-9-2-194,-1 3 0,-10-2 0,-3-3 974,11 3 1,-13-6-975,-22-4 0,-37-25 0,-7-2 5982,-4 0-5982,-10-4 2421,-4-8-2421,5 4 0,-7-12 0,14 7 0,1 0 0,6 3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5T15:56:52.6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3995 0 24575,'-11'17'0,"-31"22"0,0-4 0,-10 4 0,-9 3 0,-9 5 0,-6 4-2458,3-1 0,-5 4 1,-3 3-1,-5 3 2429,14-8 1,-4 2 0,-3 3 0,-1 1 0,0-2 0,0 0 28,-1-3 0,0 0 0,-1-1 0,0 0 0,1 1 0,-1 1 0,1 2 0,0 1 0,0 1 0,-1 0 0,0-1 0,-1 0-354,8-8 1,-1 0 0,-1-1 0,0 0 0,0 0 0,2 0 0,3 0 353,-2 3 0,3-1 0,0 1 0,2-1 0,0 1 0,0 0 0,0 0 0,0 1 0,-1 1 0,2-1 0,2-1 0,4-1 302,-17 14 1,2 0 0,7-3 0,9-6-303,-4 8 0,10-7 0,6-10 0,12-10 0,23-20 3668,9-18-3668,1 0 0,1 0 0,1 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7613" cy="3770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05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16650" cy="452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8" charset="0"/>
                <a:cs typeface="Arial Unicode MS" pitchFamily="3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8" charset="0"/>
                <a:cs typeface="Arial Unicode MS" pitchFamily="3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8" charset="0"/>
                <a:cs typeface="Arial Unicode MS" pitchFamily="3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511900F1-5907-41E6-BCA8-A979A642983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MS PGothic" pitchFamily="34" charset="-128"/>
        <a:cs typeface="ＭＳ Ｐゴシック" charset="-128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MS PGothic" pitchFamily="34" charset="-128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MS PGothic" pitchFamily="34" charset="-128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MS PGothic" pitchFamily="34" charset="-128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8BBBEBBD-1780-41AF-A052-A54419B2574F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126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5E1DA3AD-967F-4197-B11C-4327E7BC8DC9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11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2969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70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A9C7490A-7F71-4342-AC56-D6FC4F54CDBB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12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3174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2D612916-A3B0-4640-8D13-3EE0BE24AFAB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13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3379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EAE79126-C6CA-498A-A0C1-1CC90F7D72D0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14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3584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5C2654DF-8328-45E4-BC51-5EAF18A6B0DD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15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3789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ED7D52E9-E173-484B-AFFA-F36CD4B97D54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16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3993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ED7D52E9-E173-484B-AFFA-F36CD4B97D54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17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3993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77238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FBAA8A37-2C95-4890-B162-31FF6C2F441E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18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4198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36B50962-CAA8-4A8A-A4EB-E98F2990E1D8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19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4403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20CBCB8A-71F8-4C66-9E50-630DC7E0DD3F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20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4608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5AB65336-77E2-4FF8-8DE4-C2AAF0FFFD5E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3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331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542267BE-D33F-4B79-BC2E-92007209151D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21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4813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CFE6F024-7CB9-4921-8E6E-C993FCD03406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22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5017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8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D82FB3C3-BAA0-41F3-945F-E2B4C6CB2753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23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5222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C02CD2F1-3898-40C9-8C4B-EE51AFF49B99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24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5427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640A656C-1A56-4145-ADCC-655D12DB4DAA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25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5632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6E7A97F6-8166-43E0-9871-9BECF7B0FE8C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26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5837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F930D8D7-5025-4A91-865A-DC47C5C7097D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27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6041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2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CC52D219-4A20-485A-963A-C846D827C70A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28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6246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CD315EE1-4F19-4EF7-925A-48495D18354B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29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6451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C67D480E-DAB0-4DEE-A000-26452881B378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30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6656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472B45CD-DFBF-409E-AC86-DA90A3E3DBF7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536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F6A643B9-4540-40F1-BB4B-509F28192249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31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6861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61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60F04CE6-2CA2-4123-83FD-B27B7C7A10AF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32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7065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066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5B2AD41F-6C10-44E7-AED2-8156906811D5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33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7270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C9EFD00E-CDBB-4EA3-84DD-CFF0BF943DC3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34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7475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63E99A94-83DD-4FF1-B597-6813F16D1E3F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35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7680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680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8DFB9A8F-7877-42FF-B59E-6926338470F2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36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7885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885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5DF1F55D-3FA1-4863-8D53-51049F985E95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37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8089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090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8346856A-D683-4F8C-8D34-5CAB3B94D64D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38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8294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E83AEC0B-2EBE-4BB2-B206-57F8A3EC85B6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39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8499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499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1355DBD8-0F8E-464B-907A-99CD6BA7F545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40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8704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704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DC19E754-4114-433C-88D2-A42BBDB067D2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5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741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3116B79F-2EB1-42B8-BB13-02E1BD82D3F9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41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8909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FD0A728F-19AF-4DB8-A0E8-B99FE45506F5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42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9113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114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D79FA2EC-48DD-411A-B2EC-DBB33035A0EC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43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9318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318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46A3605D-EF9D-48EF-BF5A-59A3C02EA693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44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9523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523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440E2D4C-9413-4F1E-AFD2-368420AE6F90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45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9728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728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7CDF0193-F1AA-4D4E-9C35-3F845ABAEA0E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46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9933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933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42E4F035-5784-4FB5-A121-C25D87280D37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47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0137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138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1CA8FA82-7EC8-444D-9244-BA40DB83EB02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48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0342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342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44297F51-B761-4B70-B0D5-4BF5B0B88A21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49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0547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547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BE8AB136-6344-46E1-97E5-7E0317951EC4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50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0752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752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7D35D5BE-35C1-4CAF-8E87-BB1F662DBB4A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6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945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6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8804B4CD-1D7E-476B-877E-FA7DFB0732F8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51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0957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957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18E9BC83-E51C-422D-BD97-C16779E065CE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52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1161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2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53E221CC-6BF6-448D-A5AD-38F86DABC23F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53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1366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366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0E7B8A57-3AFC-4F42-BA6C-75D27CA050A3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54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1571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571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EA00CB8D-8234-433D-8A06-A863739243D7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55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1776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776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EA8831ED-F5EF-41F4-B255-4A25EDCABC95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56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1981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981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F86ECC8B-54EB-4596-8122-D7562F76DFCB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57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2185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186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883C9412-729B-4438-987B-92A9A0326CBB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58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2390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390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7CD7C55A-1151-4130-8C52-695706FD070D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59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2595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595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79A53435-3379-49CC-82BB-CD83DC5CF3B8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60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2800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800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8244556B-AFBD-45FC-B7A5-F74EB26BD876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7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2150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29A69004-9C11-4164-805C-4CFA9297DE4F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61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3005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005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AE150CB9-07B6-4DB7-AE4D-06822F30F154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62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3209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210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6A39C197-211E-457C-B481-55DE768A2E9B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63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3414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414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2134292F-C36A-4226-997F-C8B2B7CE5562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64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3619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619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26F9B217-18F1-4C7A-B55E-DB67F7F07124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65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3824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824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981813D0-F6CD-4896-90F3-FD20769C65F1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66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4029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029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C7D66F52-B2BF-4A81-B496-9574608D9179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67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4233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234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16B5A767-AE50-472D-A7F3-23E878398DCE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68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4438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438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131E8459-2E3D-4AB7-AA7E-544C51A690E8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69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4643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643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FDE57782-DADE-43D9-A903-EFB2CA1CC01A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70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4848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848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BC914951-0552-47B4-9E5B-14E9FF526446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8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2355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C2F76588-5423-4D69-87A6-40C1B4874211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71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5053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053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428FA323-C873-4F8F-B50F-F7D41FC0060E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72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5257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258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E08B2CC3-DB5A-42BD-829F-39A91D633B58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73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5462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462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65DB1914-F12C-4669-80F0-38348FCB459A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74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5667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667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3D86477A-D2BA-4D95-9A55-56395232F414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75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5872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872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FEF52960-30E6-4A0F-A800-20E151E0BCFC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76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6077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077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40FD54A9-CBFA-4F52-AC26-3D63F252247F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77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6281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282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20533BF7-3775-444F-A93C-07876BF58DFF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78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6486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486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C634D84D-0BAC-4A27-B9E7-CA0A0E098978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79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6691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691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E3081A7B-7CF2-4302-92EE-53DE22C20C1E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80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6896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896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BE16BEBB-E778-4DAD-9060-8138CAC780F4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9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2560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8FEBDFF2-05A3-4694-AFE4-C9E8A01A0A93}" type="slidenum">
              <a:rPr lang="en-US" altLang="en-US" sz="1400" smtClean="0">
                <a:ea typeface="Arial Unicode MS" pitchFamily="34" charset="-128"/>
              </a:rPr>
              <a:pPr>
                <a:spcBef>
                  <a:spcPct val="0"/>
                </a:spcBef>
              </a:pPr>
              <a:t>88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7101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101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C4F448B1-6F73-4FF3-92BB-F967C82722DC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10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2765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82963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7" r="54884"/>
          <a:stretch>
            <a:fillRect/>
          </a:stretch>
        </p:blipFill>
        <p:spPr bwMode="auto">
          <a:xfrm>
            <a:off x="3305175" y="-36513"/>
            <a:ext cx="1355725" cy="1042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45" r="47696"/>
          <a:stretch>
            <a:fillRect/>
          </a:stretch>
        </p:blipFill>
        <p:spPr bwMode="auto">
          <a:xfrm>
            <a:off x="3144838" y="0"/>
            <a:ext cx="174625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423" y="3667052"/>
            <a:ext cx="8568531" cy="951508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6614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7422" y="4632949"/>
            <a:ext cx="7560469" cy="60842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646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276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Portrai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391424" y="3667052"/>
            <a:ext cx="4692891" cy="951508"/>
          </a:xfrm>
          <a:prstGeom prst="rect">
            <a:avLst/>
          </a:prstGeom>
        </p:spPr>
        <p:txBody>
          <a:bodyPr anchor="b"/>
          <a:lstStyle>
            <a:lvl1pPr algn="l">
              <a:defRPr sz="4409" baseline="0">
                <a:solidFill>
                  <a:srgbClr val="63666A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391424" y="4632949"/>
            <a:ext cx="4692891" cy="60842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205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5754688" y="436517"/>
            <a:ext cx="3968750" cy="634933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2"/>
          </p:nvPr>
        </p:nvSpPr>
        <p:spPr>
          <a:xfrm>
            <a:off x="392113" y="5260975"/>
            <a:ext cx="2268537" cy="401638"/>
          </a:xfrm>
          <a:prstGeom prst="rect">
            <a:avLst/>
          </a:prstGeom>
        </p:spPr>
        <p:txBody>
          <a:bodyPr/>
          <a:lstStyle>
            <a:lvl1pPr>
              <a:defRPr sz="1764" smtClean="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3B291334-D6ED-417C-9A8D-24881259E11D}" type="datetimeFigureOut">
              <a:rPr lang="en-GB"/>
              <a:pPr>
                <a:defRPr/>
              </a:pPr>
              <a:t>16/11/2021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38435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Landscape image (half p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363423" y="1867129"/>
            <a:ext cx="4692891" cy="951508"/>
          </a:xfrm>
          <a:prstGeom prst="rect">
            <a:avLst/>
          </a:prstGeom>
        </p:spPr>
        <p:txBody>
          <a:bodyPr anchor="b"/>
          <a:lstStyle>
            <a:lvl1pPr algn="l">
              <a:defRPr sz="4409" baseline="0">
                <a:solidFill>
                  <a:srgbClr val="63666A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363423" y="2833027"/>
            <a:ext cx="4692891" cy="60842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205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363422" y="3881795"/>
            <a:ext cx="9289611" cy="26945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2"/>
          </p:nvPr>
        </p:nvSpPr>
        <p:spPr>
          <a:xfrm>
            <a:off x="363538" y="3460750"/>
            <a:ext cx="2268537" cy="401638"/>
          </a:xfrm>
          <a:prstGeom prst="rect">
            <a:avLst/>
          </a:prstGeom>
        </p:spPr>
        <p:txBody>
          <a:bodyPr/>
          <a:lstStyle>
            <a:lvl1pPr>
              <a:defRPr sz="1764" smtClean="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C3504D1D-8D79-447C-B113-A02D20786088}" type="datetimeFigureOut">
              <a:rPr lang="en-GB"/>
              <a:pPr>
                <a:defRPr/>
              </a:pPr>
              <a:t>16/11/2021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08922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47675" y="1133475"/>
            <a:ext cx="92868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406025" y="289733"/>
            <a:ext cx="5096316" cy="788249"/>
          </a:xfrm>
          <a:prstGeom prst="rect">
            <a:avLst/>
          </a:prstGeom>
        </p:spPr>
        <p:txBody>
          <a:bodyPr anchor="t"/>
          <a:lstStyle>
            <a:lvl1pPr algn="l">
              <a:defRPr sz="2646" baseline="0">
                <a:solidFill>
                  <a:srgbClr val="63666A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5894365" y="1441938"/>
            <a:ext cx="3787670" cy="525991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06025" y="1441938"/>
            <a:ext cx="5096316" cy="4686293"/>
          </a:xfrm>
          <a:prstGeom prst="rect">
            <a:avLst/>
          </a:prstGeom>
        </p:spPr>
        <p:txBody>
          <a:bodyPr/>
          <a:lstStyle>
            <a:lvl1pPr marL="0" marR="0" indent="0" algn="l" defTabSz="1007943" rtl="0" eaLnBrk="1" fontAlgn="auto" latinLnBrk="0" hangingPunct="1">
              <a:lnSpc>
                <a:spcPct val="100000"/>
              </a:lnSpc>
              <a:spcBef>
                <a:spcPts val="661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086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529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447675" y="1133475"/>
            <a:ext cx="92868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448028" y="345703"/>
            <a:ext cx="9328878" cy="788249"/>
          </a:xfrm>
          <a:prstGeom prst="rect">
            <a:avLst/>
          </a:prstGeom>
        </p:spPr>
        <p:txBody>
          <a:bodyPr anchor="t"/>
          <a:lstStyle>
            <a:lvl1pPr algn="l">
              <a:defRPr sz="2646" baseline="0">
                <a:solidFill>
                  <a:srgbClr val="63666A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06025" y="1647149"/>
            <a:ext cx="9328878" cy="4607807"/>
          </a:xfrm>
          <a:prstGeom prst="rect">
            <a:avLst/>
          </a:prstGeom>
        </p:spPr>
        <p:txBody>
          <a:bodyPr/>
          <a:lstStyle>
            <a:lvl1pPr marL="0" marR="0" indent="0" algn="l" defTabSz="1007943" rtl="0" eaLnBrk="1" fontAlgn="auto" latinLnBrk="0" hangingPunct="1">
              <a:lnSpc>
                <a:spcPct val="100000"/>
              </a:lnSpc>
              <a:spcBef>
                <a:spcPts val="661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086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031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307419" y="2267502"/>
            <a:ext cx="4692891" cy="951508"/>
          </a:xfrm>
          <a:prstGeom prst="rect">
            <a:avLst/>
          </a:prstGeom>
        </p:spPr>
        <p:txBody>
          <a:bodyPr anchor="b"/>
          <a:lstStyle>
            <a:lvl1pPr algn="l">
              <a:defRPr sz="4409" baseline="0">
                <a:solidFill>
                  <a:srgbClr val="63666A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307418" y="3266606"/>
            <a:ext cx="4692891" cy="60842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205" baseline="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586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8005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0"/>
            <a:ext cx="0" cy="0"/>
          </a:xfr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A5CDE687-545C-4D34-9B57-B5CC4857C264}" type="datetimeFigureOut">
              <a:rPr lang="en-GB"/>
              <a:pPr>
                <a:defRPr/>
              </a:pPr>
              <a:t>16/11/2021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0"/>
            <a:ext cx="0" cy="0"/>
          </a:xfr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0"/>
            <a:ext cx="0" cy="0"/>
          </a:xfr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7542887A-7EC7-4B2B-AC3D-85CAC7440FE3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989908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Relationship Id="rId14" Type="http://schemas.openxmlformats.org/officeDocument/2006/relationships/image" Target="../media/image5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0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6680200"/>
            <a:ext cx="1679575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2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3288" y="6756400"/>
            <a:ext cx="1444625" cy="37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3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8475" y="6742113"/>
            <a:ext cx="1627188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862F96-17BC-1D46-B6DF-8EEA1A6DE1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4338" y="1516063"/>
            <a:ext cx="9280525" cy="47958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0" name="TextBox 6"/>
          <p:cNvSpPr txBox="1">
            <a:spLocks noChangeArrowheads="1"/>
          </p:cNvSpPr>
          <p:nvPr/>
        </p:nvSpPr>
        <p:spPr bwMode="auto">
          <a:xfrm>
            <a:off x="-173038" y="6470650"/>
            <a:ext cx="1857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en-US" altLang="en-US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>
          <a:xfrm>
            <a:off x="414338" y="419100"/>
            <a:ext cx="9280525" cy="9715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pic>
        <p:nvPicPr>
          <p:cNvPr id="1032" name="Picture 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6735763"/>
            <a:ext cx="2078038" cy="38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28" r:id="rId1"/>
    <p:sldLayoutId id="2147483929" r:id="rId2"/>
    <p:sldLayoutId id="2147483930" r:id="rId3"/>
    <p:sldLayoutId id="2147483931" r:id="rId4"/>
    <p:sldLayoutId id="2147483932" r:id="rId5"/>
    <p:sldLayoutId id="2147483933" r:id="rId6"/>
    <p:sldLayoutId id="2147483927" r:id="rId7"/>
    <p:sldLayoutId id="2147483934" r:id="rId8"/>
  </p:sldLayoutIdLst>
  <p:txStyles>
    <p:titleStyle>
      <a:lvl1pPr algn="ctr" defTabSz="1006475" rtl="0" fontAlgn="base">
        <a:lnSpc>
          <a:spcPct val="90000"/>
        </a:lnSpc>
        <a:spcBef>
          <a:spcPct val="0"/>
        </a:spcBef>
        <a:spcAft>
          <a:spcPct val="0"/>
        </a:spcAft>
        <a:defRPr sz="3500" kern="1200">
          <a:solidFill>
            <a:schemeClr val="tx1"/>
          </a:solidFill>
          <a:latin typeface="+mn-lt"/>
          <a:ea typeface="+mj-ea"/>
          <a:cs typeface="Arial" panose="020B0604020202020204" pitchFamily="34" charset="0"/>
        </a:defRPr>
      </a:lvl1pPr>
      <a:lvl2pPr algn="ctr" defTabSz="1006475" rtl="0" fontAlgn="base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2pPr>
      <a:lvl3pPr algn="ctr" defTabSz="1006475" rtl="0" fontAlgn="base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3pPr>
      <a:lvl4pPr algn="ctr" defTabSz="1006475" rtl="0" fontAlgn="base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4pPr>
      <a:lvl5pPr algn="ctr" defTabSz="1006475" rtl="0" fontAlgn="base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5pPr>
      <a:lvl6pPr marL="457200" algn="ctr" defTabSz="1006475" rtl="0" fontAlgn="base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6pPr>
      <a:lvl7pPr marL="914400" algn="ctr" defTabSz="1006475" rtl="0" fontAlgn="base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7pPr>
      <a:lvl8pPr marL="1371600" algn="ctr" defTabSz="1006475" rtl="0" fontAlgn="base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8pPr>
      <a:lvl9pPr marL="1828800" algn="ctr" defTabSz="1006475" rtl="0" fontAlgn="base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9pPr>
    </p:titleStyle>
    <p:bodyStyle>
      <a:lvl1pPr marL="250825" indent="-250825" algn="l" defTabSz="1006475" rtl="0" fontAlgn="base">
        <a:lnSpc>
          <a:spcPct val="90000"/>
        </a:lnSpc>
        <a:spcBef>
          <a:spcPts val="1100"/>
        </a:spcBef>
        <a:spcAft>
          <a:spcPct val="0"/>
        </a:spcAft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55650" indent="-250825" algn="l" defTabSz="1006475" rtl="0" fontAlgn="base">
        <a:lnSpc>
          <a:spcPct val="90000"/>
        </a:lnSpc>
        <a:spcBef>
          <a:spcPts val="550"/>
        </a:spcBef>
        <a:spcAft>
          <a:spcPct val="0"/>
        </a:spcAft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258888" indent="-250825" algn="l" defTabSz="1006475" rtl="0" fontAlgn="base">
        <a:lnSpc>
          <a:spcPct val="90000"/>
        </a:lnSpc>
        <a:spcBef>
          <a:spcPts val="550"/>
        </a:spcBef>
        <a:spcAft>
          <a:spcPct val="0"/>
        </a:spcAft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3713" indent="-250825" algn="l" defTabSz="1006475" rtl="0" fontAlgn="base">
        <a:lnSpc>
          <a:spcPct val="90000"/>
        </a:lnSpc>
        <a:spcBef>
          <a:spcPts val="550"/>
        </a:spcBef>
        <a:spcAft>
          <a:spcPct val="0"/>
        </a:spcAft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2266950" indent="-250825" algn="l" defTabSz="1006475" rtl="0" fontAlgn="base">
        <a:lnSpc>
          <a:spcPct val="90000"/>
        </a:lnSpc>
        <a:spcBef>
          <a:spcPts val="550"/>
        </a:spcBef>
        <a:spcAft>
          <a:spcPct val="0"/>
        </a:spcAft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customXml" Target="../ink/ink2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 bwMode="auto">
          <a:xfrm>
            <a:off x="377825" y="3667125"/>
            <a:ext cx="8567738" cy="950913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altLang="en-US" sz="6000">
                <a:solidFill>
                  <a:srgbClr val="000000"/>
                </a:solidFill>
              </a:rPr>
              <a:t>Python</a:t>
            </a:r>
            <a:endParaRPr lang="en-GB" altLang="en-US" sz="5400"/>
          </a:p>
        </p:txBody>
      </p:sp>
      <p:sp>
        <p:nvSpPr>
          <p:cNvPr id="9219" name="Subtitle 2"/>
          <p:cNvSpPr>
            <a:spLocks noGrp="1"/>
          </p:cNvSpPr>
          <p:nvPr>
            <p:ph type="subTitle" idx="1"/>
          </p:nvPr>
        </p:nvSpPr>
        <p:spPr bwMode="auto">
          <a:xfrm>
            <a:off x="377825" y="4632325"/>
            <a:ext cx="7559675" cy="609600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2400">
                <a:solidFill>
                  <a:srgbClr val="000000"/>
                </a:solidFill>
              </a:rPr>
              <a:t>Basics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027737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Put commands in a file and execute that</a:t>
            </a:r>
          </a:p>
        </p:txBody>
      </p:sp>
      <p:sp>
        <p:nvSpPr>
          <p:cNvPr id="26627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63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$</a:t>
            </a:r>
            <a:r>
              <a:rPr lang="en-US" altLang="en-US" sz="2400">
                <a:latin typeface="Courier New" panose="02070309020205020404" pitchFamily="49" charset="0"/>
              </a:rPr>
              <a:t> gedit very-simple.py</a:t>
            </a:r>
          </a:p>
        </p:txBody>
      </p:sp>
      <p:sp>
        <p:nvSpPr>
          <p:cNvPr id="26628" name="Text Box 2"/>
          <p:cNvSpPr txBox="1">
            <a:spLocks noChangeArrowheads="1"/>
          </p:cNvSpPr>
          <p:nvPr/>
        </p:nvSpPr>
        <p:spPr bwMode="auto">
          <a:xfrm>
            <a:off x="547688" y="2341563"/>
            <a:ext cx="8666162" cy="919162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(1 + 2)</a:t>
            </a:r>
          </a:p>
          <a:p>
            <a:pPr eaLnBrk="1">
              <a:buClr>
                <a:srgbClr val="000000"/>
              </a:buClr>
              <a:buSzPct val="100000"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('Charles' + 'Darwin')</a:t>
            </a:r>
          </a:p>
        </p:txBody>
      </p:sp>
      <p:sp>
        <p:nvSpPr>
          <p:cNvPr id="26629" name="Text Box 2"/>
          <p:cNvSpPr txBox="1">
            <a:spLocks noChangeArrowheads="1"/>
          </p:cNvSpPr>
          <p:nvPr/>
        </p:nvSpPr>
        <p:spPr bwMode="auto">
          <a:xfrm>
            <a:off x="547688" y="3376613"/>
            <a:ext cx="8666162" cy="2246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$</a:t>
            </a:r>
            <a:r>
              <a:rPr lang="en-US" altLang="en-US" sz="2400">
                <a:latin typeface="Courier New" panose="02070309020205020404" pitchFamily="49" charset="0"/>
              </a:rPr>
              <a:t> python very-simple.py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3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CharlesDarwin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$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Content Placeholder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900" y="1763713"/>
            <a:ext cx="6892925" cy="453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5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454900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an </a:t>
            </a:r>
            <a:r>
              <a:rPr lang="en-US" altLang="en-US" sz="2800" i="1">
                <a:latin typeface="Calibri" panose="020F0502020204030204" pitchFamily="34" charset="0"/>
              </a:rPr>
              <a:t>integrated development environment</a:t>
            </a:r>
            <a:r>
              <a:rPr lang="en-US" altLang="en-US" sz="2800">
                <a:latin typeface="Calibri" panose="020F0502020204030204" pitchFamily="34" charset="0"/>
              </a:rPr>
              <a:t> (IDE)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Content Placeholder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900" y="1763713"/>
            <a:ext cx="6892925" cy="453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3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454900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an </a:t>
            </a:r>
            <a:r>
              <a:rPr lang="en-US" altLang="en-US" sz="2800" i="1">
                <a:latin typeface="Calibri" panose="020F0502020204030204" pitchFamily="34" charset="0"/>
              </a:rPr>
              <a:t>integrated development environment</a:t>
            </a:r>
            <a:r>
              <a:rPr lang="en-US" altLang="en-US" sz="2800">
                <a:latin typeface="Calibri" panose="020F0502020204030204" pitchFamily="34" charset="0"/>
              </a:rPr>
              <a:t> (IDE)</a:t>
            </a:r>
          </a:p>
        </p:txBody>
      </p:sp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7793038" y="2339975"/>
            <a:ext cx="1036637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algn="ctr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rgbClr val="A50021"/>
                </a:solidFill>
                <a:latin typeface="Calibri" panose="020F0502020204030204" pitchFamily="34" charset="0"/>
              </a:rPr>
              <a:t>Source</a:t>
            </a:r>
          </a:p>
          <a:p>
            <a:pPr algn="ctr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rgbClr val="A50021"/>
                </a:solidFill>
                <a:latin typeface="Calibri" panose="020F0502020204030204" pitchFamily="34" charset="0"/>
              </a:rPr>
              <a:t>file</a:t>
            </a:r>
          </a:p>
        </p:txBody>
      </p:sp>
      <p:sp>
        <p:nvSpPr>
          <p:cNvPr id="30725" name="Line 6"/>
          <p:cNvSpPr>
            <a:spLocks noChangeShapeType="1"/>
          </p:cNvSpPr>
          <p:nvPr/>
        </p:nvSpPr>
        <p:spPr bwMode="auto">
          <a:xfrm flipH="1">
            <a:off x="5673725" y="3030538"/>
            <a:ext cx="2074863" cy="173037"/>
          </a:xfrm>
          <a:prstGeom prst="line">
            <a:avLst/>
          </a:prstGeom>
          <a:noFill/>
          <a:ln w="9525">
            <a:solidFill>
              <a:srgbClr val="A5002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Content Placeholder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900" y="1763713"/>
            <a:ext cx="6892925" cy="453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1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454900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an </a:t>
            </a:r>
            <a:r>
              <a:rPr lang="en-US" altLang="en-US" sz="2800" i="1">
                <a:latin typeface="Calibri" panose="020F0502020204030204" pitchFamily="34" charset="0"/>
              </a:rPr>
              <a:t>integrated development environment</a:t>
            </a:r>
            <a:r>
              <a:rPr lang="en-US" altLang="en-US" sz="2800">
                <a:latin typeface="Calibri" panose="020F0502020204030204" pitchFamily="34" charset="0"/>
              </a:rPr>
              <a:t> (IDE)</a:t>
            </a:r>
          </a:p>
        </p:txBody>
      </p:sp>
      <p:sp>
        <p:nvSpPr>
          <p:cNvPr id="32772" name="Text Box 4"/>
          <p:cNvSpPr txBox="1">
            <a:spLocks noChangeArrowheads="1"/>
          </p:cNvSpPr>
          <p:nvPr/>
        </p:nvSpPr>
        <p:spPr bwMode="auto">
          <a:xfrm>
            <a:off x="7793038" y="2339975"/>
            <a:ext cx="1036637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algn="ctr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rgbClr val="A50021"/>
                </a:solidFill>
                <a:latin typeface="Calibri" panose="020F0502020204030204" pitchFamily="34" charset="0"/>
              </a:rPr>
              <a:t>Source</a:t>
            </a:r>
          </a:p>
          <a:p>
            <a:pPr algn="ctr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rgbClr val="A50021"/>
                </a:solidFill>
                <a:latin typeface="Calibri" panose="020F0502020204030204" pitchFamily="34" charset="0"/>
              </a:rPr>
              <a:t>file</a:t>
            </a:r>
          </a:p>
        </p:txBody>
      </p:sp>
      <p:sp>
        <p:nvSpPr>
          <p:cNvPr id="32773" name="Text Box 4"/>
          <p:cNvSpPr txBox="1">
            <a:spLocks noChangeArrowheads="1"/>
          </p:cNvSpPr>
          <p:nvPr/>
        </p:nvSpPr>
        <p:spPr bwMode="auto">
          <a:xfrm>
            <a:off x="7921625" y="5508625"/>
            <a:ext cx="1401763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algn="ctr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rgbClr val="A50021"/>
                </a:solidFill>
                <a:latin typeface="Calibri" panose="020F0502020204030204" pitchFamily="34" charset="0"/>
              </a:rPr>
              <a:t>Execution</a:t>
            </a:r>
          </a:p>
          <a:p>
            <a:pPr algn="ctr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rgbClr val="A50021"/>
                </a:solidFill>
                <a:latin typeface="Calibri" panose="020F0502020204030204" pitchFamily="34" charset="0"/>
              </a:rPr>
              <a:t>shell</a:t>
            </a:r>
          </a:p>
        </p:txBody>
      </p:sp>
      <p:sp>
        <p:nvSpPr>
          <p:cNvPr id="32774" name="Line 7"/>
          <p:cNvSpPr>
            <a:spLocks noChangeShapeType="1"/>
          </p:cNvSpPr>
          <p:nvPr/>
        </p:nvSpPr>
        <p:spPr bwMode="auto">
          <a:xfrm flipH="1" flipV="1">
            <a:off x="5616575" y="5738813"/>
            <a:ext cx="2305050" cy="460375"/>
          </a:xfrm>
          <a:prstGeom prst="line">
            <a:avLst/>
          </a:prstGeom>
          <a:noFill/>
          <a:ln w="9525">
            <a:solidFill>
              <a:srgbClr val="A5002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2775" name="Line 6"/>
          <p:cNvSpPr>
            <a:spLocks noChangeShapeType="1"/>
          </p:cNvSpPr>
          <p:nvPr/>
        </p:nvSpPr>
        <p:spPr bwMode="auto">
          <a:xfrm flipH="1">
            <a:off x="5673725" y="3030538"/>
            <a:ext cx="2074863" cy="173037"/>
          </a:xfrm>
          <a:prstGeom prst="line">
            <a:avLst/>
          </a:prstGeom>
          <a:noFill/>
          <a:ln w="9525">
            <a:solidFill>
              <a:srgbClr val="A5002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4605337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Variables are names for values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4605337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Variables are names for values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Created by use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145212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Variables are names for values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Created by use: no declaration necessary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145212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Variables are names for values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Created by use: no declaration necessary</a:t>
            </a:r>
          </a:p>
        </p:txBody>
      </p:sp>
      <p:sp>
        <p:nvSpPr>
          <p:cNvPr id="3" name="Text Box 2">
            <a:extLst>
              <a:ext uri="{FF2B5EF4-FFF2-40B4-BE49-F238E27FC236}">
                <a16:creationId xmlns:a16="http://schemas.microsoft.com/office/drawing/2014/main" id="{020B7348-DA30-2D4C-8A02-27FC68902C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14937" y="1537615"/>
            <a:ext cx="1440175" cy="864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solidFill>
                  <a:srgbClr val="006600"/>
                </a:solidFill>
                <a:latin typeface="Courier New" panose="02070309020205020404" pitchFamily="49" charset="0"/>
              </a:rPr>
              <a:t>int x;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solidFill>
                  <a:srgbClr val="006600"/>
                </a:solidFill>
                <a:latin typeface="Courier New" panose="02070309020205020404" pitchFamily="49" charset="0"/>
              </a:rPr>
              <a:t>x = 3;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F4C4748-69CA-2144-99E1-C4A492E50D43}"/>
              </a:ext>
            </a:extLst>
          </p:cNvPr>
          <p:cNvGrpSpPr/>
          <p:nvPr/>
        </p:nvGrpSpPr>
        <p:grpSpPr>
          <a:xfrm>
            <a:off x="7573358" y="1453225"/>
            <a:ext cx="1537920" cy="1160640"/>
            <a:chOff x="7573358" y="1453225"/>
            <a:chExt cx="1537920" cy="1160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A8872922-64F5-9944-A9B9-5C2A00B94BA8}"/>
                    </a:ext>
                  </a:extLst>
                </p14:cNvPr>
                <p14:cNvContentPartPr/>
                <p14:nvPr/>
              </p14:nvContentPartPr>
              <p14:xfrm>
                <a:off x="7728158" y="1453225"/>
                <a:ext cx="1383120" cy="63180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A8872922-64F5-9944-A9B9-5C2A00B94BA8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719518" y="1444585"/>
                  <a:ext cx="1400760" cy="64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C7CD9638-DEB3-144E-9296-283C2E438EEC}"/>
                    </a:ext>
                  </a:extLst>
                </p14:cNvPr>
                <p14:cNvContentPartPr/>
                <p14:nvPr/>
              </p14:nvContentPartPr>
              <p14:xfrm>
                <a:off x="7573358" y="1571305"/>
                <a:ext cx="1438560" cy="10425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C7CD9638-DEB3-144E-9296-283C2E438EE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564358" y="1562305"/>
                  <a:ext cx="1456200" cy="10602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33763900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145212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Variables are names for values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Created by use: no declaration necessary</a:t>
            </a:r>
          </a:p>
        </p:txBody>
      </p:sp>
      <p:sp>
        <p:nvSpPr>
          <p:cNvPr id="40963" name="Text Box 2"/>
          <p:cNvSpPr txBox="1">
            <a:spLocks noChangeArrowheads="1"/>
          </p:cNvSpPr>
          <p:nvPr/>
        </p:nvSpPr>
        <p:spPr bwMode="auto">
          <a:xfrm>
            <a:off x="546100" y="2454275"/>
            <a:ext cx="3457575" cy="293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&gt;&gt;&gt;</a:t>
            </a:r>
            <a:r>
              <a:rPr lang="en-US" altLang="en-US" sz="2400" dirty="0">
                <a:latin typeface="Courier New" panose="02070309020205020404" pitchFamily="49" charset="0"/>
              </a:rPr>
              <a:t> planet = 'Pluto'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&gt;&gt;&gt;</a:t>
            </a:r>
            <a:endParaRPr lang="en-US" altLang="en-US" sz="2400" b="1" dirty="0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145212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Variables are names for values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Created by use: no declaration necessary</a:t>
            </a:r>
          </a:p>
        </p:txBody>
      </p:sp>
      <p:sp>
        <p:nvSpPr>
          <p:cNvPr id="43011" name="Text Box 2"/>
          <p:cNvSpPr txBox="1">
            <a:spLocks noChangeArrowheads="1"/>
          </p:cNvSpPr>
          <p:nvPr/>
        </p:nvSpPr>
        <p:spPr bwMode="auto">
          <a:xfrm>
            <a:off x="546100" y="2454275"/>
            <a:ext cx="3457575" cy="293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planet = 'Pluto'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(planet)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Pluto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endParaRPr lang="en-US" altLang="en-US" sz="2400" b="1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4567237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 simple interpreted language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145212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Variables are names for values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Created by use: no declaration necessary</a:t>
            </a:r>
          </a:p>
        </p:txBody>
      </p:sp>
      <p:sp>
        <p:nvSpPr>
          <p:cNvPr id="45059" name="Line 4"/>
          <p:cNvSpPr>
            <a:spLocks noChangeShapeType="1"/>
          </p:cNvSpPr>
          <p:nvPr/>
        </p:nvSpPr>
        <p:spPr bwMode="auto">
          <a:xfrm>
            <a:off x="4867275" y="2916238"/>
            <a:ext cx="4378325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5060" name="Line 5"/>
          <p:cNvSpPr>
            <a:spLocks noChangeShapeType="1"/>
          </p:cNvSpPr>
          <p:nvPr/>
        </p:nvSpPr>
        <p:spPr bwMode="auto">
          <a:xfrm>
            <a:off x="6710363" y="2570163"/>
            <a:ext cx="0" cy="2535237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5061" name="Text Box 2"/>
          <p:cNvSpPr txBox="1">
            <a:spLocks noChangeArrowheads="1"/>
          </p:cNvSpPr>
          <p:nvPr/>
        </p:nvSpPr>
        <p:spPr bwMode="auto">
          <a:xfrm>
            <a:off x="4983163" y="2455863"/>
            <a:ext cx="16129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solidFill>
                  <a:schemeClr val="accent2"/>
                </a:solidFill>
                <a:latin typeface="Courier New" panose="02070309020205020404" pitchFamily="49" charset="0"/>
              </a:rPr>
              <a:t>variable</a:t>
            </a:r>
          </a:p>
        </p:txBody>
      </p:sp>
      <p:sp>
        <p:nvSpPr>
          <p:cNvPr id="45062" name="Text Box 2"/>
          <p:cNvSpPr txBox="1">
            <a:spLocks noChangeArrowheads="1"/>
          </p:cNvSpPr>
          <p:nvPr/>
        </p:nvSpPr>
        <p:spPr bwMode="auto">
          <a:xfrm>
            <a:off x="6999288" y="2455863"/>
            <a:ext cx="16129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solidFill>
                  <a:schemeClr val="accent2"/>
                </a:solidFill>
                <a:latin typeface="Courier New" panose="02070309020205020404" pitchFamily="49" charset="0"/>
              </a:rPr>
              <a:t>value</a:t>
            </a:r>
          </a:p>
        </p:txBody>
      </p:sp>
      <p:sp>
        <p:nvSpPr>
          <p:cNvPr id="45063" name="Text Box 2"/>
          <p:cNvSpPr txBox="1">
            <a:spLocks noChangeArrowheads="1"/>
          </p:cNvSpPr>
          <p:nvPr/>
        </p:nvSpPr>
        <p:spPr bwMode="auto">
          <a:xfrm>
            <a:off x="4983163" y="3032125"/>
            <a:ext cx="1612900" cy="190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planet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>
              <a:latin typeface="Courier New" panose="02070309020205020404" pitchFamily="49" charset="0"/>
            </a:endParaRPr>
          </a:p>
        </p:txBody>
      </p:sp>
      <p:sp>
        <p:nvSpPr>
          <p:cNvPr id="45064" name="Text Box 2"/>
          <p:cNvSpPr txBox="1">
            <a:spLocks noChangeArrowheads="1"/>
          </p:cNvSpPr>
          <p:nvPr/>
        </p:nvSpPr>
        <p:spPr bwMode="auto">
          <a:xfrm>
            <a:off x="6999288" y="3030538"/>
            <a:ext cx="1612900" cy="190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'Pluto'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>
              <a:latin typeface="Courier New" panose="02070309020205020404" pitchFamily="49" charset="0"/>
            </a:endParaRPr>
          </a:p>
        </p:txBody>
      </p:sp>
      <p:sp>
        <p:nvSpPr>
          <p:cNvPr id="45065" name="Line 10"/>
          <p:cNvSpPr>
            <a:spLocks noChangeShapeType="1"/>
          </p:cNvSpPr>
          <p:nvPr/>
        </p:nvSpPr>
        <p:spPr bwMode="auto">
          <a:xfrm>
            <a:off x="6134100" y="3260725"/>
            <a:ext cx="9223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5066" name="Text Box 2"/>
          <p:cNvSpPr txBox="1">
            <a:spLocks noChangeArrowheads="1"/>
          </p:cNvSpPr>
          <p:nvPr/>
        </p:nvSpPr>
        <p:spPr bwMode="auto">
          <a:xfrm>
            <a:off x="546100" y="2454275"/>
            <a:ext cx="3457575" cy="293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planet = 'Pluto'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(planet)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Pluto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endParaRPr lang="en-US" altLang="en-US" sz="2400" b="1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145212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Variables are names for values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Created by use: no declaration necessary</a:t>
            </a:r>
          </a:p>
        </p:txBody>
      </p:sp>
      <p:sp>
        <p:nvSpPr>
          <p:cNvPr id="47107" name="Text Box 2"/>
          <p:cNvSpPr txBox="1">
            <a:spLocks noChangeArrowheads="1"/>
          </p:cNvSpPr>
          <p:nvPr/>
        </p:nvSpPr>
        <p:spPr bwMode="auto">
          <a:xfrm>
            <a:off x="546100" y="2454275"/>
            <a:ext cx="3457575" cy="293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planet = 'Pluto'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(planet)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Pluto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moon = 'Charon'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endParaRPr lang="en-US" altLang="en-US" sz="2400" b="1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  <p:sp>
        <p:nvSpPr>
          <p:cNvPr id="47108" name="Line 4"/>
          <p:cNvSpPr>
            <a:spLocks noChangeShapeType="1"/>
          </p:cNvSpPr>
          <p:nvPr/>
        </p:nvSpPr>
        <p:spPr bwMode="auto">
          <a:xfrm>
            <a:off x="4867275" y="2916238"/>
            <a:ext cx="4378325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7109" name="Line 5"/>
          <p:cNvSpPr>
            <a:spLocks noChangeShapeType="1"/>
          </p:cNvSpPr>
          <p:nvPr/>
        </p:nvSpPr>
        <p:spPr bwMode="auto">
          <a:xfrm>
            <a:off x="6710363" y="2570163"/>
            <a:ext cx="0" cy="2535237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7110" name="Text Box 2"/>
          <p:cNvSpPr txBox="1">
            <a:spLocks noChangeArrowheads="1"/>
          </p:cNvSpPr>
          <p:nvPr/>
        </p:nvSpPr>
        <p:spPr bwMode="auto">
          <a:xfrm>
            <a:off x="4983163" y="2455863"/>
            <a:ext cx="16129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solidFill>
                  <a:schemeClr val="accent2"/>
                </a:solidFill>
                <a:latin typeface="Courier New" panose="02070309020205020404" pitchFamily="49" charset="0"/>
              </a:rPr>
              <a:t>variable</a:t>
            </a:r>
          </a:p>
        </p:txBody>
      </p:sp>
      <p:sp>
        <p:nvSpPr>
          <p:cNvPr id="47111" name="Text Box 2"/>
          <p:cNvSpPr txBox="1">
            <a:spLocks noChangeArrowheads="1"/>
          </p:cNvSpPr>
          <p:nvPr/>
        </p:nvSpPr>
        <p:spPr bwMode="auto">
          <a:xfrm>
            <a:off x="6999288" y="2455863"/>
            <a:ext cx="16129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solidFill>
                  <a:schemeClr val="accent2"/>
                </a:solidFill>
                <a:latin typeface="Courier New" panose="02070309020205020404" pitchFamily="49" charset="0"/>
              </a:rPr>
              <a:t>value</a:t>
            </a:r>
          </a:p>
        </p:txBody>
      </p:sp>
      <p:sp>
        <p:nvSpPr>
          <p:cNvPr id="47112" name="Text Box 2"/>
          <p:cNvSpPr txBox="1">
            <a:spLocks noChangeArrowheads="1"/>
          </p:cNvSpPr>
          <p:nvPr/>
        </p:nvSpPr>
        <p:spPr bwMode="auto">
          <a:xfrm>
            <a:off x="4983163" y="3032125"/>
            <a:ext cx="1612900" cy="190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planet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moon</a:t>
            </a:r>
          </a:p>
        </p:txBody>
      </p:sp>
      <p:sp>
        <p:nvSpPr>
          <p:cNvPr id="47113" name="Text Box 2"/>
          <p:cNvSpPr txBox="1">
            <a:spLocks noChangeArrowheads="1"/>
          </p:cNvSpPr>
          <p:nvPr/>
        </p:nvSpPr>
        <p:spPr bwMode="auto">
          <a:xfrm>
            <a:off x="6999288" y="3030538"/>
            <a:ext cx="1612900" cy="190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'Pluto'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'Charon'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  <p:sp>
        <p:nvSpPr>
          <p:cNvPr id="47114" name="Line 10"/>
          <p:cNvSpPr>
            <a:spLocks noChangeShapeType="1"/>
          </p:cNvSpPr>
          <p:nvPr/>
        </p:nvSpPr>
        <p:spPr bwMode="auto">
          <a:xfrm>
            <a:off x="6134100" y="3260725"/>
            <a:ext cx="9223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7115" name="Line 11"/>
          <p:cNvSpPr>
            <a:spLocks noChangeShapeType="1"/>
          </p:cNvSpPr>
          <p:nvPr/>
        </p:nvSpPr>
        <p:spPr bwMode="auto">
          <a:xfrm>
            <a:off x="5846763" y="4010025"/>
            <a:ext cx="12096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145212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Variables are names for values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Created by use: no declaration necessary</a:t>
            </a:r>
          </a:p>
        </p:txBody>
      </p:sp>
      <p:sp>
        <p:nvSpPr>
          <p:cNvPr id="49155" name="Text Box 2"/>
          <p:cNvSpPr txBox="1">
            <a:spLocks noChangeArrowheads="1"/>
          </p:cNvSpPr>
          <p:nvPr/>
        </p:nvSpPr>
        <p:spPr bwMode="auto">
          <a:xfrm>
            <a:off x="546100" y="2454275"/>
            <a:ext cx="3457575" cy="293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planet = 'Pluto'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(planet)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Pluto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moon = 'Charon'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p = planet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endParaRPr lang="en-US" altLang="en-US" sz="2400" b="1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  <p:sp>
        <p:nvSpPr>
          <p:cNvPr id="49156" name="Line 4"/>
          <p:cNvSpPr>
            <a:spLocks noChangeShapeType="1"/>
          </p:cNvSpPr>
          <p:nvPr/>
        </p:nvSpPr>
        <p:spPr bwMode="auto">
          <a:xfrm>
            <a:off x="4867275" y="2916238"/>
            <a:ext cx="4378325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9157" name="Line 5"/>
          <p:cNvSpPr>
            <a:spLocks noChangeShapeType="1"/>
          </p:cNvSpPr>
          <p:nvPr/>
        </p:nvSpPr>
        <p:spPr bwMode="auto">
          <a:xfrm>
            <a:off x="6710363" y="2570163"/>
            <a:ext cx="0" cy="2535237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9158" name="Text Box 2"/>
          <p:cNvSpPr txBox="1">
            <a:spLocks noChangeArrowheads="1"/>
          </p:cNvSpPr>
          <p:nvPr/>
        </p:nvSpPr>
        <p:spPr bwMode="auto">
          <a:xfrm>
            <a:off x="4983163" y="2455863"/>
            <a:ext cx="16129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solidFill>
                  <a:schemeClr val="accent2"/>
                </a:solidFill>
                <a:latin typeface="Courier New" panose="02070309020205020404" pitchFamily="49" charset="0"/>
              </a:rPr>
              <a:t>variable</a:t>
            </a:r>
          </a:p>
        </p:txBody>
      </p:sp>
      <p:sp>
        <p:nvSpPr>
          <p:cNvPr id="49159" name="Text Box 2"/>
          <p:cNvSpPr txBox="1">
            <a:spLocks noChangeArrowheads="1"/>
          </p:cNvSpPr>
          <p:nvPr/>
        </p:nvSpPr>
        <p:spPr bwMode="auto">
          <a:xfrm>
            <a:off x="6999288" y="2455863"/>
            <a:ext cx="16129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solidFill>
                  <a:schemeClr val="accent2"/>
                </a:solidFill>
                <a:latin typeface="Courier New" panose="02070309020205020404" pitchFamily="49" charset="0"/>
              </a:rPr>
              <a:t>value</a:t>
            </a:r>
          </a:p>
        </p:txBody>
      </p:sp>
      <p:sp>
        <p:nvSpPr>
          <p:cNvPr id="49160" name="Text Box 2"/>
          <p:cNvSpPr txBox="1">
            <a:spLocks noChangeArrowheads="1"/>
          </p:cNvSpPr>
          <p:nvPr/>
        </p:nvSpPr>
        <p:spPr bwMode="auto">
          <a:xfrm>
            <a:off x="4983163" y="3032125"/>
            <a:ext cx="1612900" cy="190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planet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moon</a:t>
            </a:r>
          </a:p>
        </p:txBody>
      </p:sp>
      <p:sp>
        <p:nvSpPr>
          <p:cNvPr id="49161" name="Text Box 2"/>
          <p:cNvSpPr txBox="1">
            <a:spLocks noChangeArrowheads="1"/>
          </p:cNvSpPr>
          <p:nvPr/>
        </p:nvSpPr>
        <p:spPr bwMode="auto">
          <a:xfrm>
            <a:off x="6999288" y="3030538"/>
            <a:ext cx="1612900" cy="190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'Pluto'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'Charon'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  <p:sp>
        <p:nvSpPr>
          <p:cNvPr id="49162" name="Line 10"/>
          <p:cNvSpPr>
            <a:spLocks noChangeShapeType="1"/>
          </p:cNvSpPr>
          <p:nvPr/>
        </p:nvSpPr>
        <p:spPr bwMode="auto">
          <a:xfrm>
            <a:off x="6134100" y="3260725"/>
            <a:ext cx="9223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9163" name="Line 11"/>
          <p:cNvSpPr>
            <a:spLocks noChangeShapeType="1"/>
          </p:cNvSpPr>
          <p:nvPr/>
        </p:nvSpPr>
        <p:spPr bwMode="auto">
          <a:xfrm>
            <a:off x="5846763" y="4010025"/>
            <a:ext cx="12096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145212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Variables are names for values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Created by use: no declaration necessary</a:t>
            </a:r>
          </a:p>
        </p:txBody>
      </p:sp>
      <p:sp>
        <p:nvSpPr>
          <p:cNvPr id="51203" name="Text Box 2"/>
          <p:cNvSpPr txBox="1">
            <a:spLocks noChangeArrowheads="1"/>
          </p:cNvSpPr>
          <p:nvPr/>
        </p:nvSpPr>
        <p:spPr bwMode="auto">
          <a:xfrm>
            <a:off x="546100" y="2454275"/>
            <a:ext cx="3457575" cy="293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planet = 'Pluto'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(planet)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Pluto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moon = 'Charon'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p = planet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endParaRPr lang="en-US" altLang="en-US" sz="2400" b="1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  <p:sp>
        <p:nvSpPr>
          <p:cNvPr id="51204" name="Line 4"/>
          <p:cNvSpPr>
            <a:spLocks noChangeShapeType="1"/>
          </p:cNvSpPr>
          <p:nvPr/>
        </p:nvSpPr>
        <p:spPr bwMode="auto">
          <a:xfrm>
            <a:off x="4867275" y="2916238"/>
            <a:ext cx="4378325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1205" name="Line 5"/>
          <p:cNvSpPr>
            <a:spLocks noChangeShapeType="1"/>
          </p:cNvSpPr>
          <p:nvPr/>
        </p:nvSpPr>
        <p:spPr bwMode="auto">
          <a:xfrm>
            <a:off x="6710363" y="2570163"/>
            <a:ext cx="0" cy="2535237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1206" name="Text Box 2"/>
          <p:cNvSpPr txBox="1">
            <a:spLocks noChangeArrowheads="1"/>
          </p:cNvSpPr>
          <p:nvPr/>
        </p:nvSpPr>
        <p:spPr bwMode="auto">
          <a:xfrm>
            <a:off x="4983163" y="2455863"/>
            <a:ext cx="16129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solidFill>
                  <a:schemeClr val="accent2"/>
                </a:solidFill>
                <a:latin typeface="Courier New" panose="02070309020205020404" pitchFamily="49" charset="0"/>
              </a:rPr>
              <a:t>variable</a:t>
            </a:r>
          </a:p>
        </p:txBody>
      </p:sp>
      <p:sp>
        <p:nvSpPr>
          <p:cNvPr id="51207" name="Text Box 2"/>
          <p:cNvSpPr txBox="1">
            <a:spLocks noChangeArrowheads="1"/>
          </p:cNvSpPr>
          <p:nvPr/>
        </p:nvSpPr>
        <p:spPr bwMode="auto">
          <a:xfrm>
            <a:off x="6999288" y="2455863"/>
            <a:ext cx="16129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solidFill>
                  <a:schemeClr val="accent2"/>
                </a:solidFill>
                <a:latin typeface="Courier New" panose="02070309020205020404" pitchFamily="49" charset="0"/>
              </a:rPr>
              <a:t>value</a:t>
            </a:r>
          </a:p>
        </p:txBody>
      </p:sp>
      <p:sp>
        <p:nvSpPr>
          <p:cNvPr id="51208" name="Text Box 2"/>
          <p:cNvSpPr txBox="1">
            <a:spLocks noChangeArrowheads="1"/>
          </p:cNvSpPr>
          <p:nvPr/>
        </p:nvSpPr>
        <p:spPr bwMode="auto">
          <a:xfrm>
            <a:off x="4983163" y="3032125"/>
            <a:ext cx="1612900" cy="190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planet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moon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p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  <p:sp>
        <p:nvSpPr>
          <p:cNvPr id="51209" name="Text Box 2"/>
          <p:cNvSpPr txBox="1">
            <a:spLocks noChangeArrowheads="1"/>
          </p:cNvSpPr>
          <p:nvPr/>
        </p:nvSpPr>
        <p:spPr bwMode="auto">
          <a:xfrm>
            <a:off x="6999288" y="3030538"/>
            <a:ext cx="1612900" cy="190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'Pluto'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'Charon'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  <p:sp>
        <p:nvSpPr>
          <p:cNvPr id="51210" name="Line 10"/>
          <p:cNvSpPr>
            <a:spLocks noChangeShapeType="1"/>
          </p:cNvSpPr>
          <p:nvPr/>
        </p:nvSpPr>
        <p:spPr bwMode="auto">
          <a:xfrm>
            <a:off x="6134100" y="3260725"/>
            <a:ext cx="9223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1211" name="Line 11"/>
          <p:cNvSpPr>
            <a:spLocks noChangeShapeType="1"/>
          </p:cNvSpPr>
          <p:nvPr/>
        </p:nvSpPr>
        <p:spPr bwMode="auto">
          <a:xfrm>
            <a:off x="5846763" y="4010025"/>
            <a:ext cx="12096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1212" name="Line 12"/>
          <p:cNvSpPr>
            <a:spLocks noChangeShapeType="1"/>
          </p:cNvSpPr>
          <p:nvPr/>
        </p:nvSpPr>
        <p:spPr bwMode="auto">
          <a:xfrm flipV="1">
            <a:off x="5443538" y="3433763"/>
            <a:ext cx="1612900" cy="1152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145212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Variables are names for values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Created by use: no declaration necessary</a:t>
            </a:r>
          </a:p>
        </p:txBody>
      </p:sp>
      <p:sp>
        <p:nvSpPr>
          <p:cNvPr id="53251" name="Text Box 2"/>
          <p:cNvSpPr txBox="1">
            <a:spLocks noChangeArrowheads="1"/>
          </p:cNvSpPr>
          <p:nvPr/>
        </p:nvSpPr>
        <p:spPr bwMode="auto">
          <a:xfrm>
            <a:off x="546100" y="2454275"/>
            <a:ext cx="3457575" cy="293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planet = 'Pluto'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(planet)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Pluto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moon = 'Charon'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p = planet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(p)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Pluto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endParaRPr lang="en-US" altLang="en-US" sz="2400" b="1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  <p:sp>
        <p:nvSpPr>
          <p:cNvPr id="53252" name="Line 4"/>
          <p:cNvSpPr>
            <a:spLocks noChangeShapeType="1"/>
          </p:cNvSpPr>
          <p:nvPr/>
        </p:nvSpPr>
        <p:spPr bwMode="auto">
          <a:xfrm>
            <a:off x="4867275" y="2916238"/>
            <a:ext cx="4378325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3253" name="Line 5"/>
          <p:cNvSpPr>
            <a:spLocks noChangeShapeType="1"/>
          </p:cNvSpPr>
          <p:nvPr/>
        </p:nvSpPr>
        <p:spPr bwMode="auto">
          <a:xfrm>
            <a:off x="6710363" y="2570163"/>
            <a:ext cx="0" cy="2535237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3254" name="Text Box 2"/>
          <p:cNvSpPr txBox="1">
            <a:spLocks noChangeArrowheads="1"/>
          </p:cNvSpPr>
          <p:nvPr/>
        </p:nvSpPr>
        <p:spPr bwMode="auto">
          <a:xfrm>
            <a:off x="4983163" y="2455863"/>
            <a:ext cx="16129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solidFill>
                  <a:schemeClr val="accent2"/>
                </a:solidFill>
                <a:latin typeface="Courier New" panose="02070309020205020404" pitchFamily="49" charset="0"/>
              </a:rPr>
              <a:t>variable</a:t>
            </a:r>
          </a:p>
        </p:txBody>
      </p:sp>
      <p:sp>
        <p:nvSpPr>
          <p:cNvPr id="53255" name="Text Box 2"/>
          <p:cNvSpPr txBox="1">
            <a:spLocks noChangeArrowheads="1"/>
          </p:cNvSpPr>
          <p:nvPr/>
        </p:nvSpPr>
        <p:spPr bwMode="auto">
          <a:xfrm>
            <a:off x="6999288" y="2455863"/>
            <a:ext cx="16129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solidFill>
                  <a:schemeClr val="accent2"/>
                </a:solidFill>
                <a:latin typeface="Courier New" panose="02070309020205020404" pitchFamily="49" charset="0"/>
              </a:rPr>
              <a:t>value</a:t>
            </a:r>
          </a:p>
        </p:txBody>
      </p:sp>
      <p:sp>
        <p:nvSpPr>
          <p:cNvPr id="53256" name="Text Box 2"/>
          <p:cNvSpPr txBox="1">
            <a:spLocks noChangeArrowheads="1"/>
          </p:cNvSpPr>
          <p:nvPr/>
        </p:nvSpPr>
        <p:spPr bwMode="auto">
          <a:xfrm>
            <a:off x="4983163" y="3032125"/>
            <a:ext cx="1612900" cy="190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planet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moon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p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  <p:sp>
        <p:nvSpPr>
          <p:cNvPr id="53257" name="Text Box 2"/>
          <p:cNvSpPr txBox="1">
            <a:spLocks noChangeArrowheads="1"/>
          </p:cNvSpPr>
          <p:nvPr/>
        </p:nvSpPr>
        <p:spPr bwMode="auto">
          <a:xfrm>
            <a:off x="6999288" y="3030538"/>
            <a:ext cx="1612900" cy="190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'Pluto'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'Charon'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  <p:sp>
        <p:nvSpPr>
          <p:cNvPr id="53258" name="Line 10"/>
          <p:cNvSpPr>
            <a:spLocks noChangeShapeType="1"/>
          </p:cNvSpPr>
          <p:nvPr/>
        </p:nvSpPr>
        <p:spPr bwMode="auto">
          <a:xfrm>
            <a:off x="6134100" y="3260725"/>
            <a:ext cx="9223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3259" name="Line 11"/>
          <p:cNvSpPr>
            <a:spLocks noChangeShapeType="1"/>
          </p:cNvSpPr>
          <p:nvPr/>
        </p:nvSpPr>
        <p:spPr bwMode="auto">
          <a:xfrm>
            <a:off x="5846763" y="4010025"/>
            <a:ext cx="12096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3260" name="Line 12"/>
          <p:cNvSpPr>
            <a:spLocks noChangeShapeType="1"/>
          </p:cNvSpPr>
          <p:nvPr/>
        </p:nvSpPr>
        <p:spPr bwMode="auto">
          <a:xfrm flipV="1">
            <a:off x="5443538" y="3433763"/>
            <a:ext cx="1612900" cy="1152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3709987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 variable is just a name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3709987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 variable is just a name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Does not have a type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3709987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 variable is just a name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Does not have a type</a:t>
            </a:r>
          </a:p>
        </p:txBody>
      </p:sp>
      <p:sp>
        <p:nvSpPr>
          <p:cNvPr id="59395" name="Text Box 2"/>
          <p:cNvSpPr txBox="1">
            <a:spLocks noChangeArrowheads="1"/>
          </p:cNvSpPr>
          <p:nvPr/>
        </p:nvSpPr>
        <p:spPr bwMode="auto">
          <a:xfrm>
            <a:off x="546100" y="2454275"/>
            <a:ext cx="3457575" cy="293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planet = 'Pluto'</a:t>
            </a:r>
            <a:endParaRPr lang="en-US" altLang="en-US" sz="2400" i="1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3709987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 variable is just a name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Does not have a type</a:t>
            </a:r>
          </a:p>
        </p:txBody>
      </p:sp>
      <p:sp>
        <p:nvSpPr>
          <p:cNvPr id="61443" name="Text Box 2"/>
          <p:cNvSpPr txBox="1">
            <a:spLocks noChangeArrowheads="1"/>
          </p:cNvSpPr>
          <p:nvPr/>
        </p:nvSpPr>
        <p:spPr bwMode="auto">
          <a:xfrm>
            <a:off x="546100" y="2454275"/>
            <a:ext cx="3457575" cy="293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planet = 'Pluto'</a:t>
            </a:r>
            <a:endParaRPr lang="en-US" altLang="en-US" sz="2400" i="1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</a:p>
        </p:txBody>
      </p:sp>
      <p:sp>
        <p:nvSpPr>
          <p:cNvPr id="61444" name="Text Box 2"/>
          <p:cNvSpPr txBox="1">
            <a:spLocks noChangeArrowheads="1"/>
          </p:cNvSpPr>
          <p:nvPr/>
        </p:nvSpPr>
        <p:spPr bwMode="auto">
          <a:xfrm>
            <a:off x="4983163" y="3032125"/>
            <a:ext cx="1612900" cy="190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planet</a:t>
            </a:r>
          </a:p>
        </p:txBody>
      </p:sp>
      <p:sp>
        <p:nvSpPr>
          <p:cNvPr id="61445" name="Text Box 2"/>
          <p:cNvSpPr txBox="1">
            <a:spLocks noChangeArrowheads="1"/>
          </p:cNvSpPr>
          <p:nvPr/>
        </p:nvSpPr>
        <p:spPr bwMode="auto">
          <a:xfrm>
            <a:off x="6999288" y="3030538"/>
            <a:ext cx="1612900" cy="190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'Pluto'</a:t>
            </a:r>
          </a:p>
        </p:txBody>
      </p:sp>
      <p:sp>
        <p:nvSpPr>
          <p:cNvPr id="61446" name="Line 6"/>
          <p:cNvSpPr>
            <a:spLocks noChangeShapeType="1"/>
          </p:cNvSpPr>
          <p:nvPr/>
        </p:nvSpPr>
        <p:spPr bwMode="auto">
          <a:xfrm>
            <a:off x="6134100" y="3260725"/>
            <a:ext cx="9223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1447" name="Line 8"/>
          <p:cNvSpPr>
            <a:spLocks noChangeShapeType="1"/>
          </p:cNvSpPr>
          <p:nvPr/>
        </p:nvSpPr>
        <p:spPr bwMode="auto">
          <a:xfrm>
            <a:off x="4867275" y="2916238"/>
            <a:ext cx="4378325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1448" name="Line 9"/>
          <p:cNvSpPr>
            <a:spLocks noChangeShapeType="1"/>
          </p:cNvSpPr>
          <p:nvPr/>
        </p:nvSpPr>
        <p:spPr bwMode="auto">
          <a:xfrm>
            <a:off x="6710363" y="2570163"/>
            <a:ext cx="0" cy="1900237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1449" name="Text Box 2"/>
          <p:cNvSpPr txBox="1">
            <a:spLocks noChangeArrowheads="1"/>
          </p:cNvSpPr>
          <p:nvPr/>
        </p:nvSpPr>
        <p:spPr bwMode="auto">
          <a:xfrm>
            <a:off x="4983163" y="2455863"/>
            <a:ext cx="16129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solidFill>
                  <a:schemeClr val="accent2"/>
                </a:solidFill>
                <a:latin typeface="Courier New" panose="02070309020205020404" pitchFamily="49" charset="0"/>
              </a:rPr>
              <a:t>variable</a:t>
            </a:r>
          </a:p>
        </p:txBody>
      </p:sp>
      <p:sp>
        <p:nvSpPr>
          <p:cNvPr id="61450" name="Text Box 2"/>
          <p:cNvSpPr txBox="1">
            <a:spLocks noChangeArrowheads="1"/>
          </p:cNvSpPr>
          <p:nvPr/>
        </p:nvSpPr>
        <p:spPr bwMode="auto">
          <a:xfrm>
            <a:off x="6999288" y="2455863"/>
            <a:ext cx="16129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solidFill>
                  <a:schemeClr val="accent2"/>
                </a:solidFill>
                <a:latin typeface="Courier New" panose="02070309020205020404" pitchFamily="49" charset="0"/>
              </a:rPr>
              <a:t>value</a:t>
            </a:r>
          </a:p>
        </p:txBody>
      </p:sp>
      <p:sp>
        <p:nvSpPr>
          <p:cNvPr id="61451" name="Text Box 4"/>
          <p:cNvSpPr txBox="1">
            <a:spLocks noChangeArrowheads="1"/>
          </p:cNvSpPr>
          <p:nvPr/>
        </p:nvSpPr>
        <p:spPr bwMode="auto">
          <a:xfrm>
            <a:off x="8496300" y="1993900"/>
            <a:ext cx="1006475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rgbClr val="A50021"/>
                </a:solidFill>
                <a:latin typeface="Calibri" panose="020F0502020204030204" pitchFamily="34" charset="0"/>
              </a:rPr>
              <a:t>string</a:t>
            </a:r>
          </a:p>
        </p:txBody>
      </p:sp>
      <p:sp>
        <p:nvSpPr>
          <p:cNvPr id="61452" name="Line 14"/>
          <p:cNvSpPr>
            <a:spLocks noChangeShapeType="1"/>
          </p:cNvSpPr>
          <p:nvPr/>
        </p:nvSpPr>
        <p:spPr bwMode="auto">
          <a:xfrm flipH="1">
            <a:off x="8093075" y="2627313"/>
            <a:ext cx="461963" cy="403225"/>
          </a:xfrm>
          <a:prstGeom prst="line">
            <a:avLst/>
          </a:prstGeom>
          <a:noFill/>
          <a:ln w="9525">
            <a:solidFill>
              <a:srgbClr val="A5002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3709987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 variable is just a name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Does not have a type</a:t>
            </a:r>
          </a:p>
        </p:txBody>
      </p:sp>
      <p:sp>
        <p:nvSpPr>
          <p:cNvPr id="63491" name="Text Box 2"/>
          <p:cNvSpPr txBox="1">
            <a:spLocks noChangeArrowheads="1"/>
          </p:cNvSpPr>
          <p:nvPr/>
        </p:nvSpPr>
        <p:spPr bwMode="auto">
          <a:xfrm>
            <a:off x="546100" y="2454275"/>
            <a:ext cx="3457575" cy="293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planet = 'Pluto'</a:t>
            </a:r>
            <a:endParaRPr lang="en-US" altLang="en-US" sz="2400" i="1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planet = 9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</a:p>
        </p:txBody>
      </p:sp>
      <p:sp>
        <p:nvSpPr>
          <p:cNvPr id="63492" name="Text Box 2"/>
          <p:cNvSpPr txBox="1">
            <a:spLocks noChangeArrowheads="1"/>
          </p:cNvSpPr>
          <p:nvPr/>
        </p:nvSpPr>
        <p:spPr bwMode="auto">
          <a:xfrm>
            <a:off x="4983163" y="3032125"/>
            <a:ext cx="1612900" cy="190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planet</a:t>
            </a:r>
          </a:p>
        </p:txBody>
      </p:sp>
      <p:sp>
        <p:nvSpPr>
          <p:cNvPr id="63493" name="Text Box 2"/>
          <p:cNvSpPr txBox="1">
            <a:spLocks noChangeArrowheads="1"/>
          </p:cNvSpPr>
          <p:nvPr/>
        </p:nvSpPr>
        <p:spPr bwMode="auto">
          <a:xfrm>
            <a:off x="6999288" y="3030538"/>
            <a:ext cx="1612900" cy="190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'Pluto'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9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  <p:sp>
        <p:nvSpPr>
          <p:cNvPr id="63494" name="Line 7"/>
          <p:cNvSpPr>
            <a:spLocks noChangeShapeType="1"/>
          </p:cNvSpPr>
          <p:nvPr/>
        </p:nvSpPr>
        <p:spPr bwMode="auto">
          <a:xfrm>
            <a:off x="6134100" y="3376613"/>
            <a:ext cx="865188" cy="460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3495" name="Line 8"/>
          <p:cNvSpPr>
            <a:spLocks noChangeShapeType="1"/>
          </p:cNvSpPr>
          <p:nvPr/>
        </p:nvSpPr>
        <p:spPr bwMode="auto">
          <a:xfrm>
            <a:off x="4867275" y="2916238"/>
            <a:ext cx="4378325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3496" name="Line 9"/>
          <p:cNvSpPr>
            <a:spLocks noChangeShapeType="1"/>
          </p:cNvSpPr>
          <p:nvPr/>
        </p:nvSpPr>
        <p:spPr bwMode="auto">
          <a:xfrm>
            <a:off x="6710363" y="2570163"/>
            <a:ext cx="0" cy="1900237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3497" name="Text Box 2"/>
          <p:cNvSpPr txBox="1">
            <a:spLocks noChangeArrowheads="1"/>
          </p:cNvSpPr>
          <p:nvPr/>
        </p:nvSpPr>
        <p:spPr bwMode="auto">
          <a:xfrm>
            <a:off x="4983163" y="2455863"/>
            <a:ext cx="16129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solidFill>
                  <a:schemeClr val="accent2"/>
                </a:solidFill>
                <a:latin typeface="Courier New" panose="02070309020205020404" pitchFamily="49" charset="0"/>
              </a:rPr>
              <a:t>variable</a:t>
            </a:r>
          </a:p>
        </p:txBody>
      </p:sp>
      <p:sp>
        <p:nvSpPr>
          <p:cNvPr id="63498" name="Text Box 2"/>
          <p:cNvSpPr txBox="1">
            <a:spLocks noChangeArrowheads="1"/>
          </p:cNvSpPr>
          <p:nvPr/>
        </p:nvSpPr>
        <p:spPr bwMode="auto">
          <a:xfrm>
            <a:off x="6999288" y="2455863"/>
            <a:ext cx="16129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solidFill>
                  <a:schemeClr val="accent2"/>
                </a:solidFill>
                <a:latin typeface="Courier New" panose="02070309020205020404" pitchFamily="49" charset="0"/>
              </a:rPr>
              <a:t>value</a:t>
            </a:r>
          </a:p>
        </p:txBody>
      </p:sp>
      <p:sp>
        <p:nvSpPr>
          <p:cNvPr id="63499" name="Text Box 4"/>
          <p:cNvSpPr txBox="1">
            <a:spLocks noChangeArrowheads="1"/>
          </p:cNvSpPr>
          <p:nvPr/>
        </p:nvSpPr>
        <p:spPr bwMode="auto">
          <a:xfrm>
            <a:off x="8496300" y="3952875"/>
            <a:ext cx="1214438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rgbClr val="A50021"/>
                </a:solidFill>
                <a:latin typeface="Calibri" panose="020F0502020204030204" pitchFamily="34" charset="0"/>
              </a:rPr>
              <a:t>integer</a:t>
            </a:r>
          </a:p>
        </p:txBody>
      </p:sp>
      <p:sp>
        <p:nvSpPr>
          <p:cNvPr id="63500" name="Line 16"/>
          <p:cNvSpPr>
            <a:spLocks noChangeShapeType="1"/>
          </p:cNvSpPr>
          <p:nvPr/>
        </p:nvSpPr>
        <p:spPr bwMode="auto">
          <a:xfrm flipH="1" flipV="1">
            <a:off x="7459663" y="4010025"/>
            <a:ext cx="1036637" cy="346075"/>
          </a:xfrm>
          <a:prstGeom prst="line">
            <a:avLst/>
          </a:prstGeom>
          <a:noFill/>
          <a:ln w="9525">
            <a:solidFill>
              <a:srgbClr val="A5002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457835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 simple interpreted language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  no separate compilation step</a:t>
            </a:r>
          </a:p>
        </p:txBody>
      </p:sp>
      <p:sp>
        <p:nvSpPr>
          <p:cNvPr id="12291" name="Line 4"/>
          <p:cNvSpPr>
            <a:spLocks noChangeShapeType="1"/>
          </p:cNvSpPr>
          <p:nvPr/>
        </p:nvSpPr>
        <p:spPr bwMode="auto">
          <a:xfrm>
            <a:off x="2447925" y="1533525"/>
            <a:ext cx="1843088" cy="0"/>
          </a:xfrm>
          <a:prstGeom prst="line">
            <a:avLst/>
          </a:prstGeom>
          <a:noFill/>
          <a:ln w="19050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3709987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 variable is just a name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Does not have a type</a:t>
            </a:r>
          </a:p>
        </p:txBody>
      </p:sp>
      <p:sp>
        <p:nvSpPr>
          <p:cNvPr id="65539" name="Text Box 2"/>
          <p:cNvSpPr txBox="1">
            <a:spLocks noChangeArrowheads="1"/>
          </p:cNvSpPr>
          <p:nvPr/>
        </p:nvSpPr>
        <p:spPr bwMode="auto">
          <a:xfrm>
            <a:off x="546100" y="2454275"/>
            <a:ext cx="3457575" cy="293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planet = 'Pluto'</a:t>
            </a:r>
            <a:endParaRPr lang="en-US" altLang="en-US" sz="2400" i="1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planet = 9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</a:p>
        </p:txBody>
      </p:sp>
      <p:sp>
        <p:nvSpPr>
          <p:cNvPr id="65540" name="Text Box 2"/>
          <p:cNvSpPr txBox="1">
            <a:spLocks noChangeArrowheads="1"/>
          </p:cNvSpPr>
          <p:nvPr/>
        </p:nvSpPr>
        <p:spPr bwMode="auto">
          <a:xfrm>
            <a:off x="4983163" y="3032125"/>
            <a:ext cx="1612900" cy="190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planet</a:t>
            </a:r>
          </a:p>
        </p:txBody>
      </p:sp>
      <p:sp>
        <p:nvSpPr>
          <p:cNvPr id="65541" name="Text Box 2"/>
          <p:cNvSpPr txBox="1">
            <a:spLocks noChangeArrowheads="1"/>
          </p:cNvSpPr>
          <p:nvPr/>
        </p:nvSpPr>
        <p:spPr bwMode="auto">
          <a:xfrm>
            <a:off x="6999288" y="3030538"/>
            <a:ext cx="1612900" cy="190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'Pluto'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9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  <p:sp>
        <p:nvSpPr>
          <p:cNvPr id="65542" name="Line 8"/>
          <p:cNvSpPr>
            <a:spLocks noChangeShapeType="1"/>
          </p:cNvSpPr>
          <p:nvPr/>
        </p:nvSpPr>
        <p:spPr bwMode="auto">
          <a:xfrm>
            <a:off x="4867275" y="2916238"/>
            <a:ext cx="4378325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5543" name="Line 9"/>
          <p:cNvSpPr>
            <a:spLocks noChangeShapeType="1"/>
          </p:cNvSpPr>
          <p:nvPr/>
        </p:nvSpPr>
        <p:spPr bwMode="auto">
          <a:xfrm>
            <a:off x="6710363" y="2570163"/>
            <a:ext cx="0" cy="1900237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5544" name="Text Box 2"/>
          <p:cNvSpPr txBox="1">
            <a:spLocks noChangeArrowheads="1"/>
          </p:cNvSpPr>
          <p:nvPr/>
        </p:nvSpPr>
        <p:spPr bwMode="auto">
          <a:xfrm>
            <a:off x="4983163" y="2455863"/>
            <a:ext cx="16129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solidFill>
                  <a:schemeClr val="accent2"/>
                </a:solidFill>
                <a:latin typeface="Courier New" panose="02070309020205020404" pitchFamily="49" charset="0"/>
              </a:rPr>
              <a:t>variable</a:t>
            </a:r>
          </a:p>
        </p:txBody>
      </p:sp>
      <p:sp>
        <p:nvSpPr>
          <p:cNvPr id="65545" name="Text Box 2"/>
          <p:cNvSpPr txBox="1">
            <a:spLocks noChangeArrowheads="1"/>
          </p:cNvSpPr>
          <p:nvPr/>
        </p:nvSpPr>
        <p:spPr bwMode="auto">
          <a:xfrm>
            <a:off x="6999288" y="2455863"/>
            <a:ext cx="16129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solidFill>
                  <a:schemeClr val="accent2"/>
                </a:solidFill>
                <a:latin typeface="Courier New" panose="02070309020205020404" pitchFamily="49" charset="0"/>
              </a:rPr>
              <a:t>value</a:t>
            </a:r>
          </a:p>
        </p:txBody>
      </p:sp>
      <p:sp>
        <p:nvSpPr>
          <p:cNvPr id="65546" name="Text Box 4"/>
          <p:cNvSpPr txBox="1">
            <a:spLocks noChangeArrowheads="1"/>
          </p:cNvSpPr>
          <p:nvPr/>
        </p:nvSpPr>
        <p:spPr bwMode="auto">
          <a:xfrm>
            <a:off x="919163" y="4594225"/>
            <a:ext cx="4348162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Values are </a:t>
            </a:r>
            <a:r>
              <a:rPr lang="en-US" altLang="en-US" sz="2800" i="1">
                <a:latin typeface="Calibri" panose="020F0502020204030204" pitchFamily="34" charset="0"/>
              </a:rPr>
              <a:t>garbage collected</a:t>
            </a:r>
            <a:endParaRPr lang="en-US" altLang="en-US" sz="2800">
              <a:latin typeface="Calibri" panose="020F0502020204030204" pitchFamily="34" charset="0"/>
            </a:endParaRPr>
          </a:p>
        </p:txBody>
      </p:sp>
      <p:sp>
        <p:nvSpPr>
          <p:cNvPr id="65547" name="Line 17"/>
          <p:cNvSpPr>
            <a:spLocks noChangeShapeType="1"/>
          </p:cNvSpPr>
          <p:nvPr/>
        </p:nvSpPr>
        <p:spPr bwMode="auto">
          <a:xfrm>
            <a:off x="6134100" y="3376613"/>
            <a:ext cx="865188" cy="460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3709987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 variable is just a name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Does not have a type</a:t>
            </a:r>
          </a:p>
        </p:txBody>
      </p:sp>
      <p:sp>
        <p:nvSpPr>
          <p:cNvPr id="67587" name="Text Box 2"/>
          <p:cNvSpPr txBox="1">
            <a:spLocks noChangeArrowheads="1"/>
          </p:cNvSpPr>
          <p:nvPr/>
        </p:nvSpPr>
        <p:spPr bwMode="auto">
          <a:xfrm>
            <a:off x="546100" y="2454275"/>
            <a:ext cx="3457575" cy="293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planet = 'Pluto'</a:t>
            </a:r>
            <a:endParaRPr lang="en-US" altLang="en-US" sz="2400" i="1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planet = 9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</a:p>
        </p:txBody>
      </p:sp>
      <p:sp>
        <p:nvSpPr>
          <p:cNvPr id="67588" name="Text Box 2"/>
          <p:cNvSpPr txBox="1">
            <a:spLocks noChangeArrowheads="1"/>
          </p:cNvSpPr>
          <p:nvPr/>
        </p:nvSpPr>
        <p:spPr bwMode="auto">
          <a:xfrm>
            <a:off x="4983163" y="3032125"/>
            <a:ext cx="1612900" cy="190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planet</a:t>
            </a:r>
          </a:p>
        </p:txBody>
      </p:sp>
      <p:sp>
        <p:nvSpPr>
          <p:cNvPr id="67589" name="Text Box 2"/>
          <p:cNvSpPr txBox="1">
            <a:spLocks noChangeArrowheads="1"/>
          </p:cNvSpPr>
          <p:nvPr/>
        </p:nvSpPr>
        <p:spPr bwMode="auto">
          <a:xfrm>
            <a:off x="6999288" y="3030538"/>
            <a:ext cx="1612900" cy="190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'Pluto'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9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  <p:sp>
        <p:nvSpPr>
          <p:cNvPr id="67590" name="Line 8"/>
          <p:cNvSpPr>
            <a:spLocks noChangeShapeType="1"/>
          </p:cNvSpPr>
          <p:nvPr/>
        </p:nvSpPr>
        <p:spPr bwMode="auto">
          <a:xfrm>
            <a:off x="4867275" y="2916238"/>
            <a:ext cx="4378325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7591" name="Line 9"/>
          <p:cNvSpPr>
            <a:spLocks noChangeShapeType="1"/>
          </p:cNvSpPr>
          <p:nvPr/>
        </p:nvSpPr>
        <p:spPr bwMode="auto">
          <a:xfrm>
            <a:off x="6710363" y="2570163"/>
            <a:ext cx="0" cy="1900237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7592" name="Text Box 2"/>
          <p:cNvSpPr txBox="1">
            <a:spLocks noChangeArrowheads="1"/>
          </p:cNvSpPr>
          <p:nvPr/>
        </p:nvSpPr>
        <p:spPr bwMode="auto">
          <a:xfrm>
            <a:off x="4983163" y="2455863"/>
            <a:ext cx="16129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solidFill>
                  <a:schemeClr val="accent2"/>
                </a:solidFill>
                <a:latin typeface="Courier New" panose="02070309020205020404" pitchFamily="49" charset="0"/>
              </a:rPr>
              <a:t>variable</a:t>
            </a:r>
          </a:p>
        </p:txBody>
      </p:sp>
      <p:sp>
        <p:nvSpPr>
          <p:cNvPr id="67593" name="Text Box 2"/>
          <p:cNvSpPr txBox="1">
            <a:spLocks noChangeArrowheads="1"/>
          </p:cNvSpPr>
          <p:nvPr/>
        </p:nvSpPr>
        <p:spPr bwMode="auto">
          <a:xfrm>
            <a:off x="6999288" y="2455863"/>
            <a:ext cx="16129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solidFill>
                  <a:schemeClr val="accent2"/>
                </a:solidFill>
                <a:latin typeface="Courier New" panose="02070309020205020404" pitchFamily="49" charset="0"/>
              </a:rPr>
              <a:t>value</a:t>
            </a:r>
          </a:p>
        </p:txBody>
      </p:sp>
      <p:sp>
        <p:nvSpPr>
          <p:cNvPr id="67594" name="Text Box 4"/>
          <p:cNvSpPr txBox="1">
            <a:spLocks noChangeArrowheads="1"/>
          </p:cNvSpPr>
          <p:nvPr/>
        </p:nvSpPr>
        <p:spPr bwMode="auto">
          <a:xfrm>
            <a:off x="919163" y="4594225"/>
            <a:ext cx="7902575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Values are </a:t>
            </a:r>
            <a:r>
              <a:rPr lang="en-US" altLang="en-US" sz="2800" i="1">
                <a:latin typeface="Calibri" panose="020F0502020204030204" pitchFamily="34" charset="0"/>
              </a:rPr>
              <a:t>garbage collected</a:t>
            </a:r>
            <a:endParaRPr lang="en-US" altLang="en-US" sz="2800">
              <a:latin typeface="Calibri" panose="020F0502020204030204" pitchFamily="34" charset="0"/>
            </a:endParaRP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If nothing refers to data any longer, it can be recycled</a:t>
            </a:r>
          </a:p>
        </p:txBody>
      </p:sp>
      <p:sp>
        <p:nvSpPr>
          <p:cNvPr id="67595" name="Line 17"/>
          <p:cNvSpPr>
            <a:spLocks noChangeShapeType="1"/>
          </p:cNvSpPr>
          <p:nvPr/>
        </p:nvSpPr>
        <p:spPr bwMode="auto">
          <a:xfrm>
            <a:off x="6134100" y="3376613"/>
            <a:ext cx="865188" cy="460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3709987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 variable is just a name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Does not have a type</a:t>
            </a:r>
          </a:p>
        </p:txBody>
      </p:sp>
      <p:sp>
        <p:nvSpPr>
          <p:cNvPr id="69635" name="Text Box 2"/>
          <p:cNvSpPr txBox="1">
            <a:spLocks noChangeArrowheads="1"/>
          </p:cNvSpPr>
          <p:nvPr/>
        </p:nvSpPr>
        <p:spPr bwMode="auto">
          <a:xfrm>
            <a:off x="546100" y="2454275"/>
            <a:ext cx="3457575" cy="293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planet = 'Pluto'</a:t>
            </a:r>
            <a:endParaRPr lang="en-US" altLang="en-US" sz="2400" i="1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planet = 9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</a:p>
        </p:txBody>
      </p:sp>
      <p:sp>
        <p:nvSpPr>
          <p:cNvPr id="69636" name="Text Box 2"/>
          <p:cNvSpPr txBox="1">
            <a:spLocks noChangeArrowheads="1"/>
          </p:cNvSpPr>
          <p:nvPr/>
        </p:nvSpPr>
        <p:spPr bwMode="auto">
          <a:xfrm>
            <a:off x="4983163" y="3032125"/>
            <a:ext cx="1612900" cy="190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planet</a:t>
            </a:r>
          </a:p>
        </p:txBody>
      </p:sp>
      <p:sp>
        <p:nvSpPr>
          <p:cNvPr id="69637" name="Text Box 2"/>
          <p:cNvSpPr txBox="1">
            <a:spLocks noChangeArrowheads="1"/>
          </p:cNvSpPr>
          <p:nvPr/>
        </p:nvSpPr>
        <p:spPr bwMode="auto">
          <a:xfrm>
            <a:off x="6999288" y="3030538"/>
            <a:ext cx="1612900" cy="190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'Pluto'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9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  <p:sp>
        <p:nvSpPr>
          <p:cNvPr id="69638" name="Line 8"/>
          <p:cNvSpPr>
            <a:spLocks noChangeShapeType="1"/>
          </p:cNvSpPr>
          <p:nvPr/>
        </p:nvSpPr>
        <p:spPr bwMode="auto">
          <a:xfrm>
            <a:off x="4867275" y="2916238"/>
            <a:ext cx="4378325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9639" name="Line 9"/>
          <p:cNvSpPr>
            <a:spLocks noChangeShapeType="1"/>
          </p:cNvSpPr>
          <p:nvPr/>
        </p:nvSpPr>
        <p:spPr bwMode="auto">
          <a:xfrm>
            <a:off x="6710363" y="2570163"/>
            <a:ext cx="0" cy="1900237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9640" name="Text Box 2"/>
          <p:cNvSpPr txBox="1">
            <a:spLocks noChangeArrowheads="1"/>
          </p:cNvSpPr>
          <p:nvPr/>
        </p:nvSpPr>
        <p:spPr bwMode="auto">
          <a:xfrm>
            <a:off x="4983163" y="2455863"/>
            <a:ext cx="16129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solidFill>
                  <a:schemeClr val="accent2"/>
                </a:solidFill>
                <a:latin typeface="Courier New" panose="02070309020205020404" pitchFamily="49" charset="0"/>
              </a:rPr>
              <a:t>variable</a:t>
            </a:r>
          </a:p>
        </p:txBody>
      </p:sp>
      <p:sp>
        <p:nvSpPr>
          <p:cNvPr id="69641" name="Text Box 2"/>
          <p:cNvSpPr txBox="1">
            <a:spLocks noChangeArrowheads="1"/>
          </p:cNvSpPr>
          <p:nvPr/>
        </p:nvSpPr>
        <p:spPr bwMode="auto">
          <a:xfrm>
            <a:off x="6999288" y="2455863"/>
            <a:ext cx="16129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solidFill>
                  <a:schemeClr val="accent2"/>
                </a:solidFill>
                <a:latin typeface="Courier New" panose="02070309020205020404" pitchFamily="49" charset="0"/>
              </a:rPr>
              <a:t>value</a:t>
            </a:r>
          </a:p>
        </p:txBody>
      </p:sp>
      <p:sp>
        <p:nvSpPr>
          <p:cNvPr id="69642" name="Text Box 4"/>
          <p:cNvSpPr txBox="1">
            <a:spLocks noChangeArrowheads="1"/>
          </p:cNvSpPr>
          <p:nvPr/>
        </p:nvSpPr>
        <p:spPr bwMode="auto">
          <a:xfrm>
            <a:off x="919163" y="4594225"/>
            <a:ext cx="7902575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Values are </a:t>
            </a:r>
            <a:r>
              <a:rPr lang="en-US" altLang="en-US" sz="2800" i="1">
                <a:latin typeface="Calibri" panose="020F0502020204030204" pitchFamily="34" charset="0"/>
              </a:rPr>
              <a:t>garbage collected</a:t>
            </a:r>
            <a:endParaRPr lang="en-US" altLang="en-US" sz="2800">
              <a:latin typeface="Calibri" panose="020F0502020204030204" pitchFamily="34" charset="0"/>
            </a:endParaRP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If nothing refers to data any longer, it can be recycled</a:t>
            </a:r>
          </a:p>
        </p:txBody>
      </p:sp>
      <p:sp>
        <p:nvSpPr>
          <p:cNvPr id="69643" name="Line 17"/>
          <p:cNvSpPr>
            <a:spLocks noChangeShapeType="1"/>
          </p:cNvSpPr>
          <p:nvPr/>
        </p:nvSpPr>
        <p:spPr bwMode="auto">
          <a:xfrm>
            <a:off x="6134100" y="3376613"/>
            <a:ext cx="865188" cy="460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pic>
        <p:nvPicPr>
          <p:cNvPr id="69644" name="Picture 21" descr="MC900433860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8963" y="3836988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645" name="AutoShape 22"/>
          <p:cNvSpPr>
            <a:spLocks noChangeArrowheads="1"/>
          </p:cNvSpPr>
          <p:nvPr/>
        </p:nvSpPr>
        <p:spPr bwMode="auto">
          <a:xfrm rot="5400000">
            <a:off x="8122444" y="3290094"/>
            <a:ext cx="863600" cy="576262"/>
          </a:xfrm>
          <a:custGeom>
            <a:avLst/>
            <a:gdLst>
              <a:gd name="T0" fmla="*/ 2147483646 w 21600"/>
              <a:gd name="T1" fmla="*/ 0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lnTo>
                  <a:pt x="21600" y="6079"/>
                </a:lnTo>
                <a:close/>
              </a:path>
            </a:pathLst>
          </a:custGeom>
          <a:noFill/>
          <a:ln w="19050">
            <a:solidFill>
              <a:srgbClr val="0066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565900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Must assign value to variable before using it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565900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Must assign value to variable before using it</a:t>
            </a:r>
          </a:p>
        </p:txBody>
      </p:sp>
      <p:sp>
        <p:nvSpPr>
          <p:cNvPr id="73731" name="Text Box 2"/>
          <p:cNvSpPr txBox="1">
            <a:spLocks noChangeArrowheads="1"/>
          </p:cNvSpPr>
          <p:nvPr/>
        </p:nvSpPr>
        <p:spPr bwMode="auto">
          <a:xfrm>
            <a:off x="546100" y="1647825"/>
            <a:ext cx="8699500" cy="190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planet = 'Sedna'</a:t>
            </a:r>
            <a:endParaRPr lang="en-US" altLang="en-US" sz="2400" i="1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endParaRPr lang="en-US" altLang="en-US" sz="240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565900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Must assign value to variable before using it</a:t>
            </a:r>
          </a:p>
        </p:txBody>
      </p:sp>
      <p:sp>
        <p:nvSpPr>
          <p:cNvPr id="75779" name="Text Box 2"/>
          <p:cNvSpPr txBox="1">
            <a:spLocks noChangeArrowheads="1"/>
          </p:cNvSpPr>
          <p:nvPr/>
        </p:nvSpPr>
        <p:spPr bwMode="auto">
          <a:xfrm>
            <a:off x="546100" y="1647825"/>
            <a:ext cx="8699500" cy="190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planet = 'Sedna'</a:t>
            </a:r>
            <a:endParaRPr lang="en-US" altLang="en-US" sz="2400" i="1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(plant)</a:t>
            </a:r>
            <a:r>
              <a:rPr lang="en-US" altLang="en-US" sz="2400">
                <a:solidFill>
                  <a:srgbClr val="CC3300"/>
                </a:solidFill>
                <a:latin typeface="Courier New" panose="02070309020205020404" pitchFamily="49" charset="0"/>
              </a:rPr>
              <a:t># note the deliberate misspelling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565900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Must assign value to variable before using it</a:t>
            </a:r>
          </a:p>
        </p:txBody>
      </p:sp>
      <p:sp>
        <p:nvSpPr>
          <p:cNvPr id="77827" name="Text Box 2"/>
          <p:cNvSpPr txBox="1">
            <a:spLocks noChangeArrowheads="1"/>
          </p:cNvSpPr>
          <p:nvPr/>
        </p:nvSpPr>
        <p:spPr bwMode="auto">
          <a:xfrm>
            <a:off x="546100" y="1647825"/>
            <a:ext cx="8699500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planet = 'Sedna'</a:t>
            </a:r>
            <a:endParaRPr lang="en-US" altLang="en-US" sz="2400" i="1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(plant)</a:t>
            </a:r>
            <a:r>
              <a:rPr lang="en-US" altLang="en-US" sz="2400">
                <a:solidFill>
                  <a:srgbClr val="CC3300"/>
                </a:solidFill>
                <a:latin typeface="Courier New" panose="02070309020205020404" pitchFamily="49" charset="0"/>
              </a:rPr>
              <a:t># note the deliberate misspelling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CA" altLang="en-US" sz="2400" b="1" i="1">
                <a:solidFill>
                  <a:srgbClr val="A50021"/>
                </a:solidFill>
                <a:latin typeface="Courier New" panose="02070309020205020404" pitchFamily="49" charset="0"/>
              </a:rPr>
              <a:t>Traceback (most recent call last):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CA" altLang="en-US" sz="2400" b="1" i="1">
                <a:solidFill>
                  <a:srgbClr val="A50021"/>
                </a:solidFill>
                <a:latin typeface="Courier New" panose="02070309020205020404" pitchFamily="49" charset="0"/>
              </a:rPr>
              <a:t>    print(plant)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CA" altLang="en-US" sz="2400" b="1" i="1">
                <a:solidFill>
                  <a:srgbClr val="A50021"/>
                </a:solidFill>
                <a:latin typeface="Courier New" panose="02070309020205020404" pitchFamily="49" charset="0"/>
              </a:rPr>
              <a:t>NameError: name 'plant' is not defined</a:t>
            </a:r>
            <a:endParaRPr lang="en-CA" altLang="en-US" sz="2400" b="1">
              <a:solidFill>
                <a:srgbClr val="A50021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CA" altLang="en-US" sz="2400" b="1">
                <a:latin typeface="Courier New" panose="02070309020205020404" pitchFamily="49" charset="0"/>
              </a:rPr>
              <a:t>&gt;&gt;&gt;</a:t>
            </a:r>
            <a:r>
              <a:rPr lang="en-CA" altLang="en-US" sz="2400">
                <a:latin typeface="Courier New" panose="02070309020205020404" pitchFamily="49" charset="0"/>
              </a:rPr>
              <a:t> </a:t>
            </a:r>
            <a:endParaRPr lang="en-US" altLang="en-US" sz="240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565900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Must assign value to variable before using it</a:t>
            </a:r>
          </a:p>
        </p:txBody>
      </p:sp>
      <p:sp>
        <p:nvSpPr>
          <p:cNvPr id="79875" name="Text Box 4"/>
          <p:cNvSpPr txBox="1">
            <a:spLocks noChangeArrowheads="1"/>
          </p:cNvSpPr>
          <p:nvPr/>
        </p:nvSpPr>
        <p:spPr bwMode="auto">
          <a:xfrm>
            <a:off x="919163" y="3952875"/>
            <a:ext cx="7758112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Python does not assume default values for variables</a:t>
            </a:r>
          </a:p>
        </p:txBody>
      </p:sp>
      <p:sp>
        <p:nvSpPr>
          <p:cNvPr id="79876" name="Text Box 2"/>
          <p:cNvSpPr txBox="1">
            <a:spLocks noChangeArrowheads="1"/>
          </p:cNvSpPr>
          <p:nvPr/>
        </p:nvSpPr>
        <p:spPr bwMode="auto">
          <a:xfrm>
            <a:off x="546100" y="1647825"/>
            <a:ext cx="8699500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planet = 'Sedna'</a:t>
            </a:r>
            <a:endParaRPr lang="en-US" altLang="en-US" sz="2400" i="1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(plant)</a:t>
            </a:r>
            <a:r>
              <a:rPr lang="en-US" altLang="en-US" sz="2400">
                <a:solidFill>
                  <a:srgbClr val="CC3300"/>
                </a:solidFill>
                <a:latin typeface="Courier New" panose="02070309020205020404" pitchFamily="49" charset="0"/>
              </a:rPr>
              <a:t># note the deliberate misspelling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CA" altLang="en-US" sz="2400" b="1" i="1">
                <a:solidFill>
                  <a:srgbClr val="A50021"/>
                </a:solidFill>
                <a:latin typeface="Courier New" panose="02070309020205020404" pitchFamily="49" charset="0"/>
              </a:rPr>
              <a:t>Traceback (most recent call last):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CA" altLang="en-US" sz="2400" b="1" i="1">
                <a:solidFill>
                  <a:srgbClr val="A50021"/>
                </a:solidFill>
                <a:latin typeface="Courier New" panose="02070309020205020404" pitchFamily="49" charset="0"/>
              </a:rPr>
              <a:t>    print(plant)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CA" altLang="en-US" sz="2400" b="1" i="1">
                <a:solidFill>
                  <a:srgbClr val="A50021"/>
                </a:solidFill>
                <a:latin typeface="Courier New" panose="02070309020205020404" pitchFamily="49" charset="0"/>
              </a:rPr>
              <a:t>NameError: name 'plant' is not defined</a:t>
            </a:r>
            <a:endParaRPr lang="en-CA" altLang="en-US" sz="2400" b="1">
              <a:solidFill>
                <a:srgbClr val="A50021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CA" altLang="en-US" sz="2400" b="1">
                <a:latin typeface="Courier New" panose="02070309020205020404" pitchFamily="49" charset="0"/>
              </a:rPr>
              <a:t>&gt;&gt;&gt;</a:t>
            </a:r>
            <a:r>
              <a:rPr lang="en-CA" altLang="en-US" sz="2400">
                <a:latin typeface="Courier New" panose="02070309020205020404" pitchFamily="49" charset="0"/>
              </a:rPr>
              <a:t> </a:t>
            </a:r>
            <a:endParaRPr lang="en-US" altLang="en-US" sz="240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565900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Must assign value to variable before using it</a:t>
            </a:r>
          </a:p>
        </p:txBody>
      </p:sp>
      <p:sp>
        <p:nvSpPr>
          <p:cNvPr id="81923" name="Text Box 4"/>
          <p:cNvSpPr txBox="1">
            <a:spLocks noChangeArrowheads="1"/>
          </p:cNvSpPr>
          <p:nvPr/>
        </p:nvSpPr>
        <p:spPr bwMode="auto">
          <a:xfrm>
            <a:off x="919163" y="3952875"/>
            <a:ext cx="7758112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Python does not assume default values for variables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Doing so can mask many errors</a:t>
            </a:r>
          </a:p>
        </p:txBody>
      </p:sp>
      <p:sp>
        <p:nvSpPr>
          <p:cNvPr id="81924" name="Text Box 2"/>
          <p:cNvSpPr txBox="1">
            <a:spLocks noChangeArrowheads="1"/>
          </p:cNvSpPr>
          <p:nvPr/>
        </p:nvSpPr>
        <p:spPr bwMode="auto">
          <a:xfrm>
            <a:off x="546100" y="1647825"/>
            <a:ext cx="8699500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planet = 'Sedna'</a:t>
            </a:r>
            <a:endParaRPr lang="en-US" altLang="en-US" sz="2400" i="1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(plant)</a:t>
            </a:r>
            <a:r>
              <a:rPr lang="en-US" altLang="en-US" sz="2400">
                <a:solidFill>
                  <a:srgbClr val="CC3300"/>
                </a:solidFill>
                <a:latin typeface="Courier New" panose="02070309020205020404" pitchFamily="49" charset="0"/>
              </a:rPr>
              <a:t># note the deliberate misspelling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CA" altLang="en-US" sz="2400" b="1" i="1">
                <a:solidFill>
                  <a:srgbClr val="A50021"/>
                </a:solidFill>
                <a:latin typeface="Courier New" panose="02070309020205020404" pitchFamily="49" charset="0"/>
              </a:rPr>
              <a:t>Traceback (most recent call last):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CA" altLang="en-US" sz="2400" b="1" i="1">
                <a:solidFill>
                  <a:srgbClr val="A50021"/>
                </a:solidFill>
                <a:latin typeface="Courier New" panose="02070309020205020404" pitchFamily="49" charset="0"/>
              </a:rPr>
              <a:t>    print(plant)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CA" altLang="en-US" sz="2400" b="1" i="1">
                <a:solidFill>
                  <a:srgbClr val="A50021"/>
                </a:solidFill>
                <a:latin typeface="Courier New" panose="02070309020205020404" pitchFamily="49" charset="0"/>
              </a:rPr>
              <a:t>NameError: name 'plant' is not defined</a:t>
            </a:r>
            <a:endParaRPr lang="en-CA" altLang="en-US" sz="2400" b="1">
              <a:solidFill>
                <a:srgbClr val="A50021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CA" altLang="en-US" sz="2400" b="1">
                <a:latin typeface="Courier New" panose="02070309020205020404" pitchFamily="49" charset="0"/>
              </a:rPr>
              <a:t>&gt;&gt;&gt;</a:t>
            </a:r>
            <a:r>
              <a:rPr lang="en-CA" altLang="en-US" sz="2400">
                <a:latin typeface="Courier New" panose="02070309020205020404" pitchFamily="49" charset="0"/>
              </a:rPr>
              <a:t> </a:t>
            </a:r>
            <a:endParaRPr lang="en-US" altLang="en-US" sz="240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565900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Must assign value to variable before using it</a:t>
            </a:r>
          </a:p>
        </p:txBody>
      </p:sp>
      <p:sp>
        <p:nvSpPr>
          <p:cNvPr id="83971" name="Text Box 4"/>
          <p:cNvSpPr txBox="1">
            <a:spLocks noChangeArrowheads="1"/>
          </p:cNvSpPr>
          <p:nvPr/>
        </p:nvSpPr>
        <p:spPr bwMode="auto">
          <a:xfrm>
            <a:off x="919163" y="3952875"/>
            <a:ext cx="7758112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Python does not assume default values for variables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Doing so can mask many errors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Anything from # to the end of the line is a comment</a:t>
            </a:r>
          </a:p>
        </p:txBody>
      </p:sp>
      <p:sp>
        <p:nvSpPr>
          <p:cNvPr id="83972" name="Text Box 2"/>
          <p:cNvSpPr txBox="1">
            <a:spLocks noChangeArrowheads="1"/>
          </p:cNvSpPr>
          <p:nvPr/>
        </p:nvSpPr>
        <p:spPr bwMode="auto">
          <a:xfrm>
            <a:off x="546100" y="1647825"/>
            <a:ext cx="8699500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planet = 'Sedna'</a:t>
            </a:r>
            <a:endParaRPr lang="en-US" altLang="en-US" sz="2400" i="1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(plant)</a:t>
            </a:r>
            <a:r>
              <a:rPr lang="en-US" altLang="en-US" sz="2400">
                <a:solidFill>
                  <a:srgbClr val="CC3300"/>
                </a:solidFill>
                <a:latin typeface="Courier New" panose="02070309020205020404" pitchFamily="49" charset="0"/>
              </a:rPr>
              <a:t># note the deliberate misspelling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CA" altLang="en-US" sz="2400" b="1" i="1">
                <a:solidFill>
                  <a:srgbClr val="A50021"/>
                </a:solidFill>
                <a:latin typeface="Courier New" panose="02070309020205020404" pitchFamily="49" charset="0"/>
              </a:rPr>
              <a:t>Traceback (most recent call last):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CA" altLang="en-US" sz="2400" b="1" i="1">
                <a:solidFill>
                  <a:srgbClr val="A50021"/>
                </a:solidFill>
                <a:latin typeface="Courier New" panose="02070309020205020404" pitchFamily="49" charset="0"/>
              </a:rPr>
              <a:t>    print(plant)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CA" altLang="en-US" sz="2400" b="1" i="1">
                <a:solidFill>
                  <a:srgbClr val="A50021"/>
                </a:solidFill>
                <a:latin typeface="Courier New" panose="02070309020205020404" pitchFamily="49" charset="0"/>
              </a:rPr>
              <a:t>NameError: name 'plant' is not defined</a:t>
            </a:r>
            <a:endParaRPr lang="en-CA" altLang="en-US" sz="2400" b="1">
              <a:solidFill>
                <a:srgbClr val="A50021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CA" altLang="en-US" sz="2400" b="1">
                <a:latin typeface="Courier New" panose="02070309020205020404" pitchFamily="49" charset="0"/>
              </a:rPr>
              <a:t>&gt;&gt;&gt;</a:t>
            </a:r>
            <a:r>
              <a:rPr lang="en-CA" altLang="en-US" sz="2400">
                <a:latin typeface="Courier New" panose="02070309020205020404" pitchFamily="49" charset="0"/>
              </a:rPr>
              <a:t> </a:t>
            </a:r>
            <a:endParaRPr lang="en-US" altLang="en-US" sz="240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546100" y="2281238"/>
            <a:ext cx="8666163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$</a:t>
            </a:r>
            <a:r>
              <a:rPr lang="en-US" altLang="en-US" sz="2400">
                <a:latin typeface="Courier New" panose="02070309020205020404" pitchFamily="49" charset="0"/>
              </a:rPr>
              <a:t> python</a:t>
            </a:r>
            <a:endParaRPr lang="en-US" altLang="en-US" sz="2400" b="1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endParaRPr lang="en-US" altLang="en-US" sz="2400" i="1">
              <a:latin typeface="Courier New" panose="02070309020205020404" pitchFamily="49" charset="0"/>
            </a:endParaRPr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457835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 simple interpreted language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  no separate compilation step</a:t>
            </a:r>
          </a:p>
        </p:txBody>
      </p:sp>
      <p:sp>
        <p:nvSpPr>
          <p:cNvPr id="14340" name="Line 5"/>
          <p:cNvSpPr>
            <a:spLocks noChangeShapeType="1"/>
          </p:cNvSpPr>
          <p:nvPr/>
        </p:nvSpPr>
        <p:spPr bwMode="auto">
          <a:xfrm>
            <a:off x="2447925" y="1533525"/>
            <a:ext cx="1843088" cy="0"/>
          </a:xfrm>
          <a:prstGeom prst="line">
            <a:avLst/>
          </a:prstGeom>
          <a:noFill/>
          <a:ln w="19050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3224212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Values </a:t>
            </a:r>
            <a:r>
              <a:rPr lang="en-US" altLang="en-US" sz="2800" i="1">
                <a:latin typeface="Calibri" panose="020F0502020204030204" pitchFamily="34" charset="0"/>
              </a:rPr>
              <a:t>do</a:t>
            </a:r>
            <a:r>
              <a:rPr lang="en-US" altLang="en-US" sz="2800">
                <a:latin typeface="Calibri" panose="020F0502020204030204" pitchFamily="34" charset="0"/>
              </a:rPr>
              <a:t> have types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3224212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Values </a:t>
            </a:r>
            <a:r>
              <a:rPr lang="en-US" altLang="en-US" sz="2800" i="1">
                <a:latin typeface="Calibri" panose="020F0502020204030204" pitchFamily="34" charset="0"/>
              </a:rPr>
              <a:t>do</a:t>
            </a:r>
            <a:r>
              <a:rPr lang="en-US" altLang="en-US" sz="2800">
                <a:latin typeface="Calibri" panose="020F0502020204030204" pitchFamily="34" charset="0"/>
              </a:rPr>
              <a:t> have types</a:t>
            </a:r>
          </a:p>
        </p:txBody>
      </p:sp>
      <p:sp>
        <p:nvSpPr>
          <p:cNvPr id="88067" name="Text Box 2"/>
          <p:cNvSpPr txBox="1">
            <a:spLocks noChangeArrowheads="1"/>
          </p:cNvSpPr>
          <p:nvPr/>
        </p:nvSpPr>
        <p:spPr bwMode="auto">
          <a:xfrm>
            <a:off x="546100" y="1474788"/>
            <a:ext cx="8699500" cy="316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string = "two"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number = 3</a:t>
            </a:r>
            <a:endParaRPr lang="en-US" altLang="en-US" sz="2400" i="1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(string * number)</a:t>
            </a:r>
            <a:r>
              <a:rPr lang="en-US" altLang="en-US" sz="2400">
                <a:solidFill>
                  <a:srgbClr val="CC3300"/>
                </a:solidFill>
                <a:latin typeface="Courier New" panose="02070309020205020404" pitchFamily="49" charset="0"/>
              </a:rPr>
              <a:t># repeated concatenation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twotwotwo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endParaRPr lang="en-US" altLang="en-US" sz="2400" b="1" i="1">
              <a:solidFill>
                <a:srgbClr val="A50021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3224212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Values </a:t>
            </a:r>
            <a:r>
              <a:rPr lang="en-US" altLang="en-US" sz="2800" i="1">
                <a:latin typeface="Calibri" panose="020F0502020204030204" pitchFamily="34" charset="0"/>
              </a:rPr>
              <a:t>do</a:t>
            </a:r>
            <a:r>
              <a:rPr lang="en-US" altLang="en-US" sz="2800">
                <a:latin typeface="Calibri" panose="020F0502020204030204" pitchFamily="34" charset="0"/>
              </a:rPr>
              <a:t> have types</a:t>
            </a:r>
          </a:p>
        </p:txBody>
      </p:sp>
      <p:sp>
        <p:nvSpPr>
          <p:cNvPr id="90115" name="Text Box 2"/>
          <p:cNvSpPr txBox="1">
            <a:spLocks noChangeArrowheads="1"/>
          </p:cNvSpPr>
          <p:nvPr/>
        </p:nvSpPr>
        <p:spPr bwMode="auto">
          <a:xfrm>
            <a:off x="546100" y="1474788"/>
            <a:ext cx="8699500" cy="3744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string = "two"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number = 3</a:t>
            </a:r>
            <a:endParaRPr lang="en-US" altLang="en-US" sz="2400" i="1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(string * number)</a:t>
            </a:r>
            <a:r>
              <a:rPr lang="en-US" altLang="en-US" sz="2400">
                <a:solidFill>
                  <a:srgbClr val="CC3300"/>
                </a:solidFill>
                <a:latin typeface="Courier New" panose="02070309020205020404" pitchFamily="49" charset="0"/>
              </a:rPr>
              <a:t># repeated concatenation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twotwotwo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 print</a:t>
            </a:r>
            <a:r>
              <a:rPr lang="en-US" altLang="en-US" sz="2400">
                <a:latin typeface="Courier New" panose="02070309020205020404" pitchFamily="49" charset="0"/>
              </a:rPr>
              <a:t>(string + number)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i="1">
                <a:solidFill>
                  <a:srgbClr val="A50021"/>
                </a:solidFill>
                <a:latin typeface="Courier New" panose="02070309020205020404" pitchFamily="49" charset="0"/>
              </a:rPr>
              <a:t>Traceback (most recent call last)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i="1">
                <a:solidFill>
                  <a:srgbClr val="A50021"/>
                </a:solidFill>
                <a:latin typeface="Courier New" panose="02070309020205020404" pitchFamily="49" charset="0"/>
              </a:rPr>
              <a:t>    number + string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i="1">
                <a:solidFill>
                  <a:srgbClr val="A50021"/>
                </a:solidFill>
                <a:latin typeface="Courier New" panose="02070309020205020404" pitchFamily="49" charset="0"/>
              </a:rPr>
              <a:t>TypeError: can only concatenate str 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i="1">
                <a:solidFill>
                  <a:srgbClr val="A50021"/>
                </a:solidFill>
                <a:latin typeface="Courier New" panose="02070309020205020404" pitchFamily="49" charset="0"/>
              </a:rPr>
              <a:t>(not "int") to str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endParaRPr lang="en-US" altLang="en-US" sz="2400" b="1" i="1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3224212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Values </a:t>
            </a:r>
            <a:r>
              <a:rPr lang="en-US" altLang="en-US" sz="2800" i="1">
                <a:latin typeface="Calibri" panose="020F0502020204030204" pitchFamily="34" charset="0"/>
              </a:rPr>
              <a:t>do</a:t>
            </a:r>
            <a:r>
              <a:rPr lang="en-US" altLang="en-US" sz="2800">
                <a:latin typeface="Calibri" panose="020F0502020204030204" pitchFamily="34" charset="0"/>
              </a:rPr>
              <a:t> have types</a:t>
            </a:r>
          </a:p>
        </p:txBody>
      </p:sp>
      <p:sp>
        <p:nvSpPr>
          <p:cNvPr id="92163" name="Text Box 2"/>
          <p:cNvSpPr txBox="1">
            <a:spLocks noChangeArrowheads="1"/>
          </p:cNvSpPr>
          <p:nvPr/>
        </p:nvSpPr>
        <p:spPr bwMode="auto">
          <a:xfrm>
            <a:off x="546100" y="1474788"/>
            <a:ext cx="8699500" cy="316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string = "two"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number = 3</a:t>
            </a:r>
            <a:endParaRPr lang="en-US" altLang="en-US" sz="2400" i="1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(string * number)</a:t>
            </a:r>
            <a:r>
              <a:rPr lang="en-US" altLang="en-US" sz="2400">
                <a:solidFill>
                  <a:srgbClr val="CC3300"/>
                </a:solidFill>
                <a:latin typeface="Courier New" panose="02070309020205020404" pitchFamily="49" charset="0"/>
              </a:rPr>
              <a:t># repeated concatenation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twotwotwo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 print</a:t>
            </a:r>
            <a:r>
              <a:rPr lang="en-US" altLang="en-US" sz="2400">
                <a:latin typeface="Courier New" panose="02070309020205020404" pitchFamily="49" charset="0"/>
              </a:rPr>
              <a:t>(string + number)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i="1">
                <a:solidFill>
                  <a:srgbClr val="A50021"/>
                </a:solidFill>
                <a:latin typeface="Courier New" panose="02070309020205020404" pitchFamily="49" charset="0"/>
              </a:rPr>
              <a:t>Traceback (most recent call last)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i="1">
                <a:solidFill>
                  <a:srgbClr val="A50021"/>
                </a:solidFill>
                <a:latin typeface="Courier New" panose="02070309020205020404" pitchFamily="49" charset="0"/>
              </a:rPr>
              <a:t>    number + string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i="1">
                <a:solidFill>
                  <a:srgbClr val="A50021"/>
                </a:solidFill>
                <a:latin typeface="Courier New" panose="02070309020205020404" pitchFamily="49" charset="0"/>
              </a:rPr>
              <a:t>TypeError: can only concatenate str 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i="1">
                <a:solidFill>
                  <a:srgbClr val="A50021"/>
                </a:solidFill>
                <a:latin typeface="Courier New" panose="02070309020205020404" pitchFamily="49" charset="0"/>
              </a:rPr>
              <a:t>(not "int") to str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endParaRPr lang="en-US" altLang="en-US" sz="2400" b="1" i="1">
              <a:latin typeface="Courier New" panose="02070309020205020404" pitchFamily="49" charset="0"/>
            </a:endParaRPr>
          </a:p>
        </p:txBody>
      </p:sp>
      <p:sp>
        <p:nvSpPr>
          <p:cNvPr id="92164" name="Text Box 4"/>
          <p:cNvSpPr txBox="1">
            <a:spLocks noChangeArrowheads="1"/>
          </p:cNvSpPr>
          <p:nvPr/>
        </p:nvSpPr>
        <p:spPr bwMode="auto">
          <a:xfrm>
            <a:off x="1535113" y="4816475"/>
            <a:ext cx="742315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Would probably be safe here to produce </a:t>
            </a:r>
            <a:r>
              <a:rPr lang="en-US" altLang="en-US" sz="2800">
                <a:latin typeface="Courier New" panose="02070309020205020404" pitchFamily="49" charset="0"/>
              </a:rPr>
              <a:t>'two3'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3224212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Values </a:t>
            </a:r>
            <a:r>
              <a:rPr lang="en-US" altLang="en-US" sz="2800" i="1">
                <a:latin typeface="Calibri" panose="020F0502020204030204" pitchFamily="34" charset="0"/>
              </a:rPr>
              <a:t>do</a:t>
            </a:r>
            <a:r>
              <a:rPr lang="en-US" altLang="en-US" sz="2800">
                <a:latin typeface="Calibri" panose="020F0502020204030204" pitchFamily="34" charset="0"/>
              </a:rPr>
              <a:t> have types</a:t>
            </a:r>
          </a:p>
        </p:txBody>
      </p:sp>
      <p:sp>
        <p:nvSpPr>
          <p:cNvPr id="94211" name="Text Box 2"/>
          <p:cNvSpPr txBox="1">
            <a:spLocks noChangeArrowheads="1"/>
          </p:cNvSpPr>
          <p:nvPr/>
        </p:nvSpPr>
        <p:spPr bwMode="auto">
          <a:xfrm>
            <a:off x="546100" y="1474788"/>
            <a:ext cx="8699500" cy="316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string = "two"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number = 3</a:t>
            </a:r>
            <a:endParaRPr lang="en-US" altLang="en-US" sz="2400" i="1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(string * number)</a:t>
            </a:r>
            <a:r>
              <a:rPr lang="en-US" altLang="en-US" sz="2400">
                <a:solidFill>
                  <a:srgbClr val="CC3300"/>
                </a:solidFill>
                <a:latin typeface="Courier New" panose="02070309020205020404" pitchFamily="49" charset="0"/>
              </a:rPr>
              <a:t># repeated concatenation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twotwotwo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 print</a:t>
            </a:r>
            <a:r>
              <a:rPr lang="en-US" altLang="en-US" sz="2400">
                <a:latin typeface="Courier New" panose="02070309020205020404" pitchFamily="49" charset="0"/>
              </a:rPr>
              <a:t>(string + number)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i="1">
                <a:solidFill>
                  <a:srgbClr val="A50021"/>
                </a:solidFill>
                <a:latin typeface="Courier New" panose="02070309020205020404" pitchFamily="49" charset="0"/>
              </a:rPr>
              <a:t>Traceback (most recent call last)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i="1">
                <a:solidFill>
                  <a:srgbClr val="A50021"/>
                </a:solidFill>
                <a:latin typeface="Courier New" panose="02070309020205020404" pitchFamily="49" charset="0"/>
              </a:rPr>
              <a:t>    number + string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i="1">
                <a:solidFill>
                  <a:srgbClr val="A50021"/>
                </a:solidFill>
                <a:latin typeface="Courier New" panose="02070309020205020404" pitchFamily="49" charset="0"/>
              </a:rPr>
              <a:t>TypeError: can only concatenate str 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i="1">
                <a:solidFill>
                  <a:srgbClr val="A50021"/>
                </a:solidFill>
                <a:latin typeface="Courier New" panose="02070309020205020404" pitchFamily="49" charset="0"/>
              </a:rPr>
              <a:t>(not "int") to str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endParaRPr lang="en-US" altLang="en-US" sz="2400" b="1" i="1">
              <a:latin typeface="Courier New" panose="02070309020205020404" pitchFamily="49" charset="0"/>
            </a:endParaRPr>
          </a:p>
        </p:txBody>
      </p:sp>
      <p:sp>
        <p:nvSpPr>
          <p:cNvPr id="94212" name="Text Box 4"/>
          <p:cNvSpPr txBox="1">
            <a:spLocks noChangeArrowheads="1"/>
          </p:cNvSpPr>
          <p:nvPr/>
        </p:nvSpPr>
        <p:spPr bwMode="auto">
          <a:xfrm>
            <a:off x="1535113" y="4816475"/>
            <a:ext cx="7421562" cy="1385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Would probably be safe here to produce </a:t>
            </a:r>
            <a:r>
              <a:rPr lang="en-US" altLang="en-US" sz="2800">
                <a:latin typeface="Courier New" panose="02070309020205020404" pitchFamily="49" charset="0"/>
              </a:rPr>
              <a:t>'two3'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But then what should </a:t>
            </a:r>
            <a:r>
              <a:rPr lang="en-US" altLang="en-US" sz="2800">
                <a:latin typeface="Courier New" panose="02070309020205020404" pitchFamily="49" charset="0"/>
              </a:rPr>
              <a:t>'2'+'3'</a:t>
            </a:r>
            <a:r>
              <a:rPr lang="en-US" altLang="en-US" sz="2800">
                <a:latin typeface="Calibri" panose="020F0502020204030204" pitchFamily="34" charset="0"/>
              </a:rPr>
              <a:t> be?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3224212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Values </a:t>
            </a:r>
            <a:r>
              <a:rPr lang="en-US" altLang="en-US" sz="2800" i="1">
                <a:latin typeface="Calibri" panose="020F0502020204030204" pitchFamily="34" charset="0"/>
              </a:rPr>
              <a:t>do</a:t>
            </a:r>
            <a:r>
              <a:rPr lang="en-US" altLang="en-US" sz="2800">
                <a:latin typeface="Calibri" panose="020F0502020204030204" pitchFamily="34" charset="0"/>
              </a:rPr>
              <a:t> have types</a:t>
            </a:r>
          </a:p>
        </p:txBody>
      </p:sp>
      <p:sp>
        <p:nvSpPr>
          <p:cNvPr id="96259" name="Text Box 4"/>
          <p:cNvSpPr txBox="1">
            <a:spLocks noChangeArrowheads="1"/>
          </p:cNvSpPr>
          <p:nvPr/>
        </p:nvSpPr>
        <p:spPr bwMode="auto">
          <a:xfrm>
            <a:off x="1535113" y="4816475"/>
            <a:ext cx="7423150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Would probably be safe here to produce </a:t>
            </a:r>
            <a:r>
              <a:rPr lang="en-US" altLang="en-US" sz="2800">
                <a:latin typeface="Courier New" panose="02070309020205020404" pitchFamily="49" charset="0"/>
              </a:rPr>
              <a:t>'two3'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But then what should </a:t>
            </a:r>
            <a:r>
              <a:rPr lang="en-US" altLang="en-US" sz="2800">
                <a:latin typeface="Courier New" panose="02070309020205020404" pitchFamily="49" charset="0"/>
              </a:rPr>
              <a:t>'2'+'3'</a:t>
            </a:r>
            <a:r>
              <a:rPr lang="en-US" altLang="en-US" sz="2800">
                <a:latin typeface="Calibri" panose="020F0502020204030204" pitchFamily="34" charset="0"/>
              </a:rPr>
              <a:t> be?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Doing too much is as bad as doing too little…</a:t>
            </a:r>
          </a:p>
        </p:txBody>
      </p:sp>
      <p:sp>
        <p:nvSpPr>
          <p:cNvPr id="96260" name="Text Box 2"/>
          <p:cNvSpPr txBox="1">
            <a:spLocks noChangeArrowheads="1"/>
          </p:cNvSpPr>
          <p:nvPr/>
        </p:nvSpPr>
        <p:spPr bwMode="auto">
          <a:xfrm>
            <a:off x="546100" y="1474788"/>
            <a:ext cx="8699500" cy="316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string = "two"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number = 3</a:t>
            </a:r>
            <a:endParaRPr lang="en-US" altLang="en-US" sz="2400" i="1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(string * number)</a:t>
            </a:r>
            <a:r>
              <a:rPr lang="en-US" altLang="en-US" sz="2400">
                <a:solidFill>
                  <a:srgbClr val="CC3300"/>
                </a:solidFill>
                <a:latin typeface="Courier New" panose="02070309020205020404" pitchFamily="49" charset="0"/>
              </a:rPr>
              <a:t># repeated concatenation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twotwotwo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 print</a:t>
            </a:r>
            <a:r>
              <a:rPr lang="en-US" altLang="en-US" sz="2400">
                <a:latin typeface="Courier New" panose="02070309020205020404" pitchFamily="49" charset="0"/>
              </a:rPr>
              <a:t>(string + number)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i="1">
                <a:solidFill>
                  <a:srgbClr val="A50021"/>
                </a:solidFill>
                <a:latin typeface="Courier New" panose="02070309020205020404" pitchFamily="49" charset="0"/>
              </a:rPr>
              <a:t>Traceback (most recent call last)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i="1">
                <a:solidFill>
                  <a:srgbClr val="A50021"/>
                </a:solidFill>
                <a:latin typeface="Courier New" panose="02070309020205020404" pitchFamily="49" charset="0"/>
              </a:rPr>
              <a:t>    number + string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i="1">
                <a:solidFill>
                  <a:srgbClr val="A50021"/>
                </a:solidFill>
                <a:latin typeface="Courier New" panose="02070309020205020404" pitchFamily="49" charset="0"/>
              </a:rPr>
              <a:t>TypeError: can only concatenate str 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i="1">
                <a:solidFill>
                  <a:srgbClr val="A50021"/>
                </a:solidFill>
                <a:latin typeface="Courier New" panose="02070309020205020404" pitchFamily="49" charset="0"/>
              </a:rPr>
              <a:t>(not "int") to str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endParaRPr lang="en-US" altLang="en-US" sz="2400" b="1" i="1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988050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functions to convert between types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988050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functions to convert between types</a:t>
            </a:r>
          </a:p>
        </p:txBody>
      </p:sp>
      <p:sp>
        <p:nvSpPr>
          <p:cNvPr id="100355" name="Text Box 2"/>
          <p:cNvSpPr txBox="1">
            <a:spLocks noChangeArrowheads="1"/>
          </p:cNvSpPr>
          <p:nvPr/>
        </p:nvSpPr>
        <p:spPr bwMode="auto">
          <a:xfrm>
            <a:off x="546100" y="1647825"/>
            <a:ext cx="86995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(int('2') + 3)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5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988050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functions to convert between types</a:t>
            </a:r>
          </a:p>
        </p:txBody>
      </p:sp>
      <p:sp>
        <p:nvSpPr>
          <p:cNvPr id="102403" name="Text Box 2"/>
          <p:cNvSpPr txBox="1">
            <a:spLocks noChangeArrowheads="1"/>
          </p:cNvSpPr>
          <p:nvPr/>
        </p:nvSpPr>
        <p:spPr bwMode="auto">
          <a:xfrm>
            <a:off x="546100" y="1647825"/>
            <a:ext cx="86995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(int('2') + 3)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5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 print</a:t>
            </a:r>
            <a:r>
              <a:rPr lang="en-US" altLang="en-US" sz="2400">
                <a:latin typeface="Courier New" panose="02070309020205020404" pitchFamily="49" charset="0"/>
              </a:rPr>
              <a:t>('2' + str(3))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23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1520825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Numbers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546100" y="2281238"/>
            <a:ext cx="8666163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$</a:t>
            </a:r>
            <a:r>
              <a:rPr lang="en-US" altLang="en-US" sz="2400">
                <a:latin typeface="Courier New" panose="02070309020205020404" pitchFamily="49" charset="0"/>
              </a:rPr>
              <a:t> python</a:t>
            </a:r>
            <a:endParaRPr lang="en-US" altLang="en-US" sz="2400" b="1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(1 + 2)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3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endParaRPr lang="en-US" altLang="en-US" sz="2400" i="1">
              <a:latin typeface="Courier New" panose="02070309020205020404" pitchFamily="49" charset="0"/>
            </a:endParaRPr>
          </a:p>
        </p:txBody>
      </p:sp>
      <p:sp>
        <p:nvSpPr>
          <p:cNvPr id="16387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457835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 simple interpreted language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  no separate compilation step</a:t>
            </a:r>
          </a:p>
        </p:txBody>
      </p:sp>
      <p:sp>
        <p:nvSpPr>
          <p:cNvPr id="16388" name="Line 4"/>
          <p:cNvSpPr>
            <a:spLocks noChangeShapeType="1"/>
          </p:cNvSpPr>
          <p:nvPr/>
        </p:nvSpPr>
        <p:spPr bwMode="auto">
          <a:xfrm>
            <a:off x="2447925" y="1533525"/>
            <a:ext cx="1843088" cy="0"/>
          </a:xfrm>
          <a:prstGeom prst="line">
            <a:avLst/>
          </a:prstGeom>
          <a:noFill/>
          <a:ln w="19050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1520825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Numbers</a:t>
            </a:r>
          </a:p>
        </p:txBody>
      </p:sp>
      <p:graphicFrame>
        <p:nvGraphicFramePr>
          <p:cNvPr id="501790" name="Group 30"/>
          <p:cNvGraphicFramePr>
            <a:graphicFrameLocks noGrp="1"/>
          </p:cNvGraphicFramePr>
          <p:nvPr/>
        </p:nvGraphicFramePr>
        <p:xfrm>
          <a:off x="1065213" y="1776413"/>
          <a:ext cx="7258050" cy="1120775"/>
        </p:xfrm>
        <a:graphic>
          <a:graphicData uri="http://schemas.openxmlformats.org/drawingml/2006/table">
            <a:tbl>
              <a:tblPr/>
              <a:tblGrid>
                <a:gridCol w="26495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085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20775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40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14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40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integer with unlimited precision (as much memory as available)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1520825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Numbers</a:t>
            </a:r>
          </a:p>
        </p:txBody>
      </p:sp>
      <p:graphicFrame>
        <p:nvGraphicFramePr>
          <p:cNvPr id="503836" name="Group 28"/>
          <p:cNvGraphicFramePr>
            <a:graphicFrameLocks noGrp="1"/>
          </p:cNvGraphicFramePr>
          <p:nvPr/>
        </p:nvGraphicFramePr>
        <p:xfrm>
          <a:off x="1065213" y="1776413"/>
          <a:ext cx="7258050" cy="2239962"/>
        </p:xfrm>
        <a:graphic>
          <a:graphicData uri="http://schemas.openxmlformats.org/drawingml/2006/table">
            <a:tbl>
              <a:tblPr/>
              <a:tblGrid>
                <a:gridCol w="26495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085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20774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40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14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40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integer with unlimited precision (as much memory as available)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19188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40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14.0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40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64-bit float</a:t>
                      </a:r>
                    </a:p>
                    <a:p>
                      <a:pPr marL="0" marR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40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(on most machines)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1520825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Numbers</a:t>
            </a:r>
          </a:p>
        </p:txBody>
      </p:sp>
      <p:graphicFrame>
        <p:nvGraphicFramePr>
          <p:cNvPr id="505884" name="Group 28"/>
          <p:cNvGraphicFramePr>
            <a:graphicFrameLocks noGrp="1"/>
          </p:cNvGraphicFramePr>
          <p:nvPr/>
        </p:nvGraphicFramePr>
        <p:xfrm>
          <a:off x="1065213" y="1776413"/>
          <a:ext cx="7258050" cy="3360738"/>
        </p:xfrm>
        <a:graphic>
          <a:graphicData uri="http://schemas.openxmlformats.org/drawingml/2006/table">
            <a:tbl>
              <a:tblPr/>
              <a:tblGrid>
                <a:gridCol w="26495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085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20775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40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14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40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integer with unlimited precision (as much memory as available)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19188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40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14.0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40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64-bit float</a:t>
                      </a:r>
                    </a:p>
                    <a:p>
                      <a:pPr marL="0" marR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40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(on most machines)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20775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40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1+4j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40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complex number</a:t>
                      </a:r>
                    </a:p>
                    <a:p>
                      <a:pPr marL="0" marR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40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(two 64-bit floats)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1520825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Numbers</a:t>
            </a:r>
          </a:p>
        </p:txBody>
      </p:sp>
      <p:graphicFrame>
        <p:nvGraphicFramePr>
          <p:cNvPr id="507907" name="Group 3"/>
          <p:cNvGraphicFramePr>
            <a:graphicFrameLocks noGrp="1"/>
          </p:cNvGraphicFramePr>
          <p:nvPr/>
        </p:nvGraphicFramePr>
        <p:xfrm>
          <a:off x="1065213" y="1776413"/>
          <a:ext cx="7258050" cy="4479926"/>
        </p:xfrm>
        <a:graphic>
          <a:graphicData uri="http://schemas.openxmlformats.org/drawingml/2006/table">
            <a:tbl>
              <a:tblPr/>
              <a:tblGrid>
                <a:gridCol w="26495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085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20775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40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14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40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integer with unlimited precision (as much memory as available)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19188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40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14.0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40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64-bit float</a:t>
                      </a:r>
                    </a:p>
                    <a:p>
                      <a:pPr marL="0" marR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40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(on most machines)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20775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40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1+4j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40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complex number</a:t>
                      </a:r>
                    </a:p>
                    <a:p>
                      <a:pPr marL="0" marR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40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(two 64-bit floats)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19188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40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x.real</a:t>
                      </a: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, </a:t>
                      </a:r>
                      <a:r>
                        <a:rPr kumimoji="0" lang="en-CA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x.imag</a:t>
                      </a:r>
                      <a:endParaRPr kumimoji="0" lang="en-CA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40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real and imaginary parts of complex number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1727200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Arithmetic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1727200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Arithmetic</a:t>
            </a:r>
          </a:p>
        </p:txBody>
      </p:sp>
      <p:graphicFrame>
        <p:nvGraphicFramePr>
          <p:cNvPr id="510041" name="Group 89"/>
          <p:cNvGraphicFramePr>
            <a:graphicFrameLocks noGrp="1"/>
          </p:cNvGraphicFramePr>
          <p:nvPr/>
        </p:nvGraphicFramePr>
        <p:xfrm>
          <a:off x="1008063" y="1846263"/>
          <a:ext cx="7777162" cy="498475"/>
        </p:xfrm>
        <a:graphic>
          <a:graphicData uri="http://schemas.openxmlformats.org/drawingml/2006/table">
            <a:tbl>
              <a:tblPr/>
              <a:tblGrid>
                <a:gridCol w="2419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05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891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780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8475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Addition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35 + 22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57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1727200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Arithmetic</a:t>
            </a:r>
          </a:p>
        </p:txBody>
      </p:sp>
      <p:graphicFrame>
        <p:nvGraphicFramePr>
          <p:cNvPr id="512087" name="Group 87"/>
          <p:cNvGraphicFramePr>
            <a:graphicFrameLocks noGrp="1"/>
          </p:cNvGraphicFramePr>
          <p:nvPr/>
        </p:nvGraphicFramePr>
        <p:xfrm>
          <a:off x="1008063" y="1846263"/>
          <a:ext cx="7777162" cy="1062866"/>
        </p:xfrm>
        <a:graphic>
          <a:graphicData uri="http://schemas.openxmlformats.org/drawingml/2006/table">
            <a:tbl>
              <a:tblPr/>
              <a:tblGrid>
                <a:gridCol w="2419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05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891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780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0409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Addition</a:t>
                      </a:r>
                    </a:p>
                  </a:txBody>
                  <a:tcPr marT="35810" marB="3581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+</a:t>
                      </a:r>
                    </a:p>
                  </a:txBody>
                  <a:tcPr marT="35810" marB="358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35 + 22</a:t>
                      </a:r>
                    </a:p>
                  </a:txBody>
                  <a:tcPr marT="35810" marB="358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57</a:t>
                      </a:r>
                    </a:p>
                  </a:txBody>
                  <a:tcPr marT="35810" marB="358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6866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CA" sz="2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T="35810" marB="3581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CA" sz="2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T="35810" marB="358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'</a:t>
                      </a:r>
                      <a:r>
                        <a:rPr kumimoji="0" lang="en-CA" sz="2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Py</a:t>
                      </a: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' + 'thon'</a:t>
                      </a:r>
                    </a:p>
                  </a:txBody>
                  <a:tcPr marT="35810" marB="358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'Python'</a:t>
                      </a:r>
                    </a:p>
                  </a:txBody>
                  <a:tcPr marT="35810" marB="358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1727200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Arithmetic</a:t>
            </a:r>
          </a:p>
        </p:txBody>
      </p:sp>
      <p:graphicFrame>
        <p:nvGraphicFramePr>
          <p:cNvPr id="514133" name="Group 85"/>
          <p:cNvGraphicFramePr>
            <a:graphicFrameLocks noGrp="1"/>
          </p:cNvGraphicFramePr>
          <p:nvPr/>
        </p:nvGraphicFramePr>
        <p:xfrm>
          <a:off x="1008063" y="1846263"/>
          <a:ext cx="7777162" cy="1520063"/>
        </p:xfrm>
        <a:graphic>
          <a:graphicData uri="http://schemas.openxmlformats.org/drawingml/2006/table">
            <a:tbl>
              <a:tblPr/>
              <a:tblGrid>
                <a:gridCol w="2419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05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891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780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0999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Addition</a:t>
                      </a:r>
                    </a:p>
                  </a:txBody>
                  <a:tcPr marT="38614" marB="38614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+</a:t>
                      </a:r>
                    </a:p>
                  </a:txBody>
                  <a:tcPr marT="38614" marB="386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35 + 22</a:t>
                      </a:r>
                    </a:p>
                  </a:txBody>
                  <a:tcPr marT="38614" marB="386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57</a:t>
                      </a:r>
                    </a:p>
                  </a:txBody>
                  <a:tcPr marT="38614" marB="386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2476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CA" sz="2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T="38614" marB="38614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CA" sz="2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T="38614" marB="386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'</a:t>
                      </a:r>
                      <a:r>
                        <a:rPr kumimoji="0" lang="en-CA" sz="2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Py</a:t>
                      </a: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' + 'thon'</a:t>
                      </a:r>
                    </a:p>
                  </a:txBody>
                  <a:tcPr marT="38614" marB="386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'Python'</a:t>
                      </a:r>
                    </a:p>
                  </a:txBody>
                  <a:tcPr marT="38614" marB="386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0999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Subtraction</a:t>
                      </a:r>
                    </a:p>
                  </a:txBody>
                  <a:tcPr marT="38614" marB="38614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</a:t>
                      </a:r>
                    </a:p>
                  </a:txBody>
                  <a:tcPr marT="38614" marB="386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35 - 22</a:t>
                      </a:r>
                    </a:p>
                  </a:txBody>
                  <a:tcPr marT="38614" marB="386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13</a:t>
                      </a:r>
                    </a:p>
                  </a:txBody>
                  <a:tcPr marT="38614" marB="386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1727200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Arithmetic</a:t>
            </a:r>
          </a:p>
        </p:txBody>
      </p:sp>
      <p:graphicFrame>
        <p:nvGraphicFramePr>
          <p:cNvPr id="516179" name="Group 83"/>
          <p:cNvGraphicFramePr>
            <a:graphicFrameLocks noGrp="1"/>
          </p:cNvGraphicFramePr>
          <p:nvPr/>
        </p:nvGraphicFramePr>
        <p:xfrm>
          <a:off x="1008063" y="1846263"/>
          <a:ext cx="7777162" cy="1993771"/>
        </p:xfrm>
        <a:graphic>
          <a:graphicData uri="http://schemas.openxmlformats.org/drawingml/2006/table">
            <a:tbl>
              <a:tblPr/>
              <a:tblGrid>
                <a:gridCol w="2419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05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891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780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7994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Addition</a:t>
                      </a:r>
                    </a:p>
                  </a:txBody>
                  <a:tcPr marT="40173" marB="40173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+</a:t>
                      </a:r>
                    </a:p>
                  </a:txBody>
                  <a:tcPr marT="40173" marB="4017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35 + 22</a:t>
                      </a:r>
                    </a:p>
                  </a:txBody>
                  <a:tcPr marT="40173" marB="4017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57</a:t>
                      </a:r>
                    </a:p>
                  </a:txBody>
                  <a:tcPr marT="40173" marB="4017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8137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CA" sz="2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T="40173" marB="40173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CA" sz="2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T="40173" marB="4017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'</a:t>
                      </a:r>
                      <a:r>
                        <a:rPr kumimoji="0" lang="en-CA" sz="2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Py</a:t>
                      </a: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' + 'thon'</a:t>
                      </a:r>
                    </a:p>
                  </a:txBody>
                  <a:tcPr marT="40173" marB="4017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'Python'</a:t>
                      </a:r>
                    </a:p>
                  </a:txBody>
                  <a:tcPr marT="40173" marB="4017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7994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Subtraction</a:t>
                      </a:r>
                    </a:p>
                  </a:txBody>
                  <a:tcPr marT="40173" marB="40173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</a:t>
                      </a:r>
                    </a:p>
                  </a:txBody>
                  <a:tcPr marT="40173" marB="4017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35 - 22</a:t>
                      </a:r>
                    </a:p>
                  </a:txBody>
                  <a:tcPr marT="40173" marB="4017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13</a:t>
                      </a:r>
                    </a:p>
                  </a:txBody>
                  <a:tcPr marT="40173" marB="4017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6600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Multiplication</a:t>
                      </a:r>
                    </a:p>
                  </a:txBody>
                  <a:tcPr marT="40173" marB="40173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*</a:t>
                      </a:r>
                    </a:p>
                  </a:txBody>
                  <a:tcPr marT="40173" marB="4017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3 * 2</a:t>
                      </a:r>
                    </a:p>
                  </a:txBody>
                  <a:tcPr marT="40173" marB="4017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6</a:t>
                      </a:r>
                    </a:p>
                  </a:txBody>
                  <a:tcPr marT="40173" marB="4017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1727200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Arithmetic</a:t>
            </a:r>
          </a:p>
        </p:txBody>
      </p:sp>
      <p:graphicFrame>
        <p:nvGraphicFramePr>
          <p:cNvPr id="518225" name="Group 81"/>
          <p:cNvGraphicFramePr>
            <a:graphicFrameLocks noGrp="1"/>
          </p:cNvGraphicFramePr>
          <p:nvPr/>
        </p:nvGraphicFramePr>
        <p:xfrm>
          <a:off x="1008063" y="1846263"/>
          <a:ext cx="7777162" cy="2489201"/>
        </p:xfrm>
        <a:graphic>
          <a:graphicData uri="http://schemas.openxmlformats.org/drawingml/2006/table">
            <a:tbl>
              <a:tblPr/>
              <a:tblGrid>
                <a:gridCol w="2419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05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891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780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6306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Addition</a:t>
                      </a:r>
                    </a:p>
                  </a:txBody>
                  <a:tcPr marT="40935" marB="4093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+</a:t>
                      </a:r>
                    </a:p>
                  </a:txBody>
                  <a:tcPr marT="40935" marB="409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35 + 22</a:t>
                      </a:r>
                    </a:p>
                  </a:txBody>
                  <a:tcPr marT="40935" marB="409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57</a:t>
                      </a:r>
                    </a:p>
                  </a:txBody>
                  <a:tcPr marT="40935" marB="409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5397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CA" sz="2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T="40935" marB="4093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CA" sz="2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T="40935" marB="409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'</a:t>
                      </a:r>
                      <a:r>
                        <a:rPr kumimoji="0" lang="en-CA" sz="2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Py</a:t>
                      </a: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' + 'thon'</a:t>
                      </a:r>
                    </a:p>
                  </a:txBody>
                  <a:tcPr marT="40935" marB="409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'Python'</a:t>
                      </a:r>
                    </a:p>
                  </a:txBody>
                  <a:tcPr marT="40935" marB="409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6306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Subtraction</a:t>
                      </a:r>
                    </a:p>
                  </a:txBody>
                  <a:tcPr marT="40935" marB="4093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</a:t>
                      </a:r>
                    </a:p>
                  </a:txBody>
                  <a:tcPr marT="40935" marB="409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35 - 22</a:t>
                      </a:r>
                    </a:p>
                  </a:txBody>
                  <a:tcPr marT="40935" marB="409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13</a:t>
                      </a:r>
                    </a:p>
                  </a:txBody>
                  <a:tcPr marT="40935" marB="409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4886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Multiplication</a:t>
                      </a:r>
                    </a:p>
                  </a:txBody>
                  <a:tcPr marT="40935" marB="4093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*</a:t>
                      </a:r>
                    </a:p>
                  </a:txBody>
                  <a:tcPr marT="40935" marB="409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3 * 2</a:t>
                      </a:r>
                    </a:p>
                  </a:txBody>
                  <a:tcPr marT="40935" marB="409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6</a:t>
                      </a:r>
                    </a:p>
                  </a:txBody>
                  <a:tcPr marT="40935" marB="409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6306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CA" sz="2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T="40935" marB="4093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CA" sz="2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T="40935" marB="409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'</a:t>
                      </a:r>
                      <a:r>
                        <a:rPr kumimoji="0" lang="en-CA" sz="2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Py</a:t>
                      </a: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' * 2</a:t>
                      </a:r>
                    </a:p>
                  </a:txBody>
                  <a:tcPr marT="40935" marB="409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'</a:t>
                      </a:r>
                      <a:r>
                        <a:rPr kumimoji="0" lang="en-CA" sz="2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PyPy</a:t>
                      </a: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'</a:t>
                      </a:r>
                    </a:p>
                  </a:txBody>
                  <a:tcPr marT="40935" marB="409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546100" y="2281238"/>
            <a:ext cx="8666163" cy="43783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5000" rIns="90000" bIns="45000"/>
          <a:lstStyle/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n-US" sz="2400" b="1" dirty="0">
                <a:latin typeface="Courier New" panose="02070309020205020404" pitchFamily="49" charset="0"/>
              </a:rPr>
              <a:t>$</a:t>
            </a:r>
            <a:r>
              <a:rPr lang="en-US" sz="2400" dirty="0">
                <a:latin typeface="Courier New" panose="02070309020205020404" pitchFamily="49" charset="0"/>
              </a:rPr>
              <a:t> python</a:t>
            </a:r>
            <a:endParaRPr lang="en-US" sz="2400" b="1" dirty="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n-US" sz="2400" b="1" dirty="0">
                <a:latin typeface="Courier New" panose="02070309020205020404" pitchFamily="49" charset="0"/>
              </a:rPr>
              <a:t>&gt;&gt;&gt;</a:t>
            </a:r>
            <a:r>
              <a:rPr lang="en-US" sz="2400" dirty="0">
                <a:latin typeface="Courier New" panose="02070309020205020404" pitchFamily="49" charset="0"/>
              </a:rPr>
              <a:t> </a:t>
            </a:r>
            <a:r>
              <a:rPr lang="en-US" sz="2400" b="1" dirty="0">
                <a:latin typeface="Courier New" panose="02070309020205020404" pitchFamily="49" charset="0"/>
              </a:rPr>
              <a:t>print</a:t>
            </a:r>
            <a:r>
              <a:rPr lang="en-US" sz="2400" dirty="0">
                <a:latin typeface="Courier New" panose="02070309020205020404" pitchFamily="49" charset="0"/>
              </a:rPr>
              <a:t>(1 + 2)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n-US" sz="2400" i="1" dirty="0">
                <a:solidFill>
                  <a:srgbClr val="006600"/>
                </a:solidFill>
                <a:latin typeface="Courier New" panose="02070309020205020404" pitchFamily="49" charset="0"/>
              </a:rPr>
              <a:t>3</a:t>
            </a:r>
            <a:endParaRPr lang="en-US" sz="2400" dirty="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n-US" sz="2400" b="1" dirty="0">
                <a:latin typeface="Courier New" panose="02070309020205020404" pitchFamily="49" charset="0"/>
              </a:rPr>
              <a:t>&gt;&gt;&gt;</a:t>
            </a:r>
            <a:r>
              <a:rPr lang="en-US" sz="2400" dirty="0">
                <a:latin typeface="Courier New" panose="02070309020205020404" pitchFamily="49" charset="0"/>
              </a:rPr>
              <a:t> </a:t>
            </a:r>
            <a:r>
              <a:rPr lang="en-US" sz="2400" b="1" dirty="0">
                <a:latin typeface="Courier New" panose="02070309020205020404" pitchFamily="49" charset="0"/>
              </a:rPr>
              <a:t>print</a:t>
            </a:r>
            <a:r>
              <a:rPr lang="en-US" sz="2400" dirty="0">
                <a:latin typeface="Courier New" panose="02070309020205020404" pitchFamily="49" charset="0"/>
              </a:rPr>
              <a:t>('Charles' + 'Darwin')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n-US" sz="2400" i="1" dirty="0" err="1">
                <a:solidFill>
                  <a:srgbClr val="006600"/>
                </a:solidFill>
                <a:latin typeface="Courier New" panose="02070309020205020404" pitchFamily="49" charset="0"/>
              </a:rPr>
              <a:t>CharlesDarwin</a:t>
            </a:r>
            <a:endParaRPr lang="en-US" sz="2400" dirty="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endParaRPr lang="en-US" sz="2400" b="1" dirty="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n-US" sz="2400" dirty="0">
                <a:latin typeface="+mn-lt"/>
              </a:rPr>
              <a:t>Or remove print (when in the interactive python shell):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endParaRPr lang="en-US" sz="2400" dirty="0">
              <a:latin typeface="+mn-lt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n-US" sz="2400" b="1" dirty="0">
                <a:latin typeface="Courier New" panose="02070309020205020404" pitchFamily="49" charset="0"/>
              </a:rPr>
              <a:t>&gt;&gt;&gt;</a:t>
            </a:r>
            <a:r>
              <a:rPr lang="en-US" sz="2400" dirty="0">
                <a:latin typeface="Courier New" panose="02070309020205020404" pitchFamily="49" charset="0"/>
              </a:rPr>
              <a:t> 'Charles' + 'Darwin'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n-US" sz="2400" i="1" dirty="0" err="1">
                <a:solidFill>
                  <a:srgbClr val="006600"/>
                </a:solidFill>
                <a:latin typeface="Courier New" panose="02070309020205020404" pitchFamily="49" charset="0"/>
              </a:rPr>
              <a:t>CharlesDarwin</a:t>
            </a:r>
            <a:endParaRPr lang="en-US" sz="2400" dirty="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endParaRPr lang="en-US" sz="2400" i="1" dirty="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endParaRPr lang="en-US" sz="2400" dirty="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endParaRPr lang="en-US" sz="2400" i="1" dirty="0">
              <a:latin typeface="Courier New" panose="02070309020205020404" pitchFamily="49" charset="0"/>
            </a:endParaRPr>
          </a:p>
        </p:txBody>
      </p:sp>
      <p:sp>
        <p:nvSpPr>
          <p:cNvPr id="18435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457835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 simple interpreted language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  no separate compilation step</a:t>
            </a:r>
          </a:p>
        </p:txBody>
      </p:sp>
      <p:sp>
        <p:nvSpPr>
          <p:cNvPr id="18436" name="Line 4"/>
          <p:cNvSpPr>
            <a:spLocks noChangeShapeType="1"/>
          </p:cNvSpPr>
          <p:nvPr/>
        </p:nvSpPr>
        <p:spPr bwMode="auto">
          <a:xfrm>
            <a:off x="2447925" y="1533525"/>
            <a:ext cx="1843088" cy="0"/>
          </a:xfrm>
          <a:prstGeom prst="line">
            <a:avLst/>
          </a:prstGeom>
          <a:noFill/>
          <a:ln w="19050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1727200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Arithmetic</a:t>
            </a:r>
          </a:p>
        </p:txBody>
      </p:sp>
      <p:graphicFrame>
        <p:nvGraphicFramePr>
          <p:cNvPr id="520271" name="Group 79"/>
          <p:cNvGraphicFramePr>
            <a:graphicFrameLocks noGrp="1"/>
          </p:cNvGraphicFramePr>
          <p:nvPr/>
        </p:nvGraphicFramePr>
        <p:xfrm>
          <a:off x="1008063" y="1846263"/>
          <a:ext cx="7777162" cy="2986085"/>
        </p:xfrm>
        <a:graphic>
          <a:graphicData uri="http://schemas.openxmlformats.org/drawingml/2006/table">
            <a:tbl>
              <a:tblPr/>
              <a:tblGrid>
                <a:gridCol w="2419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05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891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780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6342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Addition</a:t>
                      </a:r>
                    </a:p>
                  </a:txBody>
                  <a:tcPr marT="41856" marB="41856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+</a:t>
                      </a:r>
                    </a:p>
                  </a:txBody>
                  <a:tcPr marT="41856" marB="418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35 + 22</a:t>
                      </a:r>
                    </a:p>
                  </a:txBody>
                  <a:tcPr marT="41856" marB="418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57</a:t>
                      </a:r>
                    </a:p>
                  </a:txBody>
                  <a:tcPr marT="41856" marB="418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7281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CA" sz="2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T="41856" marB="41856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CA" sz="2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T="41856" marB="418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'</a:t>
                      </a:r>
                      <a:r>
                        <a:rPr kumimoji="0" lang="en-CA" sz="2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Py</a:t>
                      </a: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' + 'thon'</a:t>
                      </a:r>
                    </a:p>
                  </a:txBody>
                  <a:tcPr marT="41856" marB="418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'Python'</a:t>
                      </a:r>
                    </a:p>
                  </a:txBody>
                  <a:tcPr marT="41856" marB="418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6342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Subtraction</a:t>
                      </a:r>
                    </a:p>
                  </a:txBody>
                  <a:tcPr marT="41856" marB="41856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</a:t>
                      </a:r>
                    </a:p>
                  </a:txBody>
                  <a:tcPr marT="41856" marB="418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35 - 22</a:t>
                      </a:r>
                    </a:p>
                  </a:txBody>
                  <a:tcPr marT="41856" marB="418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13</a:t>
                      </a:r>
                    </a:p>
                  </a:txBody>
                  <a:tcPr marT="41856" marB="418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4889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Multiplication</a:t>
                      </a:r>
                    </a:p>
                  </a:txBody>
                  <a:tcPr marT="41856" marB="41856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*</a:t>
                      </a:r>
                    </a:p>
                  </a:txBody>
                  <a:tcPr marT="41856" marB="418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3 * 2</a:t>
                      </a:r>
                    </a:p>
                  </a:txBody>
                  <a:tcPr marT="41856" marB="418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6</a:t>
                      </a:r>
                    </a:p>
                  </a:txBody>
                  <a:tcPr marT="41856" marB="418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6342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CA" sz="2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T="41856" marB="41856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CA" sz="2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T="41856" marB="418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'</a:t>
                      </a:r>
                      <a:r>
                        <a:rPr kumimoji="0" lang="en-CA" sz="2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Py</a:t>
                      </a: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' * 2</a:t>
                      </a:r>
                    </a:p>
                  </a:txBody>
                  <a:tcPr marT="41856" marB="418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'</a:t>
                      </a:r>
                      <a:r>
                        <a:rPr kumimoji="0" lang="en-CA" sz="2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PyPy</a:t>
                      </a: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'</a:t>
                      </a:r>
                    </a:p>
                  </a:txBody>
                  <a:tcPr marT="41856" marB="418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4889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Division</a:t>
                      </a:r>
                    </a:p>
                  </a:txBody>
                  <a:tcPr marT="41856" marB="41856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/</a:t>
                      </a:r>
                    </a:p>
                  </a:txBody>
                  <a:tcPr marT="41856" marB="418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3 / 2</a:t>
                      </a:r>
                    </a:p>
                  </a:txBody>
                  <a:tcPr marT="41856" marB="418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1.5</a:t>
                      </a:r>
                    </a:p>
                  </a:txBody>
                  <a:tcPr marT="41856" marB="418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1727200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Arithmetic</a:t>
            </a:r>
          </a:p>
        </p:txBody>
      </p:sp>
      <p:graphicFrame>
        <p:nvGraphicFramePr>
          <p:cNvPr id="522317" name="Group 77"/>
          <p:cNvGraphicFramePr>
            <a:graphicFrameLocks noGrp="1"/>
          </p:cNvGraphicFramePr>
          <p:nvPr/>
        </p:nvGraphicFramePr>
        <p:xfrm>
          <a:off x="1008063" y="1846263"/>
          <a:ext cx="7777162" cy="3587750"/>
        </p:xfrm>
        <a:graphic>
          <a:graphicData uri="http://schemas.openxmlformats.org/drawingml/2006/table">
            <a:tbl>
              <a:tblPr/>
              <a:tblGrid>
                <a:gridCol w="2419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05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891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780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3000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Addition</a:t>
                      </a:r>
                    </a:p>
                  </a:txBody>
                  <a:tcPr marT="42466" marB="42466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+</a:t>
                      </a:r>
                    </a:p>
                  </a:txBody>
                  <a:tcPr marT="42466" marB="42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35 + 22</a:t>
                      </a:r>
                    </a:p>
                  </a:txBody>
                  <a:tcPr marT="42466" marB="42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57</a:t>
                      </a:r>
                    </a:p>
                  </a:txBody>
                  <a:tcPr marT="42466" marB="42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6854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CA" sz="2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T="42466" marB="42466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CA" sz="2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T="42466" marB="42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'</a:t>
                      </a:r>
                      <a:r>
                        <a:rPr kumimoji="0" lang="en-CA" sz="2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Py</a:t>
                      </a: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' + 'thon'</a:t>
                      </a:r>
                    </a:p>
                  </a:txBody>
                  <a:tcPr marT="42466" marB="42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'Python'</a:t>
                      </a:r>
                    </a:p>
                  </a:txBody>
                  <a:tcPr marT="42466" marB="42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3000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Subtraction</a:t>
                      </a:r>
                    </a:p>
                  </a:txBody>
                  <a:tcPr marT="42466" marB="42466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</a:t>
                      </a:r>
                    </a:p>
                  </a:txBody>
                  <a:tcPr marT="42466" marB="42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35 - 22</a:t>
                      </a:r>
                    </a:p>
                  </a:txBody>
                  <a:tcPr marT="42466" marB="42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13</a:t>
                      </a:r>
                    </a:p>
                  </a:txBody>
                  <a:tcPr marT="42466" marB="42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1526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Multiplication</a:t>
                      </a:r>
                    </a:p>
                  </a:txBody>
                  <a:tcPr marT="42466" marB="42466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*</a:t>
                      </a:r>
                    </a:p>
                  </a:txBody>
                  <a:tcPr marT="42466" marB="42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3 * 2</a:t>
                      </a:r>
                    </a:p>
                  </a:txBody>
                  <a:tcPr marT="42466" marB="42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6</a:t>
                      </a:r>
                    </a:p>
                  </a:txBody>
                  <a:tcPr marT="42466" marB="42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3000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CA" sz="2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T="42466" marB="42466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CA" sz="2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T="42466" marB="42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'</a:t>
                      </a:r>
                      <a:r>
                        <a:rPr kumimoji="0" lang="en-CA" sz="2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Py</a:t>
                      </a: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' * 2</a:t>
                      </a:r>
                    </a:p>
                  </a:txBody>
                  <a:tcPr marT="42466" marB="42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'</a:t>
                      </a:r>
                      <a:r>
                        <a:rPr kumimoji="0" lang="en-CA" sz="2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PyPy</a:t>
                      </a: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'</a:t>
                      </a:r>
                    </a:p>
                  </a:txBody>
                  <a:tcPr marT="42466" marB="42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1526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Division</a:t>
                      </a:r>
                    </a:p>
                  </a:txBody>
                  <a:tcPr marT="42466" marB="42466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/</a:t>
                      </a:r>
                    </a:p>
                  </a:txBody>
                  <a:tcPr marT="42466" marB="42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3 / 2</a:t>
                      </a:r>
                    </a:p>
                  </a:txBody>
                  <a:tcPr marT="42466" marB="42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1.5</a:t>
                      </a:r>
                    </a:p>
                  </a:txBody>
                  <a:tcPr marT="42466" marB="42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58844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CA" sz="2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T="42466" marB="42466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CA" sz="2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T="42466" marB="42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3 // 2</a:t>
                      </a:r>
                    </a:p>
                  </a:txBody>
                  <a:tcPr marT="42466" marB="42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1</a:t>
                      </a:r>
                    </a:p>
                  </a:txBody>
                  <a:tcPr marT="42466" marB="42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1727200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Arithmetic</a:t>
            </a:r>
          </a:p>
        </p:txBody>
      </p:sp>
      <p:graphicFrame>
        <p:nvGraphicFramePr>
          <p:cNvPr id="524365" name="Group 77"/>
          <p:cNvGraphicFramePr>
            <a:graphicFrameLocks noGrp="1"/>
          </p:cNvGraphicFramePr>
          <p:nvPr/>
        </p:nvGraphicFramePr>
        <p:xfrm>
          <a:off x="1008063" y="1846263"/>
          <a:ext cx="7777162" cy="4006848"/>
        </p:xfrm>
        <a:graphic>
          <a:graphicData uri="http://schemas.openxmlformats.org/drawingml/2006/table">
            <a:tbl>
              <a:tblPr/>
              <a:tblGrid>
                <a:gridCol w="2419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05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891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780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8149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Addition</a:t>
                      </a:r>
                    </a:p>
                  </a:txBody>
                  <a:tcPr marT="40817" marB="40817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+</a:t>
                      </a:r>
                    </a:p>
                  </a:txBody>
                  <a:tcPr marT="40817" marB="408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35 + 22</a:t>
                      </a:r>
                    </a:p>
                  </a:txBody>
                  <a:tcPr marT="40817" marB="408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57</a:t>
                      </a:r>
                    </a:p>
                  </a:txBody>
                  <a:tcPr marT="40817" marB="408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9342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CA" sz="2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T="40817" marB="40817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CA" sz="2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T="40817" marB="408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'</a:t>
                      </a:r>
                      <a:r>
                        <a:rPr kumimoji="0" lang="en-CA" sz="2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Py</a:t>
                      </a: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' + 'thon'</a:t>
                      </a:r>
                    </a:p>
                  </a:txBody>
                  <a:tcPr marT="40817" marB="408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'Python'</a:t>
                      </a:r>
                    </a:p>
                  </a:txBody>
                  <a:tcPr marT="40817" marB="408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8149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Subtraction</a:t>
                      </a:r>
                    </a:p>
                  </a:txBody>
                  <a:tcPr marT="40817" marB="40817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</a:t>
                      </a:r>
                    </a:p>
                  </a:txBody>
                  <a:tcPr marT="40817" marB="408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35 - 22</a:t>
                      </a:r>
                    </a:p>
                  </a:txBody>
                  <a:tcPr marT="40817" marB="408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13</a:t>
                      </a:r>
                    </a:p>
                  </a:txBody>
                  <a:tcPr marT="40817" marB="408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6690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Multiplication</a:t>
                      </a:r>
                    </a:p>
                  </a:txBody>
                  <a:tcPr marT="40817" marB="40817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*</a:t>
                      </a:r>
                    </a:p>
                  </a:txBody>
                  <a:tcPr marT="40817" marB="408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3 * 2</a:t>
                      </a:r>
                    </a:p>
                  </a:txBody>
                  <a:tcPr marT="40817" marB="408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6</a:t>
                      </a:r>
                    </a:p>
                  </a:txBody>
                  <a:tcPr marT="40817" marB="408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8149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CA" sz="2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T="40817" marB="40817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CA" sz="2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T="40817" marB="408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'</a:t>
                      </a:r>
                      <a:r>
                        <a:rPr kumimoji="0" lang="en-CA" sz="2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Py</a:t>
                      </a: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' * 2</a:t>
                      </a:r>
                    </a:p>
                  </a:txBody>
                  <a:tcPr marT="40817" marB="408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'</a:t>
                      </a:r>
                      <a:r>
                        <a:rPr kumimoji="0" lang="en-CA" sz="2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PyPy</a:t>
                      </a: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'</a:t>
                      </a:r>
                    </a:p>
                  </a:txBody>
                  <a:tcPr marT="40817" marB="408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6690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Division</a:t>
                      </a:r>
                    </a:p>
                  </a:txBody>
                  <a:tcPr marT="40817" marB="40817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/</a:t>
                      </a:r>
                    </a:p>
                  </a:txBody>
                  <a:tcPr marT="40817" marB="408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3 / 2</a:t>
                      </a:r>
                    </a:p>
                  </a:txBody>
                  <a:tcPr marT="40817" marB="408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1.5</a:t>
                      </a:r>
                    </a:p>
                  </a:txBody>
                  <a:tcPr marT="40817" marB="408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6690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CA" sz="2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T="40817" marB="40817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CA" sz="2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T="40817" marB="408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3 // 2</a:t>
                      </a:r>
                    </a:p>
                  </a:txBody>
                  <a:tcPr marT="40817" marB="408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1</a:t>
                      </a:r>
                    </a:p>
                  </a:txBody>
                  <a:tcPr marT="40817" marB="408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2064871"/>
                  </a:ext>
                </a:extLst>
              </a:tr>
              <a:tr h="552989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Exponentiation</a:t>
                      </a:r>
                    </a:p>
                  </a:txBody>
                  <a:tcPr marT="40817" marB="40817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**</a:t>
                      </a:r>
                    </a:p>
                  </a:txBody>
                  <a:tcPr marT="40817" marB="408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2 ** 0.5</a:t>
                      </a:r>
                    </a:p>
                  </a:txBody>
                  <a:tcPr marT="40817" marB="408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1.41421356...</a:t>
                      </a:r>
                    </a:p>
                  </a:txBody>
                  <a:tcPr marT="40817" marB="408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1727200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Arithmetic</a:t>
            </a:r>
          </a:p>
        </p:txBody>
      </p:sp>
      <p:graphicFrame>
        <p:nvGraphicFramePr>
          <p:cNvPr id="526339" name="Group 3"/>
          <p:cNvGraphicFramePr>
            <a:graphicFrameLocks noGrp="1"/>
          </p:cNvGraphicFramePr>
          <p:nvPr/>
        </p:nvGraphicFramePr>
        <p:xfrm>
          <a:off x="1008063" y="1846263"/>
          <a:ext cx="7777162" cy="4583111"/>
        </p:xfrm>
        <a:graphic>
          <a:graphicData uri="http://schemas.openxmlformats.org/drawingml/2006/table">
            <a:tbl>
              <a:tblPr/>
              <a:tblGrid>
                <a:gridCol w="2419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05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891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780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5083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Addition</a:t>
                      </a:r>
                    </a:p>
                  </a:txBody>
                  <a:tcPr marT="40823" marB="40823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+</a:t>
                      </a:r>
                    </a:p>
                  </a:txBody>
                  <a:tcPr marT="40823" marB="408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35 + 22</a:t>
                      </a:r>
                    </a:p>
                  </a:txBody>
                  <a:tcPr marT="40823" marB="408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57</a:t>
                      </a:r>
                    </a:p>
                  </a:txBody>
                  <a:tcPr marT="40823" marB="408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9114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CA" sz="2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T="40823" marB="40823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CA" sz="2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T="40823" marB="408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'</a:t>
                      </a:r>
                      <a:r>
                        <a:rPr kumimoji="0" lang="en-CA" sz="2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Py</a:t>
                      </a: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' + 'thon'</a:t>
                      </a:r>
                    </a:p>
                  </a:txBody>
                  <a:tcPr marT="40823" marB="408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'Python'</a:t>
                      </a:r>
                    </a:p>
                  </a:txBody>
                  <a:tcPr marT="40823" marB="408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5083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Subtraction</a:t>
                      </a:r>
                    </a:p>
                  </a:txBody>
                  <a:tcPr marT="40823" marB="40823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</a:t>
                      </a:r>
                    </a:p>
                  </a:txBody>
                  <a:tcPr marT="40823" marB="408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35 - 22</a:t>
                      </a:r>
                    </a:p>
                  </a:txBody>
                  <a:tcPr marT="40823" marB="408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13</a:t>
                      </a:r>
                    </a:p>
                  </a:txBody>
                  <a:tcPr marT="40823" marB="408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3666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Multiplication</a:t>
                      </a:r>
                    </a:p>
                  </a:txBody>
                  <a:tcPr marT="40823" marB="40823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*</a:t>
                      </a:r>
                    </a:p>
                  </a:txBody>
                  <a:tcPr marT="40823" marB="408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3 * 2</a:t>
                      </a:r>
                    </a:p>
                  </a:txBody>
                  <a:tcPr marT="40823" marB="408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6</a:t>
                      </a:r>
                    </a:p>
                  </a:txBody>
                  <a:tcPr marT="40823" marB="408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5083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CA" sz="2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T="40823" marB="40823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CA" sz="2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T="40823" marB="408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'</a:t>
                      </a:r>
                      <a:r>
                        <a:rPr kumimoji="0" lang="en-CA" sz="2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Py</a:t>
                      </a: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' * 2</a:t>
                      </a:r>
                    </a:p>
                  </a:txBody>
                  <a:tcPr marT="40823" marB="408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'</a:t>
                      </a:r>
                      <a:r>
                        <a:rPr kumimoji="0" lang="en-CA" sz="2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PyPy</a:t>
                      </a: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'</a:t>
                      </a:r>
                    </a:p>
                  </a:txBody>
                  <a:tcPr marT="40823" marB="408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3666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Division</a:t>
                      </a:r>
                    </a:p>
                  </a:txBody>
                  <a:tcPr marT="40823" marB="40823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/</a:t>
                      </a:r>
                    </a:p>
                  </a:txBody>
                  <a:tcPr marT="40823" marB="408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3 / 2</a:t>
                      </a:r>
                    </a:p>
                  </a:txBody>
                  <a:tcPr marT="40823" marB="408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1.5</a:t>
                      </a:r>
                    </a:p>
                  </a:txBody>
                  <a:tcPr marT="40823" marB="408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7219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CA" sz="2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T="40823" marB="40823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CA" sz="2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T="40823" marB="408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3 // 2</a:t>
                      </a:r>
                    </a:p>
                  </a:txBody>
                  <a:tcPr marT="40823" marB="408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1</a:t>
                      </a:r>
                    </a:p>
                  </a:txBody>
                  <a:tcPr marT="40823" marB="408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89114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Exponentiation</a:t>
                      </a:r>
                    </a:p>
                  </a:txBody>
                  <a:tcPr marT="40823" marB="40823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**</a:t>
                      </a:r>
                    </a:p>
                  </a:txBody>
                  <a:tcPr marT="40823" marB="408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2 ** 0.5</a:t>
                      </a:r>
                    </a:p>
                  </a:txBody>
                  <a:tcPr marT="40823" marB="408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1.41421356...</a:t>
                      </a:r>
                    </a:p>
                  </a:txBody>
                  <a:tcPr marT="40823" marB="408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45083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Remainder</a:t>
                      </a:r>
                    </a:p>
                  </a:txBody>
                  <a:tcPr marT="40823" marB="40823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%</a:t>
                      </a:r>
                    </a:p>
                  </a:txBody>
                  <a:tcPr marT="40823" marB="408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13 % 5</a:t>
                      </a:r>
                    </a:p>
                  </a:txBody>
                  <a:tcPr marT="40823" marB="408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3</a:t>
                      </a:r>
                    </a:p>
                  </a:txBody>
                  <a:tcPr marT="40823" marB="408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092825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Prefer </a:t>
            </a:r>
            <a:r>
              <a:rPr lang="en-US" altLang="en-US" sz="2800" i="1">
                <a:latin typeface="Calibri" panose="020F0502020204030204" pitchFamily="34" charset="0"/>
              </a:rPr>
              <a:t>in-place </a:t>
            </a:r>
            <a:r>
              <a:rPr lang="en-US" altLang="en-US" sz="2800">
                <a:latin typeface="Calibri" panose="020F0502020204030204" pitchFamily="34" charset="0"/>
              </a:rPr>
              <a:t>forms of binary operators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092825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Prefer </a:t>
            </a:r>
            <a:r>
              <a:rPr lang="en-US" altLang="en-US" sz="2800" i="1">
                <a:latin typeface="Calibri" panose="020F0502020204030204" pitchFamily="34" charset="0"/>
              </a:rPr>
              <a:t>in-place </a:t>
            </a:r>
            <a:r>
              <a:rPr lang="en-US" altLang="en-US" sz="2800">
                <a:latin typeface="Calibri" panose="020F0502020204030204" pitchFamily="34" charset="0"/>
              </a:rPr>
              <a:t>forms of binary operators</a:t>
            </a:r>
          </a:p>
        </p:txBody>
      </p:sp>
      <p:sp>
        <p:nvSpPr>
          <p:cNvPr id="137219" name="Text Box 2"/>
          <p:cNvSpPr txBox="1">
            <a:spLocks noChangeArrowheads="1"/>
          </p:cNvSpPr>
          <p:nvPr/>
        </p:nvSpPr>
        <p:spPr bwMode="auto">
          <a:xfrm>
            <a:off x="546100" y="1647825"/>
            <a:ext cx="8699500" cy="362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years = 500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092825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Prefer </a:t>
            </a:r>
            <a:r>
              <a:rPr lang="en-US" altLang="en-US" sz="2800" i="1">
                <a:latin typeface="Calibri" panose="020F0502020204030204" pitchFamily="34" charset="0"/>
              </a:rPr>
              <a:t>in-place </a:t>
            </a:r>
            <a:r>
              <a:rPr lang="en-US" altLang="en-US" sz="2800">
                <a:latin typeface="Calibri" panose="020F0502020204030204" pitchFamily="34" charset="0"/>
              </a:rPr>
              <a:t>forms of binary operators</a:t>
            </a:r>
          </a:p>
        </p:txBody>
      </p:sp>
      <p:sp>
        <p:nvSpPr>
          <p:cNvPr id="139267" name="Text Box 2"/>
          <p:cNvSpPr txBox="1">
            <a:spLocks noChangeArrowheads="1"/>
          </p:cNvSpPr>
          <p:nvPr/>
        </p:nvSpPr>
        <p:spPr bwMode="auto">
          <a:xfrm>
            <a:off x="546100" y="1647825"/>
            <a:ext cx="8699500" cy="362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years = 500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 </a:t>
            </a:r>
            <a:r>
              <a:rPr lang="en-US" altLang="en-US" sz="2400">
                <a:latin typeface="Courier New" panose="02070309020205020404" pitchFamily="49" charset="0"/>
              </a:rPr>
              <a:t>years += 1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092825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Prefer </a:t>
            </a:r>
            <a:r>
              <a:rPr lang="en-US" altLang="en-US" sz="2800" i="1">
                <a:latin typeface="Calibri" panose="020F0502020204030204" pitchFamily="34" charset="0"/>
              </a:rPr>
              <a:t>in-place </a:t>
            </a:r>
            <a:r>
              <a:rPr lang="en-US" altLang="en-US" sz="2800">
                <a:latin typeface="Calibri" panose="020F0502020204030204" pitchFamily="34" charset="0"/>
              </a:rPr>
              <a:t>forms of binary operators</a:t>
            </a:r>
          </a:p>
        </p:txBody>
      </p:sp>
      <p:sp>
        <p:nvSpPr>
          <p:cNvPr id="141315" name="Text Box 2"/>
          <p:cNvSpPr txBox="1">
            <a:spLocks noChangeArrowheads="1"/>
          </p:cNvSpPr>
          <p:nvPr/>
        </p:nvSpPr>
        <p:spPr bwMode="auto">
          <a:xfrm>
            <a:off x="546100" y="1647825"/>
            <a:ext cx="8699500" cy="362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years = 500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 </a:t>
            </a:r>
            <a:r>
              <a:rPr lang="en-US" altLang="en-US" sz="2400">
                <a:latin typeface="Courier New" panose="02070309020205020404" pitchFamily="49" charset="0"/>
              </a:rPr>
              <a:t>years += 1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</a:p>
        </p:txBody>
      </p:sp>
      <p:sp>
        <p:nvSpPr>
          <p:cNvPr id="141316" name="Text Box 4"/>
          <p:cNvSpPr txBox="1">
            <a:spLocks noChangeArrowheads="1"/>
          </p:cNvSpPr>
          <p:nvPr/>
        </p:nvSpPr>
        <p:spPr bwMode="auto">
          <a:xfrm>
            <a:off x="3887788" y="1820863"/>
            <a:ext cx="5713412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rgbClr val="A50021"/>
                </a:solidFill>
                <a:latin typeface="Calibri" panose="020F0502020204030204" pitchFamily="34" charset="0"/>
              </a:rPr>
              <a:t>The same as </a:t>
            </a:r>
            <a:r>
              <a:rPr lang="en-US" altLang="en-US" sz="2800">
                <a:solidFill>
                  <a:srgbClr val="A50021"/>
                </a:solidFill>
                <a:latin typeface="Courier New" panose="02070309020205020404" pitchFamily="49" charset="0"/>
              </a:rPr>
              <a:t>years = years + 1</a:t>
            </a:r>
          </a:p>
        </p:txBody>
      </p:sp>
      <p:sp>
        <p:nvSpPr>
          <p:cNvPr id="141317" name="Line 6"/>
          <p:cNvSpPr>
            <a:spLocks noChangeShapeType="1"/>
          </p:cNvSpPr>
          <p:nvPr/>
        </p:nvSpPr>
        <p:spPr bwMode="auto">
          <a:xfrm flipH="1">
            <a:off x="3254375" y="2224088"/>
            <a:ext cx="633413" cy="0"/>
          </a:xfrm>
          <a:prstGeom prst="line">
            <a:avLst/>
          </a:prstGeom>
          <a:noFill/>
          <a:ln w="9525">
            <a:solidFill>
              <a:srgbClr val="A5002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092825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Prefer </a:t>
            </a:r>
            <a:r>
              <a:rPr lang="en-US" altLang="en-US" sz="2800" i="1">
                <a:latin typeface="Calibri" panose="020F0502020204030204" pitchFamily="34" charset="0"/>
              </a:rPr>
              <a:t>in-place </a:t>
            </a:r>
            <a:r>
              <a:rPr lang="en-US" altLang="en-US" sz="2800">
                <a:latin typeface="Calibri" panose="020F0502020204030204" pitchFamily="34" charset="0"/>
              </a:rPr>
              <a:t>forms of binary operators</a:t>
            </a:r>
          </a:p>
        </p:txBody>
      </p:sp>
      <p:sp>
        <p:nvSpPr>
          <p:cNvPr id="143363" name="Text Box 2"/>
          <p:cNvSpPr txBox="1">
            <a:spLocks noChangeArrowheads="1"/>
          </p:cNvSpPr>
          <p:nvPr/>
        </p:nvSpPr>
        <p:spPr bwMode="auto">
          <a:xfrm>
            <a:off x="546100" y="1647825"/>
            <a:ext cx="8699500" cy="362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years = 500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 </a:t>
            </a:r>
            <a:r>
              <a:rPr lang="en-US" altLang="en-US" sz="2400">
                <a:latin typeface="Courier New" panose="02070309020205020404" pitchFamily="49" charset="0"/>
              </a:rPr>
              <a:t>years += 1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 print</a:t>
            </a:r>
            <a:r>
              <a:rPr lang="en-US" altLang="en-US" sz="2400">
                <a:latin typeface="Courier New" panose="02070309020205020404" pitchFamily="49" charset="0"/>
              </a:rPr>
              <a:t>(years)</a:t>
            </a:r>
            <a:endParaRPr lang="en-US" altLang="en-US" sz="2400" b="1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501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092825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Prefer </a:t>
            </a:r>
            <a:r>
              <a:rPr lang="en-US" altLang="en-US" sz="2800" i="1">
                <a:latin typeface="Calibri" panose="020F0502020204030204" pitchFamily="34" charset="0"/>
              </a:rPr>
              <a:t>in-place </a:t>
            </a:r>
            <a:r>
              <a:rPr lang="en-US" altLang="en-US" sz="2800">
                <a:latin typeface="Calibri" panose="020F0502020204030204" pitchFamily="34" charset="0"/>
              </a:rPr>
              <a:t>forms of binary operators</a:t>
            </a:r>
          </a:p>
        </p:txBody>
      </p:sp>
      <p:sp>
        <p:nvSpPr>
          <p:cNvPr id="145411" name="Text Box 2"/>
          <p:cNvSpPr txBox="1">
            <a:spLocks noChangeArrowheads="1"/>
          </p:cNvSpPr>
          <p:nvPr/>
        </p:nvSpPr>
        <p:spPr bwMode="auto">
          <a:xfrm>
            <a:off x="546100" y="1647825"/>
            <a:ext cx="8699500" cy="362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years = 500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 </a:t>
            </a:r>
            <a:r>
              <a:rPr lang="en-US" altLang="en-US" sz="2400">
                <a:latin typeface="Courier New" panose="02070309020205020404" pitchFamily="49" charset="0"/>
              </a:rPr>
              <a:t>years += 1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 print</a:t>
            </a:r>
            <a:r>
              <a:rPr lang="en-US" altLang="en-US" sz="2400">
                <a:latin typeface="Courier New" panose="02070309020205020404" pitchFamily="49" charset="0"/>
              </a:rPr>
              <a:t>(years)</a:t>
            </a:r>
            <a:endParaRPr lang="en-US" altLang="en-US" sz="2400" b="1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501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 </a:t>
            </a:r>
            <a:r>
              <a:rPr lang="en-US" altLang="en-US" sz="2400">
                <a:latin typeface="Courier New" panose="02070309020205020404" pitchFamily="49" charset="0"/>
              </a:rPr>
              <a:t>years %= 10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027737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Put commands in a file and execute that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092825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Prefer </a:t>
            </a:r>
            <a:r>
              <a:rPr lang="en-US" altLang="en-US" sz="2800" i="1">
                <a:latin typeface="Calibri" panose="020F0502020204030204" pitchFamily="34" charset="0"/>
              </a:rPr>
              <a:t>in-place </a:t>
            </a:r>
            <a:r>
              <a:rPr lang="en-US" altLang="en-US" sz="2800">
                <a:latin typeface="Calibri" panose="020F0502020204030204" pitchFamily="34" charset="0"/>
              </a:rPr>
              <a:t>forms of binary operators</a:t>
            </a:r>
          </a:p>
        </p:txBody>
      </p:sp>
      <p:sp>
        <p:nvSpPr>
          <p:cNvPr id="147459" name="Text Box 2"/>
          <p:cNvSpPr txBox="1">
            <a:spLocks noChangeArrowheads="1"/>
          </p:cNvSpPr>
          <p:nvPr/>
        </p:nvSpPr>
        <p:spPr bwMode="auto">
          <a:xfrm>
            <a:off x="546100" y="1647825"/>
            <a:ext cx="8699500" cy="362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years = 500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 </a:t>
            </a:r>
            <a:r>
              <a:rPr lang="en-US" altLang="en-US" sz="2400">
                <a:latin typeface="Courier New" panose="02070309020205020404" pitchFamily="49" charset="0"/>
              </a:rPr>
              <a:t>years += 1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 print</a:t>
            </a:r>
            <a:r>
              <a:rPr lang="en-US" altLang="en-US" sz="2400">
                <a:latin typeface="Courier New" panose="02070309020205020404" pitchFamily="49" charset="0"/>
              </a:rPr>
              <a:t>(years)</a:t>
            </a:r>
            <a:endParaRPr lang="en-US" altLang="en-US" sz="2400" b="1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501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years %= 10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</a:p>
        </p:txBody>
      </p:sp>
      <p:sp>
        <p:nvSpPr>
          <p:cNvPr id="147460" name="Text Box 4"/>
          <p:cNvSpPr txBox="1">
            <a:spLocks noChangeArrowheads="1"/>
          </p:cNvSpPr>
          <p:nvPr/>
        </p:nvSpPr>
        <p:spPr bwMode="auto">
          <a:xfrm>
            <a:off x="3887788" y="2930525"/>
            <a:ext cx="6105525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rgbClr val="A50021"/>
                </a:solidFill>
                <a:latin typeface="Calibri" panose="020F0502020204030204" pitchFamily="34" charset="0"/>
              </a:rPr>
              <a:t>The same as:  </a:t>
            </a:r>
            <a:r>
              <a:rPr lang="en-US" altLang="en-US" sz="2800">
                <a:solidFill>
                  <a:srgbClr val="A50021"/>
                </a:solidFill>
                <a:latin typeface="Courier New" panose="02070309020205020404" pitchFamily="49" charset="0"/>
              </a:rPr>
              <a:t>years = years % 10</a:t>
            </a:r>
          </a:p>
        </p:txBody>
      </p:sp>
      <p:sp>
        <p:nvSpPr>
          <p:cNvPr id="147461" name="Line 7"/>
          <p:cNvSpPr>
            <a:spLocks noChangeShapeType="1"/>
          </p:cNvSpPr>
          <p:nvPr/>
        </p:nvSpPr>
        <p:spPr bwMode="auto">
          <a:xfrm flipH="1" flipV="1">
            <a:off x="3484563" y="3376613"/>
            <a:ext cx="403225" cy="0"/>
          </a:xfrm>
          <a:prstGeom prst="line">
            <a:avLst/>
          </a:prstGeom>
          <a:noFill/>
          <a:ln w="9525">
            <a:solidFill>
              <a:srgbClr val="A5002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092825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Prefer </a:t>
            </a:r>
            <a:r>
              <a:rPr lang="en-US" altLang="en-US" sz="2800" i="1">
                <a:latin typeface="Calibri" panose="020F0502020204030204" pitchFamily="34" charset="0"/>
              </a:rPr>
              <a:t>in-place </a:t>
            </a:r>
            <a:r>
              <a:rPr lang="en-US" altLang="en-US" sz="2800">
                <a:latin typeface="Calibri" panose="020F0502020204030204" pitchFamily="34" charset="0"/>
              </a:rPr>
              <a:t>forms of binary operators</a:t>
            </a:r>
          </a:p>
        </p:txBody>
      </p:sp>
      <p:sp>
        <p:nvSpPr>
          <p:cNvPr id="149507" name="Text Box 2"/>
          <p:cNvSpPr txBox="1">
            <a:spLocks noChangeArrowheads="1"/>
          </p:cNvSpPr>
          <p:nvPr/>
        </p:nvSpPr>
        <p:spPr bwMode="auto">
          <a:xfrm>
            <a:off x="546100" y="1647825"/>
            <a:ext cx="8699500" cy="362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years = 500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 </a:t>
            </a:r>
            <a:r>
              <a:rPr lang="en-US" altLang="en-US" sz="2400">
                <a:latin typeface="Courier New" panose="02070309020205020404" pitchFamily="49" charset="0"/>
              </a:rPr>
              <a:t>years += 1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 print</a:t>
            </a:r>
            <a:r>
              <a:rPr lang="en-US" altLang="en-US" sz="2400">
                <a:latin typeface="Courier New" panose="02070309020205020404" pitchFamily="49" charset="0"/>
              </a:rPr>
              <a:t>(years)</a:t>
            </a:r>
            <a:endParaRPr lang="en-US" altLang="en-US" sz="2400" b="1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501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years %= 10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 print</a:t>
            </a:r>
            <a:r>
              <a:rPr lang="en-US" altLang="en-US" sz="2400">
                <a:latin typeface="Courier New" panose="02070309020205020404" pitchFamily="49" charset="0"/>
              </a:rPr>
              <a:t>(years)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1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2079625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Comparisons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2079625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Comparisons</a:t>
            </a:r>
          </a:p>
        </p:txBody>
      </p:sp>
      <p:graphicFrame>
        <p:nvGraphicFramePr>
          <p:cNvPr id="542775" name="Group 55"/>
          <p:cNvGraphicFramePr>
            <a:graphicFrameLocks noGrp="1"/>
          </p:cNvGraphicFramePr>
          <p:nvPr/>
        </p:nvGraphicFramePr>
        <p:xfrm>
          <a:off x="1008063" y="1846263"/>
          <a:ext cx="4667250" cy="498475"/>
        </p:xfrm>
        <a:graphic>
          <a:graphicData uri="http://schemas.openxmlformats.org/drawingml/2006/table">
            <a:tbl>
              <a:tblPr/>
              <a:tblGrid>
                <a:gridCol w="2189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8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8475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3 &lt; 5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2079625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Comparisons</a:t>
            </a:r>
          </a:p>
        </p:txBody>
      </p:sp>
      <p:graphicFrame>
        <p:nvGraphicFramePr>
          <p:cNvPr id="544821" name="Group 53"/>
          <p:cNvGraphicFramePr>
            <a:graphicFrameLocks noGrp="1"/>
          </p:cNvGraphicFramePr>
          <p:nvPr/>
        </p:nvGraphicFramePr>
        <p:xfrm>
          <a:off x="1008063" y="1846263"/>
          <a:ext cx="4667250" cy="995362"/>
        </p:xfrm>
        <a:graphic>
          <a:graphicData uri="http://schemas.openxmlformats.org/drawingml/2006/table">
            <a:tbl>
              <a:tblPr/>
              <a:tblGrid>
                <a:gridCol w="2189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8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8474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3 &lt; 5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6888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3 != 5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2079625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Comparisons</a:t>
            </a:r>
          </a:p>
        </p:txBody>
      </p:sp>
      <p:graphicFrame>
        <p:nvGraphicFramePr>
          <p:cNvPr id="546867" name="Group 51"/>
          <p:cNvGraphicFramePr>
            <a:graphicFrameLocks noGrp="1"/>
          </p:cNvGraphicFramePr>
          <p:nvPr/>
        </p:nvGraphicFramePr>
        <p:xfrm>
          <a:off x="1008063" y="1846263"/>
          <a:ext cx="4667250" cy="1493838"/>
        </p:xfrm>
        <a:graphic>
          <a:graphicData uri="http://schemas.openxmlformats.org/drawingml/2006/table">
            <a:tbl>
              <a:tblPr/>
              <a:tblGrid>
                <a:gridCol w="2189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8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8475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3 &lt; 5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6888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3 != 5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8475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3 == 5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2079625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Comparisons</a:t>
            </a:r>
          </a:p>
        </p:txBody>
      </p:sp>
      <p:graphicFrame>
        <p:nvGraphicFramePr>
          <p:cNvPr id="548915" name="Group 51"/>
          <p:cNvGraphicFramePr>
            <a:graphicFrameLocks noGrp="1"/>
          </p:cNvGraphicFramePr>
          <p:nvPr/>
        </p:nvGraphicFramePr>
        <p:xfrm>
          <a:off x="1008063" y="1846263"/>
          <a:ext cx="4667250" cy="1493838"/>
        </p:xfrm>
        <a:graphic>
          <a:graphicData uri="http://schemas.openxmlformats.org/drawingml/2006/table">
            <a:tbl>
              <a:tblPr/>
              <a:tblGrid>
                <a:gridCol w="2189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8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8475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3 &lt; 5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6888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3 != 5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8475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3 == 5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9757" name="Text Box 4"/>
          <p:cNvSpPr txBox="1">
            <a:spLocks noChangeArrowheads="1"/>
          </p:cNvSpPr>
          <p:nvPr/>
        </p:nvSpPr>
        <p:spPr bwMode="auto">
          <a:xfrm>
            <a:off x="6134100" y="2347913"/>
            <a:ext cx="3443288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rgbClr val="A50021"/>
                </a:solidFill>
                <a:latin typeface="Calibri" panose="020F0502020204030204" pitchFamily="34" charset="0"/>
              </a:rPr>
              <a:t>Single </a:t>
            </a:r>
            <a:r>
              <a:rPr lang="en-US" altLang="en-US" sz="2800">
                <a:solidFill>
                  <a:srgbClr val="A50021"/>
                </a:solidFill>
                <a:latin typeface="Courier New" panose="02070309020205020404" pitchFamily="49" charset="0"/>
              </a:rPr>
              <a:t>=</a:t>
            </a:r>
            <a:r>
              <a:rPr lang="en-US" altLang="en-US" sz="2800">
                <a:solidFill>
                  <a:srgbClr val="A50021"/>
                </a:solidFill>
                <a:latin typeface="Calibri" panose="020F0502020204030204" pitchFamily="34" charset="0"/>
              </a:rPr>
              <a:t> is assignment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rgbClr val="A50021"/>
                </a:solidFill>
                <a:latin typeface="Calibri" panose="020F0502020204030204" pitchFamily="34" charset="0"/>
              </a:rPr>
              <a:t>Double </a:t>
            </a:r>
            <a:r>
              <a:rPr lang="en-US" altLang="en-US" sz="2800">
                <a:solidFill>
                  <a:srgbClr val="A50021"/>
                </a:solidFill>
                <a:latin typeface="Courier New" panose="02070309020205020404" pitchFamily="49" charset="0"/>
              </a:rPr>
              <a:t>==</a:t>
            </a:r>
            <a:r>
              <a:rPr lang="en-US" altLang="en-US" sz="2800">
                <a:solidFill>
                  <a:srgbClr val="A50021"/>
                </a:solidFill>
                <a:latin typeface="Calibri" panose="020F0502020204030204" pitchFamily="34" charset="0"/>
              </a:rPr>
              <a:t> is equality</a:t>
            </a:r>
          </a:p>
        </p:txBody>
      </p:sp>
      <p:sp>
        <p:nvSpPr>
          <p:cNvPr id="159758" name="Line 44"/>
          <p:cNvSpPr>
            <a:spLocks noChangeShapeType="1"/>
          </p:cNvSpPr>
          <p:nvPr/>
        </p:nvSpPr>
        <p:spPr bwMode="auto">
          <a:xfrm flipH="1">
            <a:off x="5789613" y="3089275"/>
            <a:ext cx="344487" cy="0"/>
          </a:xfrm>
          <a:prstGeom prst="line">
            <a:avLst/>
          </a:prstGeom>
          <a:noFill/>
          <a:ln w="9525">
            <a:solidFill>
              <a:srgbClr val="A5002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2079625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Comparisons</a:t>
            </a:r>
          </a:p>
        </p:txBody>
      </p:sp>
      <p:graphicFrame>
        <p:nvGraphicFramePr>
          <p:cNvPr id="550961" name="Group 49"/>
          <p:cNvGraphicFramePr>
            <a:graphicFrameLocks noGrp="1"/>
          </p:cNvGraphicFramePr>
          <p:nvPr/>
        </p:nvGraphicFramePr>
        <p:xfrm>
          <a:off x="1008063" y="1846263"/>
          <a:ext cx="4667250" cy="1990726"/>
        </p:xfrm>
        <a:graphic>
          <a:graphicData uri="http://schemas.openxmlformats.org/drawingml/2006/table">
            <a:tbl>
              <a:tblPr/>
              <a:tblGrid>
                <a:gridCol w="2189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8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8475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3 &lt; 5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6888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3 != 5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8475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3 == 5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6888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3 &gt;= 5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2079625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Comparisons</a:t>
            </a:r>
          </a:p>
        </p:txBody>
      </p:sp>
      <p:graphicFrame>
        <p:nvGraphicFramePr>
          <p:cNvPr id="553007" name="Group 47"/>
          <p:cNvGraphicFramePr>
            <a:graphicFrameLocks noGrp="1"/>
          </p:cNvGraphicFramePr>
          <p:nvPr/>
        </p:nvGraphicFramePr>
        <p:xfrm>
          <a:off x="1008063" y="1846263"/>
          <a:ext cx="4667250" cy="2489201"/>
        </p:xfrm>
        <a:graphic>
          <a:graphicData uri="http://schemas.openxmlformats.org/drawingml/2006/table">
            <a:tbl>
              <a:tblPr/>
              <a:tblGrid>
                <a:gridCol w="2189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8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8475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3 &lt; 5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6888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3 != 5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8475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3 == 5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6888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3 &gt;= 5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8475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1 &lt; 3 &lt; 5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2079625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Comparisons</a:t>
            </a:r>
          </a:p>
        </p:txBody>
      </p:sp>
      <p:graphicFrame>
        <p:nvGraphicFramePr>
          <p:cNvPr id="555055" name="Group 47"/>
          <p:cNvGraphicFramePr>
            <a:graphicFrameLocks noGrp="1"/>
          </p:cNvGraphicFramePr>
          <p:nvPr/>
        </p:nvGraphicFramePr>
        <p:xfrm>
          <a:off x="1008063" y="1846263"/>
          <a:ext cx="4667250" cy="2986089"/>
        </p:xfrm>
        <a:graphic>
          <a:graphicData uri="http://schemas.openxmlformats.org/drawingml/2006/table">
            <a:tbl>
              <a:tblPr/>
              <a:tblGrid>
                <a:gridCol w="2189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8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8475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3 &lt; 5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6888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3 != 5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8475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3 == 5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6888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3 &gt;= 5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8475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1 &lt; 3 &lt; 5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6888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1 &lt; 5 &gt; 3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65910" name="Text Box 4"/>
          <p:cNvSpPr txBox="1">
            <a:spLocks noChangeArrowheads="1"/>
          </p:cNvSpPr>
          <p:nvPr/>
        </p:nvSpPr>
        <p:spPr bwMode="auto">
          <a:xfrm>
            <a:off x="6134100" y="3844925"/>
            <a:ext cx="255905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rgbClr val="A50021"/>
                </a:solidFill>
                <a:latin typeface="Calibri" panose="020F0502020204030204" pitchFamily="34" charset="0"/>
              </a:rPr>
              <a:t>But please don't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rgbClr val="A50021"/>
                </a:solidFill>
                <a:latin typeface="Calibri" panose="020F0502020204030204" pitchFamily="34" charset="0"/>
              </a:rPr>
              <a:t>do this</a:t>
            </a:r>
          </a:p>
        </p:txBody>
      </p:sp>
      <p:sp>
        <p:nvSpPr>
          <p:cNvPr id="165911" name="Line 46"/>
          <p:cNvSpPr>
            <a:spLocks noChangeShapeType="1"/>
          </p:cNvSpPr>
          <p:nvPr/>
        </p:nvSpPr>
        <p:spPr bwMode="auto">
          <a:xfrm flipH="1">
            <a:off x="5789613" y="4586288"/>
            <a:ext cx="344487" cy="0"/>
          </a:xfrm>
          <a:prstGeom prst="line">
            <a:avLst/>
          </a:prstGeom>
          <a:noFill/>
          <a:ln w="9525">
            <a:solidFill>
              <a:srgbClr val="A5002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027737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Put commands in a file and execute that</a:t>
            </a:r>
          </a:p>
        </p:txBody>
      </p:sp>
      <p:sp>
        <p:nvSpPr>
          <p:cNvPr id="22531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63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$</a:t>
            </a:r>
            <a:r>
              <a:rPr lang="en-US" altLang="en-US" sz="2400">
                <a:latin typeface="Courier New" panose="02070309020205020404" pitchFamily="49" charset="0"/>
              </a:rPr>
              <a:t> gedit very-simple.py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2079625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Comparisons</a:t>
            </a:r>
          </a:p>
        </p:txBody>
      </p:sp>
      <p:graphicFrame>
        <p:nvGraphicFramePr>
          <p:cNvPr id="557059" name="Group 3"/>
          <p:cNvGraphicFramePr>
            <a:graphicFrameLocks noGrp="1"/>
          </p:cNvGraphicFramePr>
          <p:nvPr/>
        </p:nvGraphicFramePr>
        <p:xfrm>
          <a:off x="1008063" y="1846263"/>
          <a:ext cx="4667250" cy="3587752"/>
        </p:xfrm>
        <a:graphic>
          <a:graphicData uri="http://schemas.openxmlformats.org/drawingml/2006/table">
            <a:tbl>
              <a:tblPr/>
              <a:tblGrid>
                <a:gridCol w="2189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8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8475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3 &lt; 5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6888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3 != 5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8475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3 == 5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6888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3 &gt;= 5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8475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1 &lt; 3 &lt; 5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6888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1 &lt; 5 &gt; 3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1663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3+2j &lt; 5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error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378512" y="3667842"/>
            <a:ext cx="8567632" cy="950210"/>
          </a:xfrm>
        </p:spPr>
        <p:txBody>
          <a:bodyPr/>
          <a:lstStyle/>
          <a:p>
            <a:r>
              <a:rPr lang="en-GB" altLang="en-US"/>
              <a:t>Python</a:t>
            </a:r>
          </a:p>
        </p:txBody>
      </p:sp>
      <p:sp>
        <p:nvSpPr>
          <p:cNvPr id="9219" name="Subtitle 9"/>
          <p:cNvSpPr>
            <a:spLocks noGrp="1"/>
          </p:cNvSpPr>
          <p:nvPr>
            <p:ph type="subTitle" idx="1"/>
          </p:nvPr>
        </p:nvSpPr>
        <p:spPr>
          <a:xfrm>
            <a:off x="378512" y="4633801"/>
            <a:ext cx="7559675" cy="607224"/>
          </a:xfrm>
        </p:spPr>
        <p:txBody>
          <a:bodyPr/>
          <a:lstStyle/>
          <a:p>
            <a:r>
              <a:rPr lang="en-GB" altLang="en-US"/>
              <a:t>Boolean types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What is a Boolean?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en-GB" altLang="en-US"/>
              <a:t>A simple data type in Python is the Boolean. It has only two possible values:</a:t>
            </a:r>
          </a:p>
          <a:p>
            <a:pPr>
              <a:buFont typeface="Arial" panose="020B0604020202020204" pitchFamily="34" charset="0"/>
              <a:buNone/>
            </a:pPr>
            <a:r>
              <a:rPr lang="en-GB" altLang="en-US">
                <a:latin typeface="Courier New" panose="02070309020205020404" pitchFamily="49" charset="0"/>
                <a:cs typeface="Courier New" panose="02070309020205020404" pitchFamily="49" charset="0"/>
              </a:rPr>
              <a:t>	True</a:t>
            </a:r>
          </a:p>
          <a:p>
            <a:pPr>
              <a:buFont typeface="Arial" panose="020B0604020202020204" pitchFamily="34" charset="0"/>
              <a:buNone/>
            </a:pPr>
            <a:r>
              <a:rPr lang="en-GB" altLang="en-US">
                <a:latin typeface="Courier New" panose="02070309020205020404" pitchFamily="49" charset="0"/>
                <a:cs typeface="Courier New" panose="02070309020205020404" pitchFamily="49" charset="0"/>
              </a:rPr>
              <a:t>	False</a:t>
            </a:r>
          </a:p>
          <a:p>
            <a:pPr>
              <a:buFont typeface="Arial" panose="020B0604020202020204" pitchFamily="34" charset="0"/>
              <a:buNone/>
            </a:pPr>
            <a:r>
              <a:rPr lang="en-GB" altLang="en-US"/>
              <a:t>Comparisons result in Boolean values:</a:t>
            </a:r>
          </a:p>
          <a:p>
            <a:pPr>
              <a:buFont typeface="Arial" panose="020B0604020202020204" pitchFamily="34" charset="0"/>
              <a:buNone/>
            </a:pPr>
            <a:r>
              <a:rPr lang="en-GB" altLang="en-US">
                <a:latin typeface="Courier New" panose="02070309020205020404" pitchFamily="49" charset="0"/>
                <a:cs typeface="Courier New" panose="02070309020205020404" pitchFamily="49" charset="0"/>
              </a:rPr>
              <a:t>	(3 &gt; 5) is False</a:t>
            </a:r>
          </a:p>
          <a:p>
            <a:pPr>
              <a:buFont typeface="Arial" panose="020B0604020202020204" pitchFamily="34" charset="0"/>
              <a:buNone/>
            </a:pPr>
            <a:r>
              <a:rPr lang="en-GB" altLang="en-US">
                <a:latin typeface="Courier New" panose="02070309020205020404" pitchFamily="49" charset="0"/>
                <a:cs typeface="Courier New" panose="02070309020205020404" pitchFamily="49" charset="0"/>
              </a:rPr>
              <a:t>	(2 == 2.0) is True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z="4409"/>
              <a:t>Tests in if/while result in a Boolean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436260" y="1636180"/>
            <a:ext cx="9071610" cy="5715254"/>
          </a:xfrm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en-GB" altLang="en-US" sz="2646" b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GB" altLang="en-US" sz="2646">
                <a:latin typeface="Courier New" panose="02070309020205020404" pitchFamily="49" charset="0"/>
                <a:cs typeface="Courier New" panose="02070309020205020404" pitchFamily="49" charset="0"/>
              </a:rPr>
              <a:t> x &gt; 3:  # </a:t>
            </a:r>
            <a:r>
              <a:rPr lang="en-GB" altLang="en-US"/>
              <a:t>Will run if (x &gt; 3) is True</a:t>
            </a:r>
          </a:p>
          <a:p>
            <a:pPr>
              <a:buFont typeface="Arial" panose="020B0604020202020204" pitchFamily="34" charset="0"/>
              <a:buNone/>
            </a:pPr>
            <a:r>
              <a:rPr lang="en-GB" altLang="en-US"/>
              <a:t>	...do something...</a:t>
            </a:r>
          </a:p>
          <a:p>
            <a:pPr>
              <a:buFont typeface="Arial" panose="020B0604020202020204" pitchFamily="34" charset="0"/>
              <a:buNone/>
            </a:pPr>
            <a:endParaRPr lang="en-GB" altLang="en-US"/>
          </a:p>
          <a:p>
            <a:pPr>
              <a:buFont typeface="Arial" panose="020B0604020202020204" pitchFamily="34" charset="0"/>
              <a:buNone/>
            </a:pPr>
            <a:r>
              <a:rPr lang="en-GB" altLang="en-US" sz="2646" b="1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GB" altLang="en-US" sz="2646">
                <a:latin typeface="Courier New" panose="02070309020205020404" pitchFamily="49" charset="0"/>
                <a:cs typeface="Courier New" panose="02070309020205020404" pitchFamily="49" charset="0"/>
              </a:rPr>
              <a:t> my_list:  # </a:t>
            </a:r>
            <a:r>
              <a:rPr lang="en-GB" altLang="en-US"/>
              <a:t>Will loop until my_list is empty</a:t>
            </a:r>
          </a:p>
          <a:p>
            <a:pPr>
              <a:buFont typeface="Arial" panose="020B0604020202020204" pitchFamily="34" charset="0"/>
              <a:buNone/>
            </a:pPr>
            <a:r>
              <a:rPr lang="en-GB" altLang="en-US"/>
              <a:t>    ...something that reduces size of my_list...</a:t>
            </a:r>
          </a:p>
          <a:p>
            <a:pPr>
              <a:buFont typeface="Arial" panose="020B0604020202020204" pitchFamily="34" charset="0"/>
              <a:buNone/>
            </a:pPr>
            <a:endParaRPr lang="en-GB" altLang="en-US"/>
          </a:p>
          <a:p>
            <a:pPr>
              <a:buFont typeface="Arial" panose="020B0604020202020204" pitchFamily="34" charset="0"/>
              <a:buNone/>
            </a:pPr>
            <a:r>
              <a:rPr lang="en-GB" altLang="en-US"/>
              <a:t>Note: Boolean values are case-sensitive!</a:t>
            </a:r>
          </a:p>
          <a:p>
            <a:pPr>
              <a:buFont typeface="Arial" panose="020B0604020202020204" pitchFamily="34" charset="0"/>
              <a:buNone/>
            </a:pPr>
            <a:r>
              <a:rPr lang="en-GB" altLang="en-US" sz="2646">
                <a:latin typeface="Courier New" panose="02070309020205020404" pitchFamily="49" charset="0"/>
                <a:cs typeface="Courier New" panose="02070309020205020404" pitchFamily="49" charset="0"/>
              </a:rPr>
              <a:t>True    </a:t>
            </a:r>
            <a:r>
              <a:rPr lang="en-GB" altLang="en-US"/>
              <a:t># but not "true"</a:t>
            </a:r>
          </a:p>
          <a:p>
            <a:pPr>
              <a:buFont typeface="Arial" panose="020B0604020202020204" pitchFamily="34" charset="0"/>
              <a:buNone/>
            </a:pPr>
            <a:r>
              <a:rPr lang="en-GB" altLang="en-US" sz="2646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GB" altLang="en-US"/>
              <a:t>       # but not "false"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4"/>
          <p:cNvSpPr>
            <a:spLocks noGrp="1"/>
          </p:cNvSpPr>
          <p:nvPr>
            <p:ph type="ctrTitle"/>
          </p:nvPr>
        </p:nvSpPr>
        <p:spPr>
          <a:xfrm>
            <a:off x="378512" y="3667842"/>
            <a:ext cx="8567632" cy="950210"/>
          </a:xfrm>
        </p:spPr>
        <p:txBody>
          <a:bodyPr/>
          <a:lstStyle/>
          <a:p>
            <a:r>
              <a:rPr lang="en-GB" altLang="en-US"/>
              <a:t>Python</a:t>
            </a:r>
          </a:p>
        </p:txBody>
      </p:sp>
      <p:sp>
        <p:nvSpPr>
          <p:cNvPr id="9219" name="Subtitle 5"/>
          <p:cNvSpPr>
            <a:spLocks noGrp="1"/>
          </p:cNvSpPr>
          <p:nvPr>
            <p:ph type="subTitle" idx="1"/>
          </p:nvPr>
        </p:nvSpPr>
        <p:spPr>
          <a:xfrm>
            <a:off x="378512" y="4633801"/>
            <a:ext cx="7559675" cy="607224"/>
          </a:xfrm>
        </p:spPr>
        <p:txBody>
          <a:bodyPr/>
          <a:lstStyle/>
          <a:p>
            <a:r>
              <a:rPr lang="en-GB" altLang="en-US"/>
              <a:t>Saving your code to a script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504507" y="-29749"/>
            <a:ext cx="9071610" cy="1259947"/>
          </a:xfrm>
        </p:spPr>
        <p:txBody>
          <a:bodyPr/>
          <a:lstStyle/>
          <a:p>
            <a:r>
              <a:rPr lang="en-GB" altLang="en-US"/>
              <a:t>Open an editor (leafpad)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504507" y="1398190"/>
            <a:ext cx="9071610" cy="4989035"/>
          </a:xfrm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en-GB" altLang="en-US" sz="2646" b="1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GB" altLang="en-US" sz="2646">
                <a:latin typeface="Courier New" panose="02070309020205020404" pitchFamily="49" charset="0"/>
                <a:cs typeface="Courier New" panose="02070309020205020404" pitchFamily="49" charset="0"/>
              </a:rPr>
              <a:t>leafpad test1.py &amp; </a:t>
            </a:r>
            <a:r>
              <a:rPr lang="en-GB" altLang="en-US" sz="1984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"&amp;" means run in background</a:t>
            </a:r>
          </a:p>
          <a:p>
            <a:pPr>
              <a:buFont typeface="Arial" panose="020B0604020202020204" pitchFamily="34" charset="0"/>
              <a:buNone/>
            </a:pPr>
            <a:r>
              <a:rPr lang="en-GB" altLang="en-US" sz="1984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  so you can still type here.</a:t>
            </a:r>
            <a:endParaRPr lang="en-GB" altLang="en-US"/>
          </a:p>
          <a:p>
            <a:pPr>
              <a:buFont typeface="Arial" panose="020B0604020202020204" pitchFamily="34" charset="0"/>
              <a:buNone/>
            </a:pPr>
            <a:r>
              <a:rPr lang="en-GB" altLang="en-US"/>
              <a:t>Opens an </a:t>
            </a:r>
          </a:p>
          <a:p>
            <a:pPr>
              <a:buFont typeface="Arial" panose="020B0604020202020204" pitchFamily="34" charset="0"/>
              <a:buNone/>
            </a:pPr>
            <a:r>
              <a:rPr lang="en-GB" altLang="en-US"/>
              <a:t>editor </a:t>
            </a:r>
          </a:p>
          <a:p>
            <a:pPr>
              <a:buFont typeface="Arial" panose="020B0604020202020204" pitchFamily="34" charset="0"/>
              <a:buNone/>
            </a:pPr>
            <a:r>
              <a:rPr lang="en-GB" altLang="en-US"/>
              <a:t>window...</a:t>
            </a:r>
          </a:p>
          <a:p>
            <a:pPr>
              <a:buFont typeface="Arial" panose="020B0604020202020204" pitchFamily="34" charset="0"/>
              <a:buNone/>
            </a:pPr>
            <a:r>
              <a:rPr lang="en-GB" altLang="en-US"/>
              <a:t>make a </a:t>
            </a:r>
          </a:p>
          <a:p>
            <a:pPr>
              <a:buFont typeface="Arial" panose="020B0604020202020204" pitchFamily="34" charset="0"/>
              <a:buNone/>
            </a:pPr>
            <a:r>
              <a:rPr lang="en-GB" altLang="en-US"/>
              <a:t>change...</a:t>
            </a:r>
          </a:p>
          <a:p>
            <a:pPr>
              <a:buFont typeface="Arial" panose="020B0604020202020204" pitchFamily="34" charset="0"/>
              <a:buNone/>
            </a:pPr>
            <a:r>
              <a:rPr lang="en-GB" altLang="en-US"/>
              <a:t>and</a:t>
            </a:r>
          </a:p>
          <a:p>
            <a:pPr>
              <a:buFont typeface="Arial" panose="020B0604020202020204" pitchFamily="34" charset="0"/>
              <a:buNone/>
            </a:pPr>
            <a:r>
              <a:rPr lang="en-GB" altLang="en-US" b="1"/>
              <a:t>Save!</a:t>
            </a:r>
          </a:p>
          <a:p>
            <a:pPr>
              <a:buFont typeface="Arial" panose="020B0604020202020204" pitchFamily="34" charset="0"/>
              <a:buNone/>
            </a:pPr>
            <a:endParaRPr lang="en-GB" altLang="en-US"/>
          </a:p>
          <a:p>
            <a:pPr>
              <a:buFont typeface="Arial" panose="020B0604020202020204" pitchFamily="34" charset="0"/>
              <a:buNone/>
            </a:pPr>
            <a:endParaRPr lang="en-GB" altLang="en-US"/>
          </a:p>
        </p:txBody>
      </p:sp>
      <p:pic>
        <p:nvPicPr>
          <p:cNvPr id="10244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6655" y="2693134"/>
            <a:ext cx="6271730" cy="3862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Now run it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en-GB" altLang="en-US"/>
              <a:t>With...</a:t>
            </a:r>
          </a:p>
          <a:p>
            <a:endParaRPr lang="en-GB" altLang="en-US"/>
          </a:p>
          <a:p>
            <a:pPr>
              <a:buFont typeface="Arial" panose="020B0604020202020204" pitchFamily="34" charset="0"/>
              <a:buNone/>
            </a:pPr>
            <a:r>
              <a:rPr lang="en-GB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GB" altLang="en-US">
                <a:latin typeface="Courier New" panose="02070309020205020404" pitchFamily="49" charset="0"/>
                <a:cs typeface="Courier New" panose="02070309020205020404" pitchFamily="49" charset="0"/>
              </a:rPr>
              <a:t> python test1.py</a:t>
            </a:r>
          </a:p>
          <a:p>
            <a:pPr>
              <a:buFont typeface="Arial" panose="020B0604020202020204" pitchFamily="34" charset="0"/>
              <a:buNone/>
            </a:pPr>
            <a:r>
              <a:rPr lang="en-GB" altLang="en-US"/>
              <a:t>...your output appears here...</a:t>
            </a: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504507" y="-29749"/>
            <a:ext cx="9071610" cy="1259947"/>
          </a:xfrm>
        </p:spPr>
        <p:txBody>
          <a:bodyPr/>
          <a:lstStyle/>
          <a:p>
            <a:r>
              <a:rPr lang="en-GB" altLang="en-US"/>
              <a:t>Open an editor (gedit)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504507" y="1398190"/>
            <a:ext cx="9071610" cy="4989035"/>
          </a:xfrm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en-GB" altLang="en-US" sz="2866" b="1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GB" altLang="en-US" sz="2866">
                <a:latin typeface="Courier New" panose="02070309020205020404" pitchFamily="49" charset="0"/>
                <a:cs typeface="Courier New" panose="02070309020205020404" pitchFamily="49" charset="0"/>
              </a:rPr>
              <a:t>gedit .bash_profile &amp; </a:t>
            </a:r>
          </a:p>
          <a:p>
            <a:pPr>
              <a:buFont typeface="Arial" panose="020B0604020202020204" pitchFamily="34" charset="0"/>
              <a:buNone/>
            </a:pPr>
            <a:r>
              <a:rPr lang="en-GB" altLang="en-US" sz="1984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"&amp;" means run in background so you can still type here.</a:t>
            </a:r>
            <a:endParaRPr lang="en-GB" altLang="en-US"/>
          </a:p>
          <a:p>
            <a:pPr>
              <a:buFont typeface="Arial" panose="020B0604020202020204" pitchFamily="34" charset="0"/>
              <a:buNone/>
            </a:pPr>
            <a:r>
              <a:rPr lang="en-GB" altLang="en-US"/>
              <a:t>Opens an </a:t>
            </a:r>
          </a:p>
          <a:p>
            <a:pPr>
              <a:buFont typeface="Arial" panose="020B0604020202020204" pitchFamily="34" charset="0"/>
              <a:buNone/>
            </a:pPr>
            <a:r>
              <a:rPr lang="en-GB" altLang="en-US"/>
              <a:t>editor </a:t>
            </a:r>
          </a:p>
          <a:p>
            <a:pPr>
              <a:buFont typeface="Arial" panose="020B0604020202020204" pitchFamily="34" charset="0"/>
              <a:buNone/>
            </a:pPr>
            <a:r>
              <a:rPr lang="en-GB" altLang="en-US"/>
              <a:t>window...</a:t>
            </a:r>
          </a:p>
          <a:p>
            <a:pPr>
              <a:buFont typeface="Arial" panose="020B0604020202020204" pitchFamily="34" charset="0"/>
              <a:buNone/>
            </a:pPr>
            <a:r>
              <a:rPr lang="en-GB" altLang="en-US"/>
              <a:t>make a </a:t>
            </a:r>
          </a:p>
          <a:p>
            <a:pPr>
              <a:buFont typeface="Arial" panose="020B0604020202020204" pitchFamily="34" charset="0"/>
              <a:buNone/>
            </a:pPr>
            <a:r>
              <a:rPr lang="en-GB" altLang="en-US"/>
              <a:t>change...</a:t>
            </a:r>
          </a:p>
          <a:p>
            <a:pPr>
              <a:buFont typeface="Arial" panose="020B0604020202020204" pitchFamily="34" charset="0"/>
              <a:buNone/>
            </a:pPr>
            <a:r>
              <a:rPr lang="en-GB" altLang="en-US"/>
              <a:t>and</a:t>
            </a:r>
          </a:p>
          <a:p>
            <a:pPr>
              <a:buFont typeface="Arial" panose="020B0604020202020204" pitchFamily="34" charset="0"/>
              <a:buNone/>
            </a:pPr>
            <a:r>
              <a:rPr lang="en-GB" altLang="en-US" b="1"/>
              <a:t>Save!</a:t>
            </a:r>
          </a:p>
          <a:p>
            <a:pPr>
              <a:buFont typeface="Arial" panose="020B0604020202020204" pitchFamily="34" charset="0"/>
              <a:buNone/>
            </a:pPr>
            <a:endParaRPr lang="en-GB" altLang="en-US"/>
          </a:p>
          <a:p>
            <a:pPr>
              <a:buFont typeface="Arial" panose="020B0604020202020204" pitchFamily="34" charset="0"/>
              <a:buNone/>
            </a:pPr>
            <a:endParaRPr lang="en-GB" altLang="en-US"/>
          </a:p>
        </p:txBody>
      </p:sp>
      <p:pic>
        <p:nvPicPr>
          <p:cNvPr id="3076" name="Picture 2" descr="http://www.centos.org/docs/rhel-sbs-en-3/figs/docs/gedit1.png"/>
          <p:cNvPicPr>
            <a:picLocks noChangeAspect="1" noChangeArrowheads="1"/>
          </p:cNvPicPr>
          <p:nvPr/>
        </p:nvPicPr>
        <p:blipFill rotWithShape="1">
          <a:blip r:embed="rId2"/>
          <a:srcRect r="23347" b="28313"/>
          <a:stretch/>
        </p:blipFill>
        <p:spPr bwMode="auto">
          <a:xfrm>
            <a:off x="3215142" y="2430646"/>
            <a:ext cx="5953244" cy="420156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986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25" y="1055688"/>
            <a:ext cx="7143750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69987" name="Text Box 4"/>
          <p:cNvSpPr txBox="1">
            <a:spLocks noChangeArrowheads="1"/>
          </p:cNvSpPr>
          <p:nvPr/>
        </p:nvSpPr>
        <p:spPr bwMode="auto">
          <a:xfrm>
            <a:off x="3771900" y="4883150"/>
            <a:ext cx="265112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algn="ctr" eaLnBrk="1">
              <a:lnSpc>
                <a:spcPct val="102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600">
                <a:solidFill>
                  <a:srgbClr val="000000"/>
                </a:solidFill>
                <a:latin typeface="Calibri" panose="020F0502020204030204" pitchFamily="34" charset="0"/>
              </a:rPr>
              <a:t>October 2010</a:t>
            </a:r>
          </a:p>
        </p:txBody>
      </p:sp>
      <p:sp>
        <p:nvSpPr>
          <p:cNvPr id="169988" name="Text Box 5"/>
          <p:cNvSpPr txBox="1">
            <a:spLocks noChangeArrowheads="1"/>
          </p:cNvSpPr>
          <p:nvPr/>
        </p:nvSpPr>
        <p:spPr bwMode="auto">
          <a:xfrm>
            <a:off x="4302125" y="3046413"/>
            <a:ext cx="159067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algn="ctr" eaLnBrk="1">
              <a:lnSpc>
                <a:spcPct val="102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600">
                <a:solidFill>
                  <a:srgbClr val="000000"/>
                </a:solidFill>
                <a:latin typeface="Calibri" panose="020F0502020204030204" pitchFamily="34" charset="0"/>
              </a:rPr>
              <a:t>created by</a:t>
            </a:r>
          </a:p>
        </p:txBody>
      </p:sp>
      <p:sp>
        <p:nvSpPr>
          <p:cNvPr id="169989" name="Text Box 6"/>
          <p:cNvSpPr txBox="1">
            <a:spLocks noChangeArrowheads="1"/>
          </p:cNvSpPr>
          <p:nvPr/>
        </p:nvSpPr>
        <p:spPr bwMode="auto">
          <a:xfrm>
            <a:off x="4000500" y="3911600"/>
            <a:ext cx="2193925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algn="ctr" eaLnBrk="1">
              <a:lnSpc>
                <a:spcPct val="102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3200">
                <a:solidFill>
                  <a:srgbClr val="000000"/>
                </a:solidFill>
                <a:latin typeface="Calibri" panose="020F0502020204030204" pitchFamily="34" charset="0"/>
              </a:rPr>
              <a:t>Greg Wilson</a:t>
            </a:r>
          </a:p>
        </p:txBody>
      </p:sp>
      <p:pic>
        <p:nvPicPr>
          <p:cNvPr id="16999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50" y="6194425"/>
            <a:ext cx="2266950" cy="858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69991" name="Text Box 5"/>
          <p:cNvSpPr txBox="1">
            <a:spLocks noChangeArrowheads="1"/>
          </p:cNvSpPr>
          <p:nvPr/>
        </p:nvSpPr>
        <p:spPr bwMode="auto">
          <a:xfrm>
            <a:off x="3116263" y="6186488"/>
            <a:ext cx="6478587" cy="906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02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400">
                <a:solidFill>
                  <a:srgbClr val="000000"/>
                </a:solidFill>
                <a:latin typeface="Calibri" panose="020F0502020204030204" pitchFamily="34" charset="0"/>
              </a:rPr>
              <a:t>Copyright </a:t>
            </a:r>
            <a:r>
              <a:rPr lang="en-US" altLang="en-US" sz="140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© Software Carpentry 2010</a:t>
            </a:r>
          </a:p>
          <a:p>
            <a:pPr eaLnBrk="1">
              <a:lnSpc>
                <a:spcPct val="14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40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This work is licensed under the Creative Commons Attribution License</a:t>
            </a:r>
          </a:p>
          <a:p>
            <a:pPr eaLnBrk="1">
              <a:lnSpc>
                <a:spcPct val="14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40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See http://software-carpentry.org/license.html for more information.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027737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Put commands in a file and execute that</a:t>
            </a:r>
          </a:p>
        </p:txBody>
      </p:sp>
      <p:sp>
        <p:nvSpPr>
          <p:cNvPr id="24579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63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$</a:t>
            </a:r>
            <a:r>
              <a:rPr lang="en-US" altLang="en-US" sz="2400">
                <a:latin typeface="Courier New" panose="02070309020205020404" pitchFamily="49" charset="0"/>
              </a:rPr>
              <a:t> gedit very-simple.py</a:t>
            </a:r>
          </a:p>
        </p:txBody>
      </p:sp>
      <p:sp>
        <p:nvSpPr>
          <p:cNvPr id="24580" name="Text Box 2"/>
          <p:cNvSpPr txBox="1">
            <a:spLocks noChangeArrowheads="1"/>
          </p:cNvSpPr>
          <p:nvPr/>
        </p:nvSpPr>
        <p:spPr bwMode="auto">
          <a:xfrm>
            <a:off x="547688" y="2341563"/>
            <a:ext cx="8666162" cy="919162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(1 + 2)</a:t>
            </a:r>
          </a:p>
          <a:p>
            <a:pPr eaLnBrk="1">
              <a:buClr>
                <a:srgbClr val="000000"/>
              </a:buClr>
              <a:buSzPct val="100000"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('Charles' + 'Darwin')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UKRI-stfc-nerc-ceda-ncas-nceo-softwarecarpentry-Presentation-Templat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KRI-stfc-nerc-ceda-ncas-nceo-softwarecarpentry-Presentation-Template.pptx" id="{3B8AF6F5-812E-41B1-BAB1-E35F4A3D09E8}" vid="{C9AE9EAB-9635-41B0-B34C-FD6CE403B25B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UKRI-stfc-nerc-ceda-ncas-nceo-softwarecarpentry-Presentation-Template</Template>
  <TotalTime>1892</TotalTime>
  <Words>2376</Words>
  <Application>Microsoft Macintosh PowerPoint</Application>
  <PresentationFormat>Custom</PresentationFormat>
  <Paragraphs>763</Paragraphs>
  <Slides>88</Slides>
  <Notes>80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88</vt:i4>
      </vt:variant>
    </vt:vector>
  </HeadingPairs>
  <TitlesOfParts>
    <vt:vector size="93" baseType="lpstr">
      <vt:lpstr>Arial</vt:lpstr>
      <vt:lpstr>Calibri</vt:lpstr>
      <vt:lpstr>Courier New</vt:lpstr>
      <vt:lpstr>Times New Roman</vt:lpstr>
      <vt:lpstr>UKRI-stfc-nerc-ceda-ncas-nceo-softwarecarpentry-Presentation-Template</vt:lpstr>
      <vt:lpstr>Python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Python</vt:lpstr>
      <vt:lpstr>What is a Boolean?</vt:lpstr>
      <vt:lpstr>Tests in if/while result in a Boolean</vt:lpstr>
      <vt:lpstr>Python</vt:lpstr>
      <vt:lpstr>Open an editor (leafpad)</vt:lpstr>
      <vt:lpstr>Now run it</vt:lpstr>
      <vt:lpstr>Open an editor (gedit)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Greg Wilson</dc:creator>
  <cp:lastModifiedBy>Smith, Richard (STFC,RAL,RALSP)</cp:lastModifiedBy>
  <cp:revision>235</cp:revision>
  <cp:lastPrinted>1601-01-01T00:00:00Z</cp:lastPrinted>
  <dcterms:created xsi:type="dcterms:W3CDTF">2010-10-09T15:39:02Z</dcterms:created>
  <dcterms:modified xsi:type="dcterms:W3CDTF">2021-11-16T14:49:42Z</dcterms:modified>
</cp:coreProperties>
</file>