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4"/>
  </p:notesMasterIdLst>
  <p:sldIdLst>
    <p:sldId id="521" r:id="rId2"/>
    <p:sldId id="438" r:id="rId3"/>
    <p:sldId id="457" r:id="rId4"/>
    <p:sldId id="458" r:id="rId5"/>
    <p:sldId id="459" r:id="rId6"/>
    <p:sldId id="439" r:id="rId7"/>
    <p:sldId id="460" r:id="rId8"/>
    <p:sldId id="461" r:id="rId9"/>
    <p:sldId id="440" r:id="rId10"/>
    <p:sldId id="462" r:id="rId11"/>
    <p:sldId id="463" r:id="rId12"/>
    <p:sldId id="464" r:id="rId13"/>
    <p:sldId id="466" r:id="rId14"/>
    <p:sldId id="465" r:id="rId15"/>
    <p:sldId id="441" r:id="rId16"/>
    <p:sldId id="475" r:id="rId17"/>
    <p:sldId id="476" r:id="rId18"/>
    <p:sldId id="442" r:id="rId19"/>
    <p:sldId id="479" r:id="rId20"/>
    <p:sldId id="443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44" r:id="rId29"/>
    <p:sldId id="489" r:id="rId30"/>
    <p:sldId id="490" r:id="rId31"/>
    <p:sldId id="491" r:id="rId32"/>
    <p:sldId id="492" r:id="rId33"/>
    <p:sldId id="493" r:id="rId34"/>
    <p:sldId id="445" r:id="rId35"/>
    <p:sldId id="494" r:id="rId36"/>
    <p:sldId id="495" r:id="rId37"/>
    <p:sldId id="496" r:id="rId38"/>
    <p:sldId id="497" r:id="rId39"/>
    <p:sldId id="498" r:id="rId40"/>
    <p:sldId id="448" r:id="rId41"/>
    <p:sldId id="508" r:id="rId42"/>
    <p:sldId id="509" r:id="rId43"/>
    <p:sldId id="510" r:id="rId44"/>
    <p:sldId id="451" r:id="rId45"/>
    <p:sldId id="517" r:id="rId46"/>
    <p:sldId id="518" r:id="rId47"/>
    <p:sldId id="519" r:id="rId48"/>
    <p:sldId id="520" r:id="rId49"/>
    <p:sldId id="522" r:id="rId50"/>
    <p:sldId id="335" r:id="rId51"/>
    <p:sldId id="287" r:id="rId52"/>
    <p:sldId id="292" r:id="rId53"/>
    <p:sldId id="296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32" r:id="rId62"/>
    <p:sldId id="334" r:id="rId6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94558" autoAdjust="0"/>
  </p:normalViewPr>
  <p:slideViewPr>
    <p:cSldViewPr>
      <p:cViewPr varScale="1">
        <p:scale>
          <a:sx n="106" d="100"/>
          <a:sy n="106" d="100"/>
        </p:scale>
        <p:origin x="225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46FA8A-1EC2-4E40-A661-D28B6F55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8763D12-5C3D-4849-84B1-F09EF3DB42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8FC33E-3C55-49F6-82C5-F5B330E9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3D168F5-DE64-4D0B-B7F7-015FC6B3BC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0FC6378-21DF-4BE1-8847-ED184401B25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6186D02-DEE8-499C-8F4A-C655371BF4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1866BA-E138-4C46-B23A-5A971B856B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EDCE22-7285-4693-9F56-EC05182AAD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DA6A2B-833B-402A-A163-27E206978A1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6B547B-99D8-43B4-B409-66B0995860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FCF619B-4A62-4741-93FA-43D6680640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EA7420-B409-4C61-A349-56F0E22E9A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BD750-9CED-4944-AAF5-5459B1F4C4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84A7D7-6030-415C-97EA-524EDFB23D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2DBD2C-DF65-4B57-A9DB-6929122E7A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6A2827-7E58-4D91-92E1-57FD55E359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6D1C16-59EC-48EC-9255-B07E40C71B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82E7CC-1CFA-490C-966B-82CC7CF051E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4A4413-DB05-4284-A7E6-4B9340A6806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677F22-09D8-4070-A1C4-5EE864EBA2D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2B251-DEAC-4AC7-8746-2C0B76D0C2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11CA9A-39AD-4548-8762-4F66D9575AC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74E7036-62D3-43B7-A7C9-7F8F597F25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BA2FDE-96CD-4BD6-B941-D3BE0BAB77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4D666B-E336-4774-BA30-DCF27190F8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1B2AD1-D189-4E34-8411-37B2E02FCC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9FD7DE-767D-43A3-8A68-5F3BB9B094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45538-F589-46A6-8C23-C998C463B3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ADB109-8990-4714-975D-C4F806FBDF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2BE464-29C9-4C83-AAC8-F9A34CB8E9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64F558-DCFF-4F45-AA2D-318F0E9E5F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9E495B-58AA-42E2-983C-66EAA73655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3F021F4-01A1-4632-9169-7C90CCDF5D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A566A0-4754-4BDA-BCBB-61100D9056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F21F5C-9106-43D5-806F-F069F919CB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C9539D-EF86-47A0-9C3B-5120FDC7139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0FAE84-F51B-4003-9991-DA8739B516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076234-9C5E-451B-8D3D-4E9B54B092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BE839-A5BC-4499-9C0A-AF8DEE0474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8DCC42-E3A7-4441-8A8A-77B92CFAEE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5E859A2-483C-4C8C-B6E1-85F9D61DA2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0FB259-DDFC-4900-AA72-6653AF11A0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0C9FD6-6F99-4D65-9853-8744053CA9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B6BC4B-66E2-4902-886A-5B264BE3D9D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013693-01A1-4F9D-972A-3C62406CD71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E63313-4A7C-4571-B61B-371DEC8220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BBAF1B-5C2D-49DD-9044-FC8E9EBBDF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E3A21-4EF5-4F3C-8CBB-E49A19222C7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359A92-C604-4D18-97EC-9D7696E5DC9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6859DD-9AAB-4062-956F-4C5AC43A871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1B6714-E9B2-4CB4-A768-A8547493309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79743B-5F36-4BF2-9C9B-6312BE4CEDF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499109-6DA9-4253-B80A-E8FA164FCA1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8B52BD-44C2-4E1D-AE1B-CFED745C9C0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C757D-E378-4605-B742-C7F0B80B72C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30D345-332E-49EB-8822-AF6903A21CB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752224-1A70-4680-9353-103B2A395A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98B1C-470D-4B62-A2F5-DC172290DB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6A7980-2709-4D48-A2C3-A95CF295CA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7CE98C-94E0-4EEA-AD3B-E9EA196D15C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D3C571-7BC0-4998-B6AA-85FD6DCCBFB6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08F454-9A6B-4F46-9E63-354B92FDFC8F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8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0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8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0729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2775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6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</a:p>
        </p:txBody>
      </p:sp>
      <p:sp>
        <p:nvSpPr>
          <p:cNvPr id="32777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answer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249988" y="3836988"/>
            <a:ext cx="922337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3"/>
          <p:cNvSpPr>
            <a:spLocks noChangeShapeType="1"/>
          </p:cNvSpPr>
          <p:nvPr/>
        </p:nvSpPr>
        <p:spPr bwMode="auto">
          <a:xfrm flipV="1">
            <a:off x="6307138" y="4645025"/>
            <a:ext cx="8651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4264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temp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(greet('doctor'))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1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3081338" y="2570163"/>
            <a:ext cx="1209675" cy="230187"/>
          </a:xfrm>
          <a:prstGeom prst="leftArrow">
            <a:avLst>
              <a:gd name="adj1" fmla="val 50000"/>
              <a:gd name="adj2" fmla="val 13138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3251" name="AutoShape 5"/>
          <p:cNvSpPr>
            <a:spLocks noChangeArrowheads="1"/>
          </p:cNvSpPr>
          <p:nvPr/>
        </p:nvSpPr>
        <p:spPr bwMode="auto">
          <a:xfrm>
            <a:off x="3081338" y="4010025"/>
            <a:ext cx="1209675" cy="230188"/>
          </a:xfrm>
          <a:prstGeom prst="leftArrow">
            <a:avLst>
              <a:gd name="adj1" fmla="val 50000"/>
              <a:gd name="adj2" fmla="val 131379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3956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one at the end for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"general" 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511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762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Yet another reason why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commenting out blocks of code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is a bad idea...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4502150" y="4759325"/>
            <a:ext cx="37068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type(arg) == int: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 type</a:t>
            </a:r>
            <a:r>
              <a:rPr lang="en-US" altLang="en-US" sz="2400">
                <a:latin typeface="Courier New" panose="02070309020205020404" pitchFamily="49" charset="0"/>
              </a:rPr>
              <a:t>(arg) == str: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(adjust(5, 1.001))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5.004999999999999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41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288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Break it into comprehensible pieces with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872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once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a piece of code would be copied multiple times: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definitely use a function!</a:t>
            </a:r>
          </a:p>
        </p:txBody>
      </p:sp>
    </p:spTree>
    <p:extLst>
      <p:ext uri="{BB962C8B-B14F-4D97-AF65-F5344CB8AC3E}">
        <p14:creationId xmlns:p14="http://schemas.microsoft.com/office/powerpoint/2010/main" val="5757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"Create a language in which the solution to your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original problem is trivial."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More on Functions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74250" y="841715"/>
            <a:ext cx="563050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You can assign a function to a variable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84495" y="1965165"/>
            <a:ext cx="6161486" cy="340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b="1">
                <a:latin typeface="Courier New" panose="02070309020205020404" pitchFamily="49" charset="0"/>
              </a:rPr>
              <a:t>def</a:t>
            </a:r>
            <a:r>
              <a:rPr lang="en-US" altLang="en-US" sz="2646">
                <a:latin typeface="Courier New" panose="02070309020205020404" pitchFamily="49" charset="0"/>
              </a:rPr>
              <a:t> threshold(signal):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>
                <a:latin typeface="Courier New" panose="02070309020205020404" pitchFamily="49" charset="0"/>
              </a:rPr>
              <a:t>     </a:t>
            </a:r>
            <a:r>
              <a:rPr lang="en-US" altLang="en-US" sz="2646" b="1">
                <a:latin typeface="Courier New" panose="02070309020205020404" pitchFamily="49" charset="0"/>
              </a:rPr>
              <a:t>return</a:t>
            </a:r>
            <a:r>
              <a:rPr lang="en-US" altLang="en-US" sz="2646">
                <a:latin typeface="Courier New" panose="02070309020205020404" pitchFamily="49" charset="0"/>
              </a:rPr>
              <a:t> 1.0 / sum(signal)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646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>
                <a:latin typeface="Courier New" panose="02070309020205020404" pitchFamily="49" charset="0"/>
              </a:rPr>
              <a:t>t = threshold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b="1">
                <a:latin typeface="Courier New" panose="02070309020205020404" pitchFamily="49" charset="0"/>
              </a:rPr>
              <a:t>print</a:t>
            </a:r>
            <a:r>
              <a:rPr lang="en-US" altLang="en-US" sz="2646">
                <a:latin typeface="Courier New" panose="02070309020205020404" pitchFamily="49" charset="0"/>
              </a:rPr>
              <a:t>(t([0.1, 0.4, 0.2]))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46" i="1">
                <a:solidFill>
                  <a:srgbClr val="006600"/>
                </a:solidFill>
                <a:latin typeface="Courier New" panose="02070309020205020404" pitchFamily="49" charset="0"/>
              </a:rPr>
              <a:t>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926239" y="841715"/>
            <a:ext cx="653594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Can put (a reference to) the function in a list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46506" y="1648429"/>
            <a:ext cx="5764252" cy="48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area(r):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PI * r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circumference(r):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2 * PI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funcs = [area, circumference]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f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funcs: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</a:t>
            </a: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(f(1.0))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46506" y="1648429"/>
            <a:ext cx="6794958" cy="48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call_it(func, value):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func(value)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(call_it(area,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(call_it(circumference,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26240" y="841715"/>
            <a:ext cx="7759480" cy="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Can pass (a reference to) the function into a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926240" y="841715"/>
            <a:ext cx="7332889" cy="12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739161" y="2985372"/>
            <a:ext cx="1189949" cy="39723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2" tIns="45716" rIns="91432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26240" y="841714"/>
            <a:ext cx="7332889" cy="19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Must need to know </a:t>
            </a:r>
            <a:r>
              <a:rPr lang="en-US" altLang="en-US" sz="2756" i="1"/>
              <a:t>something</a:t>
            </a:r>
            <a:r>
              <a:rPr lang="en-US" altLang="en-US" sz="2756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756"/>
              <a:t>Like number of arguments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46506" y="2915374"/>
            <a:ext cx="6969951" cy="37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def</a:t>
            </a:r>
            <a:r>
              <a:rPr lang="en-US" altLang="en-US" sz="2425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for</a:t>
            </a:r>
            <a:r>
              <a:rPr lang="en-US" altLang="en-US" sz="2425">
                <a:latin typeface="Courier New" panose="02070309020205020404" pitchFamily="49" charset="0"/>
              </a:rPr>
              <a:t> a </a:t>
            </a:r>
            <a:r>
              <a:rPr lang="en-US" altLang="en-US" sz="2425" b="1">
                <a:latin typeface="Courier New" panose="02070309020205020404" pitchFamily="49" charset="0"/>
              </a:rPr>
              <a:t>in</a:t>
            </a:r>
            <a:r>
              <a:rPr lang="en-US" altLang="en-US" sz="2425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>
                <a:latin typeface="Courier New" panose="02070309020205020404" pitchFamily="49" charset="0"/>
              </a:rPr>
              <a:t>    </a:t>
            </a:r>
            <a:r>
              <a:rPr lang="en-US" altLang="en-US" sz="2425" b="1">
                <a:latin typeface="Courier New" panose="02070309020205020404" pitchFamily="49" charset="0"/>
              </a:rPr>
              <a:t>return</a:t>
            </a:r>
            <a:r>
              <a:rPr lang="en-US" altLang="en-US" sz="2425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25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425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b="1">
                <a:latin typeface="Courier New" panose="02070309020205020404" pitchFamily="49" charset="0"/>
              </a:rPr>
              <a:t>print</a:t>
            </a:r>
            <a:r>
              <a:rPr lang="en-US" altLang="en-US" sz="2425">
                <a:latin typeface="Courier New" panose="02070309020205020404" pitchFamily="49" charset="0"/>
              </a:rPr>
              <a:t>(add_all(1, 2, 3))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25" i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699706" y="2339649"/>
            <a:ext cx="3513849" cy="46023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2" tIns="45716" rIns="91432" bIns="45716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7017" y="1468187"/>
            <a:ext cx="8648128" cy="493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i="1" dirty="0">
                <a:latin typeface="+mn-lt"/>
              </a:rPr>
              <a:t>List Comprehensions </a:t>
            </a:r>
            <a:r>
              <a:rPr lang="en-US" altLang="en-US" sz="3086" dirty="0">
                <a:latin typeface="+mn-lt"/>
              </a:rPr>
              <a:t>come in handy: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086" dirty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086" dirty="0">
                <a:latin typeface="+mn-lt"/>
              </a:rPr>
              <a:t>1. Send a sequence to a function to create a new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086" dirty="0">
                <a:latin typeface="+mn-lt"/>
              </a:rPr>
              <a:t> sequence of only positive numbers: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positive(x):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([x for x in [-3, -2, 0, 1, 2] if positive(x)])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47523" y="59497"/>
            <a:ext cx="9575588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409" b="1" dirty="0">
                <a:latin typeface="+mn-lt"/>
                <a:ea typeface="+mj-ea"/>
                <a:cs typeface="+mj-cs"/>
              </a:rPr>
              <a:t>Connecting functions and sequences 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7017" y="1468187"/>
            <a:ext cx="8648128" cy="461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latin typeface="+mn-lt"/>
              </a:rPr>
              <a:t>2. Send a sequence of numbers to a function that</a:t>
            </a:r>
            <a:br>
              <a:rPr lang="en-US" altLang="en-US" sz="3086" dirty="0">
                <a:latin typeface="+mn-lt"/>
              </a:rPr>
            </a:br>
            <a:r>
              <a:rPr lang="en-US" altLang="en-US" sz="3086" dirty="0">
                <a:latin typeface="+mn-lt"/>
              </a:rPr>
              <a:t> will return the negative value of each item: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negate(x):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25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25" dirty="0">
                <a:latin typeface="Courier New" panose="02070309020205020404" pitchFamily="49" charset="0"/>
                <a:cs typeface="Courier New" panose="02070309020205020404" pitchFamily="49" charset="0"/>
              </a:rPr>
              <a:t> -x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b="1" dirty="0">
                <a:latin typeface="Courier New" panose="02070309020205020404" pitchFamily="49" charset="0"/>
              </a:rPr>
              <a:t>print</a:t>
            </a:r>
            <a:r>
              <a:rPr lang="en-US" altLang="en-US" sz="2425" dirty="0">
                <a:latin typeface="Courier New" panose="02070309020205020404" pitchFamily="49" charset="0"/>
              </a:rPr>
              <a:t>([negate(x) for x in [-3, -2, 0, 1, 2]])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25" i="1" dirty="0">
                <a:solidFill>
                  <a:srgbClr val="006600"/>
                </a:solidFill>
                <a:latin typeface="Courier New" panose="02070309020205020404" pitchFamily="49" charset="0"/>
              </a:rPr>
              <a:t>[3, 2, 0, -1, -2]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3086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25" b="1" dirty="0">
              <a:latin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47523" y="59497"/>
            <a:ext cx="9575588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409" b="1" dirty="0">
                <a:latin typeface="+mn-lt"/>
                <a:ea typeface="+mj-ea"/>
                <a:cs typeface="+mj-cs"/>
              </a:rPr>
              <a:t>Connecting functions and sequences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</p:txBody>
      </p:sp>
      <p:pic>
        <p:nvPicPr>
          <p:cNvPr id="20484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greet()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(temp)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Good evening, master</a:t>
            </a:r>
          </a:p>
        </p:txBody>
      </p:sp>
      <p:pic>
        <p:nvPicPr>
          <p:cNvPr id="22532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7622</TotalTime>
  <Words>2208</Words>
  <Application>Microsoft Macintosh PowerPoint</Application>
  <PresentationFormat>Custom</PresentationFormat>
  <Paragraphs>526</Paragraphs>
  <Slides>62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210</cp:revision>
  <cp:lastPrinted>1601-01-01T00:00:00Z</cp:lastPrinted>
  <dcterms:created xsi:type="dcterms:W3CDTF">2010-05-24T21:29:39Z</dcterms:created>
  <dcterms:modified xsi:type="dcterms:W3CDTF">2021-11-16T14:54:28Z</dcterms:modified>
</cp:coreProperties>
</file>