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4" r:id="rId1"/>
  </p:sldMasterIdLst>
  <p:notesMasterIdLst>
    <p:notesMasterId r:id="rId99"/>
  </p:notesMasterIdLst>
  <p:sldIdLst>
    <p:sldId id="541" r:id="rId2"/>
    <p:sldId id="438" r:id="rId3"/>
    <p:sldId id="454" r:id="rId4"/>
    <p:sldId id="455" r:id="rId5"/>
    <p:sldId id="456" r:id="rId6"/>
    <p:sldId id="457" r:id="rId7"/>
    <p:sldId id="458" r:id="rId8"/>
    <p:sldId id="439" r:id="rId9"/>
    <p:sldId id="459" r:id="rId10"/>
    <p:sldId id="460" r:id="rId11"/>
    <p:sldId id="461" r:id="rId12"/>
    <p:sldId id="462" r:id="rId13"/>
    <p:sldId id="440" r:id="rId14"/>
    <p:sldId id="463" r:id="rId15"/>
    <p:sldId id="464" r:id="rId16"/>
    <p:sldId id="465" r:id="rId17"/>
    <p:sldId id="466" r:id="rId18"/>
    <p:sldId id="467" r:id="rId19"/>
    <p:sldId id="441" r:id="rId20"/>
    <p:sldId id="470" r:id="rId21"/>
    <p:sldId id="477" r:id="rId22"/>
    <p:sldId id="478" r:id="rId23"/>
    <p:sldId id="471" r:id="rId24"/>
    <p:sldId id="472" r:id="rId25"/>
    <p:sldId id="473" r:id="rId26"/>
    <p:sldId id="474" r:id="rId27"/>
    <p:sldId id="442" r:id="rId28"/>
    <p:sldId id="479" r:id="rId29"/>
    <p:sldId id="480" r:id="rId30"/>
    <p:sldId id="481" r:id="rId31"/>
    <p:sldId id="482" r:id="rId32"/>
    <p:sldId id="443" r:id="rId33"/>
    <p:sldId id="483" r:id="rId34"/>
    <p:sldId id="444" r:id="rId35"/>
    <p:sldId id="484" r:id="rId36"/>
    <p:sldId id="485" r:id="rId37"/>
    <p:sldId id="486" r:id="rId38"/>
    <p:sldId id="487" r:id="rId39"/>
    <p:sldId id="503" r:id="rId40"/>
    <p:sldId id="445" r:id="rId41"/>
    <p:sldId id="488" r:id="rId42"/>
    <p:sldId id="489" r:id="rId43"/>
    <p:sldId id="490" r:id="rId44"/>
    <p:sldId id="491" r:id="rId45"/>
    <p:sldId id="492" r:id="rId46"/>
    <p:sldId id="446" r:id="rId47"/>
    <p:sldId id="493" r:id="rId48"/>
    <p:sldId id="494" r:id="rId49"/>
    <p:sldId id="495" r:id="rId50"/>
    <p:sldId id="496" r:id="rId51"/>
    <p:sldId id="447" r:id="rId52"/>
    <p:sldId id="497" r:id="rId53"/>
    <p:sldId id="498" r:id="rId54"/>
    <p:sldId id="499" r:id="rId55"/>
    <p:sldId id="529" r:id="rId56"/>
    <p:sldId id="530" r:id="rId57"/>
    <p:sldId id="531" r:id="rId58"/>
    <p:sldId id="534" r:id="rId59"/>
    <p:sldId id="533" r:id="rId60"/>
    <p:sldId id="535" r:id="rId61"/>
    <p:sldId id="540" r:id="rId62"/>
    <p:sldId id="536" r:id="rId63"/>
    <p:sldId id="539" r:id="rId64"/>
    <p:sldId id="538" r:id="rId65"/>
    <p:sldId id="542" r:id="rId66"/>
    <p:sldId id="502" r:id="rId67"/>
    <p:sldId id="506" r:id="rId68"/>
    <p:sldId id="507" r:id="rId69"/>
    <p:sldId id="508" r:id="rId70"/>
    <p:sldId id="509" r:id="rId71"/>
    <p:sldId id="505" r:id="rId72"/>
    <p:sldId id="510" r:id="rId73"/>
    <p:sldId id="511" r:id="rId74"/>
    <p:sldId id="450" r:id="rId75"/>
    <p:sldId id="512" r:id="rId76"/>
    <p:sldId id="513" r:id="rId77"/>
    <p:sldId id="514" r:id="rId78"/>
    <p:sldId id="515" r:id="rId79"/>
    <p:sldId id="451" r:id="rId80"/>
    <p:sldId id="516" r:id="rId81"/>
    <p:sldId id="517" r:id="rId82"/>
    <p:sldId id="518" r:id="rId83"/>
    <p:sldId id="519" r:id="rId84"/>
    <p:sldId id="520" r:id="rId85"/>
    <p:sldId id="452" r:id="rId86"/>
    <p:sldId id="453" r:id="rId87"/>
    <p:sldId id="521" r:id="rId88"/>
    <p:sldId id="522" r:id="rId89"/>
    <p:sldId id="271" r:id="rId90"/>
    <p:sldId id="265" r:id="rId91"/>
    <p:sldId id="268" r:id="rId92"/>
    <p:sldId id="270" r:id="rId93"/>
    <p:sldId id="269" r:id="rId94"/>
    <p:sldId id="258" r:id="rId95"/>
    <p:sldId id="264" r:id="rId96"/>
    <p:sldId id="267" r:id="rId97"/>
    <p:sldId id="282" r:id="rId98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62" d="100"/>
          <a:sy n="62" d="100"/>
        </p:scale>
        <p:origin x="1060" y="3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340FF8B-B060-4498-9B88-AD867E18F7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02CB759-8816-404E-B0D0-B79EBA603DB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25902C8-12E0-4B9D-B14F-5556F5B7C6B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88A7DED-8A3F-42CF-BC2C-E344BCAB87F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DB4AE9A-30AF-4DF9-9820-5C9F671FD59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DEA29C-CE7B-4098-9297-26BD3334FC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BD818B9-8670-49C3-9F1A-F22216BF480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4080779-C59A-493E-AEC5-44DB8434C0F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2C98A90-BF6C-48C1-AAFA-4B141AEB650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4E55055-49AB-4610-AEC4-8FF2F531C4B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24AFB41-E0A5-418F-ACB5-54BD6343E83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CB7666D-9883-4AF6-BAEF-331B7412FC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4472D99-2E40-4E8C-9397-EDDD2470949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FE41305-8C73-456C-97DC-EF6D33DD835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7D38F84-614C-4548-9EC4-2E96A784D95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8C9DBEF-7147-4CB6-9293-D1BBF6CC03A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02E6214-9D8A-4B9B-BA69-DAB3A36F2DB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AABCDB-E21D-4825-9632-0FB5C628C8C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7A5EAF-662E-4C3E-A291-E2C9824B162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91E10C9-C3DB-4A7A-B6FE-6D788E12FA2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6BCF18B-B9A6-45AE-B292-56C7412C8FC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36CB104-4866-42C5-8065-97F877568E9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C2F9A46-E909-49F7-A947-4220751B7EC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86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9BCE3E3-A1D2-400D-A190-0D2E93BA03C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C4B55E9-7E85-45D0-9A5F-ECCEF2C61A2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453AB64-D901-4BBC-8482-B21A405E500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A80E111-1AF6-43B8-9FBE-813987E4AD0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707FC39-8659-4FE2-894C-43542493E2E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AA28FF9-C5DF-4E2E-A7C9-09ADD1BD193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88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234B12F-BF54-4478-9B37-FA361612351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08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C257667-357F-4DB4-BDE8-005715F892B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29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2279237-2AEA-4D29-B009-D903B673A02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49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8ED5F30-1B4A-439E-AD84-B714E309343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70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EB5FA5-5B84-406A-8FEF-8A0D9D0B01F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90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1C028C3-9B69-4FAD-9367-CE67DFBB47F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BC5C6EB-AC35-4482-8CBA-FCBB8F8DC06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11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6741DA8-DDB3-4B35-9C1F-3F477CB8C71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31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FBC705B-2ED6-4054-B01D-6DB32CDC819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52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0D1E45-6CA6-496B-9EDD-8CE7E812674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72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24A2FD8-5F4A-43EA-BBCA-AEF68BE73DF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93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CC5DE51-3EDD-43D8-AA5B-98902FC482F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13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7EDA1A4-0B1F-4B6A-B38C-0DFF143F63C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34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57B1BE-642C-4A04-AEF4-EB838906223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54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6FA6B4E-F862-46F3-B6D3-A773289EF95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75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8E12C33-D198-445C-B57A-96741CAE3D9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95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73BDEFB-16EB-4A4C-ACC0-C96524FB92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8FCD2A-08AD-401B-A383-5CA5A0A0599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16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FE03530-3723-491B-AD63-7A07EF98222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36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7873165-9AC0-4980-BC25-BBF3E922349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57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A71684B-31E6-47B1-B587-F50A75837F5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77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9284DCE-E3F9-4A34-BE48-26F394A3D5F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00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D57FB49-60B1-4351-997E-5CD9450103E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20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B5DADA0-EA7D-4BCE-8776-4CDB1DF28F8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41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9BF057E-A69B-45D5-B44F-0BBE4C4A5A0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61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7848CE7-B029-416B-B733-1D8639D6D2B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82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C429AF0-0B9C-419A-8D04-BE7CD33992B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02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2783D0D-1269-4F94-8589-276318C1C9D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4ED1DEB-A874-475A-8E65-5B2815E3E65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23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669C492-48E8-4955-AC71-241614FC8A4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4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9B57D92-709B-4064-A181-2D3CEC3A5F6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64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75D5CAA-F5A2-487E-853F-65D81297F3A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84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F9798A2-B131-4279-8116-05B7C7B1D4B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05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97ED0D6-3643-4DC9-B218-BE52CF2E37A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25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668C14E-D671-4DB1-96E0-05B0BB1036B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46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8016352-1F2D-43F6-9BEB-40CE9E6EA8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6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0F6A9B6-1454-413F-B043-5A7D9D19E9E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87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C994586-02CF-4648-8859-31190D8FBC8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07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6E5824B-B92E-4C37-871F-A5DA33C492F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14E49A5-C3A2-4FCB-A30E-E8DF6E09127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28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56C796B-3EC5-46BD-844D-A0D2974BBE4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48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F3774E4-3C7F-4ADE-B259-D3F2D64CBB7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69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CA7E5EF-BEDC-4C72-B37E-EBDD0A966F0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89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A8CF8F9-2BC2-4C3D-80FE-572F090859D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10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39A3D2D-B580-447A-970B-1F1E4644192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30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611AFF1-28A1-4301-B398-8CFA2D5D3AE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51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E8BD884-E81D-474A-85C7-6038DC480B40}" type="slidenum">
              <a:rPr lang="en-US" altLang="en-US" sz="1400" smtClean="0">
                <a:ea typeface="Arial Unicode MS" pitchFamily="34" charset="-128"/>
              </a:rPr>
              <a:pPr>
                <a:spcBef>
                  <a:spcPct val="0"/>
                </a:spcBef>
              </a:pPr>
              <a:t>97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71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9604186-E31C-47DB-BB56-351F4C87263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2D64BED-5913-49EE-B366-BF4BE395D03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9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764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3AF777F-A1FF-46D3-ACA6-60E90D8E1F58}" type="datetimeFigureOut">
              <a:rPr lang="en-GB"/>
              <a:pPr>
                <a:defRPr/>
              </a:pPr>
              <a:t>17/11/2021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7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764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B9B794A-DCCC-43EE-AA48-5CA20D4599FA}" type="datetimeFigureOut">
              <a:rPr lang="en-GB"/>
              <a:pPr>
                <a:defRPr/>
              </a:pPr>
              <a:t>17/11/2021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68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3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9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6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55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414338" y="1516063"/>
            <a:ext cx="9280525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414338" y="419100"/>
            <a:ext cx="92805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1" r:id="rId7"/>
  </p:sldLayoutIdLst>
  <p:txStyles>
    <p:titleStyle>
      <a:lvl1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eaLnBrk="0" fontAlgn="base" hangingPunct="0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77825" y="3667125"/>
            <a:ext cx="8567738" cy="950913"/>
          </a:xfrm>
        </p:spPr>
        <p:txBody>
          <a:bodyPr/>
          <a:lstStyle/>
          <a:p>
            <a:pPr eaLnBrk="1" hangingPunct="1"/>
            <a:r>
              <a:rPr lang="en-GB" altLang="en-US" sz="6000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77825" y="4632325"/>
            <a:ext cx="7559675" cy="609600"/>
          </a:xfrm>
        </p:spPr>
        <p:txBody>
          <a:bodyPr/>
          <a:lstStyle/>
          <a:p>
            <a:pPr eaLnBrk="1" hangingPunct="1"/>
            <a:r>
              <a:rPr lang="en-GB" altLang="en-US" sz="2400"/>
              <a:t>Libraries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8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Python file can be used as a library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import</a:t>
            </a:r>
            <a:r>
              <a:rPr lang="en-US" altLang="en-US" sz="2800">
                <a:latin typeface="Calibri" panose="020F0502020204030204" pitchFamily="34" charset="0"/>
              </a:rPr>
              <a:t> to load it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46100" y="2338388"/>
            <a:ext cx="8699500" cy="1268412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halman.py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threshold(signal):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1.0 / sum(signal)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8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Python file can be used as a library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import</a:t>
            </a:r>
            <a:r>
              <a:rPr lang="en-US" altLang="en-US" sz="2800">
                <a:latin typeface="Calibri" panose="020F0502020204030204" pitchFamily="34" charset="0"/>
              </a:rPr>
              <a:t> to load it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546100" y="2338388"/>
            <a:ext cx="8699500" cy="1268412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halman.py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threshold(signal):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1.0 / sum(signal)</a:t>
            </a:r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546100" y="3838575"/>
            <a:ext cx="8699500" cy="1611313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program.py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import</a:t>
            </a:r>
            <a:r>
              <a:rPr lang="en-US" altLang="en-US" sz="2000">
                <a:latin typeface="Courier New" panose="02070309020205020404" pitchFamily="49" charset="0"/>
              </a:rPr>
              <a:t> halman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readings = [0.1, 0.4, 0.2]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('signal threshold is', halman.threshold(readings))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8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Python file can be used as a library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import</a:t>
            </a:r>
            <a:r>
              <a:rPr lang="en-US" altLang="en-US" sz="2800">
                <a:latin typeface="Calibri" panose="020F0502020204030204" pitchFamily="34" charset="0"/>
              </a:rPr>
              <a:t> to load it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546100" y="2338388"/>
            <a:ext cx="8699500" cy="1268412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halman.py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threshold(signal):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1.0 / sum(signal)</a:t>
            </a:r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546100" y="3838575"/>
            <a:ext cx="8699500" cy="1611313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program.py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import</a:t>
            </a:r>
            <a:r>
              <a:rPr lang="en-US" altLang="en-US" sz="2000">
                <a:latin typeface="Courier New" panose="02070309020205020404" pitchFamily="49" charset="0"/>
              </a:rPr>
              <a:t> halman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readings = [0.1, 0.4, 0.2]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('signal threshold is', halman.threshold(readings))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30725" name="Text Box 2"/>
          <p:cNvSpPr txBox="1">
            <a:spLocks noChangeArrowheads="1"/>
          </p:cNvSpPr>
          <p:nvPr/>
        </p:nvSpPr>
        <p:spPr bwMode="auto">
          <a:xfrm>
            <a:off x="546100" y="5738813"/>
            <a:ext cx="86995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program.py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signal threshold is 1.4285714285714286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5578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89612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US" altLang="en-US" sz="2800">
                <a:latin typeface="Calibri" panose="020F0502020204030204" pitchFamily="34" charset="0"/>
              </a:rPr>
              <a:t>Executes the statements it contains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8230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US" altLang="en-US" sz="2800">
                <a:latin typeface="Calibri" panose="020F0502020204030204" pitchFamily="34" charset="0"/>
              </a:rPr>
              <a:t>Executes the statements it contains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 startAt="2"/>
            </a:pPr>
            <a:r>
              <a:rPr lang="en-US" altLang="en-US" sz="2800">
                <a:latin typeface="Calibri" panose="020F0502020204030204" pitchFamily="34" charset="0"/>
              </a:rPr>
              <a:t>Creates an object that stores references to</a:t>
            </a:r>
          </a:p>
          <a:p>
            <a:pPr lvl="1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top-level items in that module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8230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US" altLang="en-US" sz="2800">
                <a:latin typeface="Calibri" panose="020F0502020204030204" pitchFamily="34" charset="0"/>
              </a:rPr>
              <a:t>Executes the statements it contains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 startAt="2"/>
            </a:pPr>
            <a:r>
              <a:rPr lang="en-US" altLang="en-US" sz="2800">
                <a:latin typeface="Calibri" panose="020F0502020204030204" pitchFamily="34" charset="0"/>
              </a:rPr>
              <a:t>Creates an object that stores references to</a:t>
            </a:r>
          </a:p>
          <a:p>
            <a:pPr lvl="1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top-level items in that module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546100" y="3722688"/>
            <a:ext cx="8699500" cy="1208087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noisy.py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('is this module being loaded?')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NOISE_LEVEL = 1./3.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8230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US" altLang="en-US" sz="2800">
                <a:latin typeface="Calibri" panose="020F0502020204030204" pitchFamily="34" charset="0"/>
              </a:rPr>
              <a:t>Executes the statements it contains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 startAt="2"/>
            </a:pPr>
            <a:r>
              <a:rPr lang="en-US" altLang="en-US" sz="2800">
                <a:latin typeface="Calibri" panose="020F0502020204030204" pitchFamily="34" charset="0"/>
              </a:rPr>
              <a:t>Creates an object that stores references to</a:t>
            </a:r>
          </a:p>
          <a:p>
            <a:pPr lvl="1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top-level items in that module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46100" y="3722688"/>
            <a:ext cx="8699500" cy="1208087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noisy.py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('is this module being loaded?')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NOISE_LEVEL = 1./3.</a:t>
            </a: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546100" y="5105400"/>
            <a:ext cx="86995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noisy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is this module being loaded?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8230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US" altLang="en-US" sz="2800">
                <a:latin typeface="Calibri" panose="020F0502020204030204" pitchFamily="34" charset="0"/>
              </a:rPr>
              <a:t>Executes the statements it contains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 startAt="2"/>
            </a:pPr>
            <a:r>
              <a:rPr lang="en-US" altLang="en-US" sz="2800">
                <a:latin typeface="Calibri" panose="020F0502020204030204" pitchFamily="34" charset="0"/>
              </a:rPr>
              <a:t>Creates an object that stores references to</a:t>
            </a:r>
          </a:p>
          <a:p>
            <a:pPr lvl="1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top-level items in that module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46100" y="3722688"/>
            <a:ext cx="8699500" cy="1208087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noisy.py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('is this module being loaded?')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NOISE_LEVEL = 1./3.</a:t>
            </a:r>
          </a:p>
        </p:txBody>
      </p:sp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546100" y="5105400"/>
            <a:ext cx="86995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noisy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is this module being loaded?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(noisy.NOISE_LEVEL)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0.3333333333333333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529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3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55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3" name="Arc 2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global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3" name="Arc 2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4" name="Arc 3"/>
          <p:cNvSpPr/>
          <p:nvPr/>
        </p:nvSpPr>
        <p:spPr bwMode="auto">
          <a:xfrm>
            <a:off x="2908300" y="1878013"/>
            <a:ext cx="1325563" cy="635000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global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5" name="Arc 4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6" name="Arc 5"/>
          <p:cNvSpPr/>
          <p:nvPr/>
        </p:nvSpPr>
        <p:spPr bwMode="auto">
          <a:xfrm>
            <a:off x="2908300" y="1878013"/>
            <a:ext cx="1325563" cy="635000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53253" name="Text Box 2"/>
          <p:cNvSpPr txBox="1">
            <a:spLocks noChangeArrowheads="1"/>
          </p:cNvSpPr>
          <p:nvPr/>
        </p:nvSpPr>
        <p:spPr bwMode="auto">
          <a:xfrm>
            <a:off x="546100" y="3781425"/>
            <a:ext cx="4206875" cy="201453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module.py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'Transylvania'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func(arg):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NAME + ' ' + arg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global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6" name="Arc 5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7" name="Arc 6"/>
          <p:cNvSpPr/>
          <p:nvPr/>
        </p:nvSpPr>
        <p:spPr bwMode="auto">
          <a:xfrm>
            <a:off x="2908300" y="1878013"/>
            <a:ext cx="1325563" cy="635000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55301" name="Text Box 2"/>
          <p:cNvSpPr txBox="1">
            <a:spLocks noChangeArrowheads="1"/>
          </p:cNvSpPr>
          <p:nvPr/>
        </p:nvSpPr>
        <p:spPr bwMode="auto">
          <a:xfrm>
            <a:off x="546100" y="3781425"/>
            <a:ext cx="4206875" cy="201453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module.py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'Transylvania'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func(arg):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NAME + ' ' + arg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55302" name="Text Box 2"/>
          <p:cNvSpPr txBox="1">
            <a:spLocks noChangeArrowheads="1"/>
          </p:cNvSpPr>
          <p:nvPr/>
        </p:nvSpPr>
        <p:spPr bwMode="auto">
          <a:xfrm>
            <a:off x="5213350" y="3779838"/>
            <a:ext cx="44354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NAME = 'Hamunaptra'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global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6" name="Arc 5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7" name="Arc 6"/>
          <p:cNvSpPr/>
          <p:nvPr/>
        </p:nvSpPr>
        <p:spPr bwMode="auto">
          <a:xfrm>
            <a:off x="2908300" y="1878013"/>
            <a:ext cx="1325563" cy="635000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546100" y="3781425"/>
            <a:ext cx="4206875" cy="201453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module.py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'Transylvania'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func(arg):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NAME + ' ' + arg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57350" name="Text Box 2"/>
          <p:cNvSpPr txBox="1">
            <a:spLocks noChangeArrowheads="1"/>
          </p:cNvSpPr>
          <p:nvPr/>
        </p:nvSpPr>
        <p:spPr bwMode="auto">
          <a:xfrm>
            <a:off x="5213350" y="3779838"/>
            <a:ext cx="44354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NAME = 'Hamunaptra'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import</a:t>
            </a:r>
            <a:r>
              <a:rPr lang="en-US" altLang="en-US" sz="2000">
                <a:latin typeface="Courier New" panose="02070309020205020404" pitchFamily="49" charset="0"/>
              </a:rPr>
              <a:t> module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546100" y="3781425"/>
            <a:ext cx="4206875" cy="201453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module.py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'Transylvania'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func(arg):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NAME + ' ' + arg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global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59396" name="Text Box 2"/>
          <p:cNvSpPr txBox="1">
            <a:spLocks noChangeArrowheads="1"/>
          </p:cNvSpPr>
          <p:nvPr/>
        </p:nvSpPr>
        <p:spPr bwMode="auto">
          <a:xfrm>
            <a:off x="5213350" y="3779838"/>
            <a:ext cx="44354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NAME = 'Hamunaptra'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import</a:t>
            </a:r>
            <a:r>
              <a:rPr lang="en-US" altLang="en-US" sz="2000">
                <a:latin typeface="Courier New" panose="02070309020205020404" pitchFamily="49" charset="0"/>
              </a:rPr>
              <a:t> module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(module.func('!!!'))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Transylvania !!!</a:t>
            </a:r>
          </a:p>
        </p:txBody>
      </p:sp>
      <p:sp>
        <p:nvSpPr>
          <p:cNvPr id="5" name="Arc 4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6" name="Arc 5"/>
          <p:cNvSpPr/>
          <p:nvPr/>
        </p:nvSpPr>
        <p:spPr bwMode="auto">
          <a:xfrm>
            <a:off x="2908300" y="1878013"/>
            <a:ext cx="1325563" cy="635000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85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comes with many standard libraries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85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comes with many standard libraries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math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85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comes with many standard libraries</a:t>
            </a: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math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(math.sqrt(2))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1.4142135623730951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37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Avoid duplication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85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comes with many standard libraries</a:t>
            </a: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math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(math.sqrt(2))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1.4142135623730951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(math.hypot(2, 3))  </a:t>
            </a: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sqrt(x**2 + y**2)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3.6055512754639891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85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comes with many standard libraries</a:t>
            </a:r>
          </a:p>
        </p:txBody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math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(math.sqrt(2))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1.4142135623730951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(math.hypot(2, 3))  </a:t>
            </a: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sqrt(x**2 + y**2)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3.605551275463989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(math.e, math.pi)   </a:t>
            </a: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as accurate as possible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2.718281828459045 3.141592653589793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15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also provides a </a:t>
            </a:r>
            <a:r>
              <a:rPr lang="en-US" altLang="en-US" sz="2800">
                <a:latin typeface="Courier New" panose="02070309020205020404" pitchFamily="49" charset="0"/>
              </a:rPr>
              <a:t>help</a:t>
            </a:r>
            <a:r>
              <a:rPr lang="en-US" altLang="en-US" sz="2800">
                <a:latin typeface="Calibri" panose="020F0502020204030204" pitchFamily="34" charset="0"/>
              </a:rPr>
              <a:t> function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15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also provides a </a:t>
            </a:r>
            <a:r>
              <a:rPr lang="en-US" altLang="en-US" sz="2800">
                <a:latin typeface="Courier New" panose="02070309020205020404" pitchFamily="49" charset="0"/>
              </a:rPr>
              <a:t>help</a:t>
            </a:r>
            <a:r>
              <a:rPr lang="en-US" altLang="en-US" sz="2800">
                <a:latin typeface="Calibri" panose="020F0502020204030204" pitchFamily="34" charset="0"/>
              </a:rPr>
              <a:t> function</a:t>
            </a: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import </a:t>
            </a:r>
            <a:r>
              <a:rPr lang="en-US" altLang="en-US" sz="2400">
                <a:latin typeface="Courier New" panose="02070309020205020404" pitchFamily="49" charset="0"/>
              </a:rPr>
              <a:t>math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help(math)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Help on module math: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NAME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math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MODULE REFERENCE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	https://docs.python.org/3.7/library/math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DESCRIPTION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This module is always available.  It provides access to the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mathematical functions defined by the C standard.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FUNCTIONS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acos(x, /)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Return the arc cosine (measured in radians) of x.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006600"/>
                </a:solidFill>
              </a:rPr>
              <a:t>⋮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from</a:t>
            </a:r>
            <a:r>
              <a:rPr lang="en-US" altLang="en-US" sz="2400">
                <a:latin typeface="Courier New" panose="02070309020205020404" pitchFamily="49" charset="0"/>
              </a:rPr>
              <a:t> math</a:t>
            </a:r>
            <a:r>
              <a:rPr lang="en-US" altLang="en-US" sz="2400" b="1">
                <a:latin typeface="Courier New" panose="02070309020205020404" pitchFamily="49" charset="0"/>
              </a:rPr>
              <a:t> import</a:t>
            </a:r>
            <a:r>
              <a:rPr lang="en-US" altLang="en-US" sz="2400">
                <a:latin typeface="Courier New" panose="02070309020205020404" pitchFamily="49" charset="0"/>
              </a:rPr>
              <a:t> sqrt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sqrt(3)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1.7320508075688772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from</a:t>
            </a:r>
            <a:r>
              <a:rPr lang="en-US" altLang="en-US" sz="2400">
                <a:latin typeface="Courier New" panose="02070309020205020404" pitchFamily="49" charset="0"/>
              </a:rPr>
              <a:t> math</a:t>
            </a:r>
            <a:r>
              <a:rPr lang="en-US" altLang="en-US" sz="2400" b="1">
                <a:latin typeface="Courier New" panose="02070309020205020404" pitchFamily="49" charset="0"/>
              </a:rPr>
              <a:t> import</a:t>
            </a:r>
            <a:r>
              <a:rPr lang="en-US" altLang="en-US" sz="2400">
                <a:latin typeface="Courier New" panose="02070309020205020404" pitchFamily="49" charset="0"/>
              </a:rPr>
              <a:t> sqrt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sqrt(3)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1.7320508075688772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from</a:t>
            </a:r>
            <a:r>
              <a:rPr lang="en-US" altLang="en-US" sz="2400">
                <a:latin typeface="Courier New" panose="02070309020205020404" pitchFamily="49" charset="0"/>
              </a:rPr>
              <a:t> math </a:t>
            </a: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hypot </a:t>
            </a:r>
            <a:r>
              <a:rPr lang="en-US" altLang="en-US" sz="2400" b="1">
                <a:latin typeface="Courier New" panose="02070309020205020404" pitchFamily="49" charset="0"/>
              </a:rPr>
              <a:t>as</a:t>
            </a:r>
            <a:r>
              <a:rPr lang="en-US" altLang="en-US" sz="2400">
                <a:latin typeface="Courier New" panose="02070309020205020404" pitchFamily="49" charset="0"/>
              </a:rPr>
              <a:t> euclid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euclid(3, 4)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from</a:t>
            </a:r>
            <a:r>
              <a:rPr lang="en-US" altLang="en-US" sz="2400" dirty="0">
                <a:latin typeface="Courier New" panose="02070309020205020404" pitchFamily="49" charset="0"/>
              </a:rPr>
              <a:t> math</a:t>
            </a:r>
            <a:r>
              <a:rPr lang="en-US" altLang="en-US" sz="2400" b="1" dirty="0">
                <a:latin typeface="Courier New" panose="02070309020205020404" pitchFamily="49" charset="0"/>
              </a:rPr>
              <a:t> 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sqrt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 err="1">
                <a:latin typeface="Courier New" panose="02070309020205020404" pitchFamily="49" charset="0"/>
              </a:rPr>
              <a:t>sqrt</a:t>
            </a:r>
            <a:r>
              <a:rPr lang="en-US" altLang="en-US" sz="2400" dirty="0">
                <a:latin typeface="Courier New" panose="02070309020205020404" pitchFamily="49" charset="0"/>
              </a:rPr>
              <a:t>(3)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1.7320508075688772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from</a:t>
            </a:r>
            <a:r>
              <a:rPr lang="en-US" altLang="en-US" sz="2400" dirty="0">
                <a:latin typeface="Courier New" panose="02070309020205020404" pitchFamily="49" charset="0"/>
              </a:rPr>
              <a:t> math </a:t>
            </a: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hypot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as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euclid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euclid</a:t>
            </a:r>
            <a:r>
              <a:rPr lang="en-US" altLang="en-US" sz="2400" dirty="0">
                <a:latin typeface="Courier New" panose="02070309020205020404" pitchFamily="49" charset="0"/>
              </a:rPr>
              <a:t>(3, 4)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5.0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from</a:t>
            </a:r>
            <a:r>
              <a:rPr lang="en-US" altLang="en-US" sz="2400" dirty="0">
                <a:latin typeface="Courier New" panose="02070309020205020404" pitchFamily="49" charset="0"/>
              </a:rPr>
              <a:t> math</a:t>
            </a:r>
            <a:r>
              <a:rPr lang="en-US" altLang="en-US" sz="2400" b="1" dirty="0">
                <a:latin typeface="Courier New" panose="02070309020205020404" pitchFamily="49" charset="0"/>
              </a:rPr>
              <a:t> import</a:t>
            </a:r>
            <a:r>
              <a:rPr lang="en-US" altLang="en-US" sz="2400" dirty="0">
                <a:latin typeface="Courier New" panose="02070309020205020404" pitchFamily="49" charset="0"/>
              </a:rPr>
              <a:t> *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>
                <a:latin typeface="Courier New" panose="02070309020205020404" pitchFamily="49" charset="0"/>
              </a:rPr>
              <a:t>sin(pi)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1.2246467991473532e-16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from</a:t>
            </a:r>
            <a:r>
              <a:rPr lang="en-US" altLang="en-US" sz="2400" dirty="0">
                <a:latin typeface="Courier New" panose="02070309020205020404" pitchFamily="49" charset="0"/>
              </a:rPr>
              <a:t> math</a:t>
            </a:r>
            <a:r>
              <a:rPr lang="en-US" altLang="en-US" sz="2400" b="1" dirty="0">
                <a:latin typeface="Courier New" panose="02070309020205020404" pitchFamily="49" charset="0"/>
              </a:rPr>
              <a:t> 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sqrt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 err="1">
                <a:latin typeface="Courier New" panose="02070309020205020404" pitchFamily="49" charset="0"/>
              </a:rPr>
              <a:t>sqrt</a:t>
            </a:r>
            <a:r>
              <a:rPr lang="en-US" altLang="en-US" sz="2400" dirty="0">
                <a:latin typeface="Courier New" panose="02070309020205020404" pitchFamily="49" charset="0"/>
              </a:rPr>
              <a:t>(3)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1.7320508075688772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from</a:t>
            </a:r>
            <a:r>
              <a:rPr lang="en-US" altLang="en-US" sz="2400" dirty="0">
                <a:latin typeface="Courier New" panose="02070309020205020404" pitchFamily="49" charset="0"/>
              </a:rPr>
              <a:t> math </a:t>
            </a: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hypot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as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euclid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euclid</a:t>
            </a:r>
            <a:r>
              <a:rPr lang="en-US" altLang="en-US" sz="2400" dirty="0">
                <a:latin typeface="Courier New" panose="02070309020205020404" pitchFamily="49" charset="0"/>
              </a:rPr>
              <a:t>(3, 4)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5.0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from</a:t>
            </a:r>
            <a:r>
              <a:rPr lang="en-US" altLang="en-US" sz="2400" dirty="0">
                <a:latin typeface="Courier New" panose="02070309020205020404" pitchFamily="49" charset="0"/>
              </a:rPr>
              <a:t> math</a:t>
            </a:r>
            <a:r>
              <a:rPr lang="en-US" altLang="en-US" sz="2400" b="1" dirty="0">
                <a:latin typeface="Courier New" panose="02070309020205020404" pitchFamily="49" charset="0"/>
              </a:rPr>
              <a:t> import</a:t>
            </a:r>
            <a:r>
              <a:rPr lang="en-US" altLang="en-US" sz="2400" dirty="0">
                <a:latin typeface="Courier New" panose="02070309020205020404" pitchFamily="49" charset="0"/>
              </a:rPr>
              <a:t> *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>
                <a:latin typeface="Courier New" panose="02070309020205020404" pitchFamily="49" charset="0"/>
              </a:rPr>
              <a:t>sin(pi)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1.2246467991473532e-16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5386388" y="3549650"/>
            <a:ext cx="3157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Generally a bad idea</a:t>
            </a:r>
          </a:p>
        </p:txBody>
      </p:sp>
      <p:sp>
        <p:nvSpPr>
          <p:cNvPr id="83973" name="Line 6"/>
          <p:cNvSpPr>
            <a:spLocks noChangeShapeType="1"/>
          </p:cNvSpPr>
          <p:nvPr/>
        </p:nvSpPr>
        <p:spPr bwMode="auto">
          <a:xfrm flipH="1" flipV="1">
            <a:off x="4752975" y="3952875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from</a:t>
            </a:r>
            <a:r>
              <a:rPr lang="en-US" altLang="en-US" sz="2400" dirty="0">
                <a:latin typeface="Courier New" panose="02070309020205020404" pitchFamily="49" charset="0"/>
              </a:rPr>
              <a:t> math</a:t>
            </a:r>
            <a:r>
              <a:rPr lang="en-US" altLang="en-US" sz="2400" b="1" dirty="0">
                <a:latin typeface="Courier New" panose="02070309020205020404" pitchFamily="49" charset="0"/>
              </a:rPr>
              <a:t> 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sqrt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 err="1">
                <a:latin typeface="Courier New" panose="02070309020205020404" pitchFamily="49" charset="0"/>
              </a:rPr>
              <a:t>sqrt</a:t>
            </a:r>
            <a:r>
              <a:rPr lang="en-US" altLang="en-US" sz="2400" dirty="0">
                <a:latin typeface="Courier New" panose="02070309020205020404" pitchFamily="49" charset="0"/>
              </a:rPr>
              <a:t>(3)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1.7320508075688772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from</a:t>
            </a:r>
            <a:r>
              <a:rPr lang="en-US" altLang="en-US" sz="2400" dirty="0">
                <a:latin typeface="Courier New" panose="02070309020205020404" pitchFamily="49" charset="0"/>
              </a:rPr>
              <a:t> math </a:t>
            </a: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hypot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as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euclid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euclid</a:t>
            </a:r>
            <a:r>
              <a:rPr lang="en-US" altLang="en-US" sz="2400" dirty="0">
                <a:latin typeface="Courier New" panose="02070309020205020404" pitchFamily="49" charset="0"/>
              </a:rPr>
              <a:t>(3, 4)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5.0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from</a:t>
            </a:r>
            <a:r>
              <a:rPr lang="en-US" altLang="en-US" sz="2400" dirty="0">
                <a:latin typeface="Courier New" panose="02070309020205020404" pitchFamily="49" charset="0"/>
              </a:rPr>
              <a:t> math</a:t>
            </a:r>
            <a:r>
              <a:rPr lang="en-US" altLang="en-US" sz="2400" b="1" dirty="0">
                <a:latin typeface="Courier New" panose="02070309020205020404" pitchFamily="49" charset="0"/>
              </a:rPr>
              <a:t> import</a:t>
            </a:r>
            <a:r>
              <a:rPr lang="en-US" altLang="en-US" sz="2400" dirty="0">
                <a:latin typeface="Courier New" panose="02070309020205020404" pitchFamily="49" charset="0"/>
              </a:rPr>
              <a:t> *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>
                <a:latin typeface="Courier New" panose="02070309020205020404" pitchFamily="49" charset="0"/>
              </a:rPr>
              <a:t>sin(pi)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1.2246467991473532e-16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5386388" y="3549650"/>
            <a:ext cx="3459162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Generally a bad idea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Someone could add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library after you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start using it</a:t>
            </a:r>
          </a:p>
        </p:txBody>
      </p:sp>
      <p:sp>
        <p:nvSpPr>
          <p:cNvPr id="86021" name="Line 6"/>
          <p:cNvSpPr>
            <a:spLocks noChangeShapeType="1"/>
          </p:cNvSpPr>
          <p:nvPr/>
        </p:nvSpPr>
        <p:spPr bwMode="auto">
          <a:xfrm flipH="1" flipV="1">
            <a:off x="4752975" y="3952875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37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Avoid duplication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Make code easier to read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>
                <a:latin typeface="Calibri" panose="020F0502020204030204" pitchFamily="34" charset="0"/>
              </a:rPr>
              <a:t> library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>
                <a:latin typeface="Calibri" panose="020F0502020204030204" pitchFamily="34" charset="0"/>
              </a:rPr>
              <a:t> library</a:t>
            </a: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374650" y="1647825"/>
            <a:ext cx="8699500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import</a:t>
            </a:r>
            <a:r>
              <a:rPr lang="en-US" altLang="en-US" sz="2400">
                <a:latin typeface="Courier New" panose="02070309020205020404" pitchFamily="49" charset="0"/>
              </a:rPr>
              <a:t> sys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>
                <a:latin typeface="Calibri" panose="020F0502020204030204" pitchFamily="34" charset="0"/>
              </a:rPr>
              <a:t> library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74650" y="1647825"/>
            <a:ext cx="915828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sys.version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3.7.0 (default, Jun 28 2018, 13:15:42)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[GCC 7.2.0]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 dirty="0">
                <a:latin typeface="Calibri" panose="020F0502020204030204" pitchFamily="34" charset="0"/>
              </a:rPr>
              <a:t> library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74650" y="1647825"/>
            <a:ext cx="915828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sys.version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3.7.0 (default, Jun 28 2018, 13:15:42)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[GCC 7.2.0]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sys.platform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linux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>
                <a:latin typeface="Calibri" panose="020F0502020204030204" pitchFamily="34" charset="0"/>
              </a:rPr>
              <a:t> library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74650" y="1647825"/>
            <a:ext cx="915828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sys.version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3.7.0 (default, Jun 28 2018, 13:15:42)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[GCC 7.2.0]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sys.platform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linux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sys.maxsize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9223372036854775807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>
                <a:latin typeface="Calibri" panose="020F0502020204030204" pitchFamily="34" charset="0"/>
              </a:rPr>
              <a:t> library</a:t>
            </a:r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374650" y="1647825"/>
            <a:ext cx="915828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sys.version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3.7.0 (default, Jun 28 2018, 13:15:42)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[GCC 7.2.0]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sys.platform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linux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sys.maxsize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9223372036854775807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sys.path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['',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'/home/vagrant/miniconda3/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envs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isc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/lib/python37.zip',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'/home/vagrant/miniconda3/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envs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isc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/lib/python3.7',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'/home/vagrant/miniconda3/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envs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isc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/lib/python3.7/lib-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dynload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',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'/home/vagrant/miniconda3/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envs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isc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/lib/python3.7/site-packages']</a:t>
            </a:r>
            <a:endParaRPr lang="en-US" altLang="en-US" sz="19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5952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altLang="en-US" sz="2800">
                <a:latin typeface="Calibri" panose="020F0502020204030204" pitchFamily="34" charset="0"/>
              </a:rPr>
              <a:t> holds command-line arguments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59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altLang="en-US" sz="2800">
                <a:latin typeface="Calibri" panose="020F0502020204030204" pitchFamily="34" charset="0"/>
              </a:rPr>
              <a:t> holds command-line arguments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Script name is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sys.argv[0]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59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altLang="en-US" sz="2800">
                <a:latin typeface="Calibri" panose="020F0502020204030204" pitchFamily="34" charset="0"/>
              </a:rPr>
              <a:t> holds command-line arguments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Script name is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sys.argv[0]</a:t>
            </a: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546100" y="2339975"/>
            <a:ext cx="8699500" cy="16129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rgbClr val="CC33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dirty="0" err="1">
                <a:solidFill>
                  <a:srgbClr val="CC3300"/>
                </a:solidFill>
                <a:latin typeface="Courier New" panose="02070309020205020404" pitchFamily="49" charset="0"/>
              </a:rPr>
              <a:t>echo.py</a:t>
            </a:r>
            <a:endParaRPr lang="en-US" altLang="en-US" sz="2400" dirty="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i,a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in</a:t>
            </a:r>
            <a:r>
              <a:rPr lang="en-US" altLang="en-US" sz="2400" dirty="0">
                <a:latin typeface="Courier New" panose="02070309020205020404" pitchFamily="49" charset="0"/>
              </a:rPr>
              <a:t> enumerate(</a:t>
            </a:r>
            <a:r>
              <a:rPr lang="en-US" altLang="en-US" sz="2400" dirty="0" err="1"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latin typeface="Courier New" panose="02070309020205020404" pitchFamily="49" charset="0"/>
              </a:rPr>
              <a:t>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i,a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59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altLang="en-US" sz="2800">
                <a:latin typeface="Calibri" panose="020F0502020204030204" pitchFamily="34" charset="0"/>
              </a:rPr>
              <a:t> holds command-line arguments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Script name is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sys.argv[0]</a:t>
            </a:r>
          </a:p>
        </p:txBody>
      </p:sp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547688" y="4125913"/>
            <a:ext cx="8699500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0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06500" name="Text Box 2"/>
          <p:cNvSpPr txBox="1">
            <a:spLocks noChangeArrowheads="1"/>
          </p:cNvSpPr>
          <p:nvPr/>
        </p:nvSpPr>
        <p:spPr bwMode="auto">
          <a:xfrm>
            <a:off x="546100" y="2339975"/>
            <a:ext cx="8699500" cy="16129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rgbClr val="CC33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dirty="0" err="1">
                <a:solidFill>
                  <a:srgbClr val="CC3300"/>
                </a:solidFill>
                <a:latin typeface="Courier New" panose="02070309020205020404" pitchFamily="49" charset="0"/>
              </a:rPr>
              <a:t>echo.py</a:t>
            </a:r>
            <a:endParaRPr lang="en-US" altLang="en-US" sz="2400" dirty="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i,a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in</a:t>
            </a:r>
            <a:r>
              <a:rPr lang="en-US" altLang="en-US" sz="2400" dirty="0">
                <a:latin typeface="Courier New" panose="02070309020205020404" pitchFamily="49" charset="0"/>
              </a:rPr>
              <a:t> enumerate(</a:t>
            </a:r>
            <a:r>
              <a:rPr lang="en-US" altLang="en-US" sz="2400" dirty="0" err="1"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latin typeface="Courier New" panose="02070309020205020404" pitchFamily="49" charset="0"/>
              </a:rPr>
              <a:t>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i,a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8825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Avoid duplication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Make code easier to read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latin typeface="Calibri" panose="020F0502020204030204" pitchFamily="34" charset="0"/>
              </a:rPr>
              <a:t>library</a:t>
            </a:r>
            <a:r>
              <a:rPr lang="en-US" altLang="en-US" sz="2800">
                <a:latin typeface="Calibri" panose="020F0502020204030204" pitchFamily="34" charset="0"/>
              </a:rPr>
              <a:t>  does the same thing for related functions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59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altLang="en-US" sz="2800">
                <a:latin typeface="Calibri" panose="020F0502020204030204" pitchFamily="34" charset="0"/>
              </a:rPr>
              <a:t> holds command-line arguments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Script name is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sys.argv[0]</a:t>
            </a:r>
          </a:p>
        </p:txBody>
      </p:sp>
      <p:sp>
        <p:nvSpPr>
          <p:cNvPr id="108547" name="Text Box 2"/>
          <p:cNvSpPr txBox="1">
            <a:spLocks noChangeArrowheads="1"/>
          </p:cNvSpPr>
          <p:nvPr/>
        </p:nvSpPr>
        <p:spPr bwMode="auto">
          <a:xfrm>
            <a:off x="546100" y="2339975"/>
            <a:ext cx="8699500" cy="16129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rgbClr val="CC33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dirty="0" err="1">
                <a:solidFill>
                  <a:srgbClr val="CC3300"/>
                </a:solidFill>
                <a:latin typeface="Courier New" panose="02070309020205020404" pitchFamily="49" charset="0"/>
              </a:rPr>
              <a:t>echo.py</a:t>
            </a:r>
            <a:endParaRPr lang="en-US" altLang="en-US" sz="2400" dirty="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i,a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in</a:t>
            </a:r>
            <a:r>
              <a:rPr lang="en-US" altLang="en-US" sz="2400" dirty="0">
                <a:latin typeface="Courier New" panose="02070309020205020404" pitchFamily="49" charset="0"/>
              </a:rPr>
              <a:t> enumerate(</a:t>
            </a:r>
            <a:r>
              <a:rPr lang="en-US" altLang="en-US" sz="2400" dirty="0" err="1"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latin typeface="Courier New" panose="02070309020205020404" pitchFamily="49" charset="0"/>
              </a:rPr>
              <a:t>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i,a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108548" name="Text Box 2"/>
          <p:cNvSpPr txBox="1">
            <a:spLocks noChangeArrowheads="1"/>
          </p:cNvSpPr>
          <p:nvPr/>
        </p:nvSpPr>
        <p:spPr bwMode="auto">
          <a:xfrm>
            <a:off x="547688" y="4125913"/>
            <a:ext cx="8699500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0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echo.py first second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0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1 first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2 second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660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input</a:t>
            </a:r>
            <a:r>
              <a:rPr lang="en-US" altLang="en-US" sz="2800">
                <a:latin typeface="Calibri" panose="020F0502020204030204" pitchFamily="34" charset="0"/>
              </a:rPr>
              <a:t>  (e.g., the keyboard)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83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input</a:t>
            </a:r>
            <a:r>
              <a:rPr lang="en-US" altLang="en-US" sz="2800">
                <a:latin typeface="Calibri" panose="020F0502020204030204" pitchFamily="34" charset="0"/>
              </a:rPr>
              <a:t>  (e.g., the keyboard)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output</a:t>
            </a:r>
            <a:r>
              <a:rPr lang="en-US" altLang="en-US" sz="2800">
                <a:latin typeface="Calibri" panose="020F0502020204030204" pitchFamily="34" charset="0"/>
              </a:rPr>
              <a:t>  (e.g., the screen)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915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input</a:t>
            </a:r>
            <a:r>
              <a:rPr lang="en-US" altLang="en-US" sz="2800">
                <a:latin typeface="Calibri" panose="020F0502020204030204" pitchFamily="34" charset="0"/>
              </a:rPr>
              <a:t>  (e.g., the keyboard)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output</a:t>
            </a:r>
            <a:r>
              <a:rPr lang="en-US" altLang="en-US" sz="2800">
                <a:latin typeface="Calibri" panose="020F0502020204030204" pitchFamily="34" charset="0"/>
              </a:rPr>
              <a:t>  (e.g., the screen)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error</a:t>
            </a:r>
            <a:r>
              <a:rPr lang="en-US" altLang="en-US" sz="2800">
                <a:latin typeface="Calibri" panose="020F0502020204030204" pitchFamily="34" charset="0"/>
              </a:rPr>
              <a:t>  (usually also the screen)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915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input</a:t>
            </a:r>
            <a:r>
              <a:rPr lang="en-US" altLang="en-US" sz="2800">
                <a:latin typeface="Calibri" panose="020F0502020204030204" pitchFamily="34" charset="0"/>
              </a:rPr>
              <a:t>  (e.g., the keyboard)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output</a:t>
            </a:r>
            <a:r>
              <a:rPr lang="en-US" altLang="en-US" sz="2800">
                <a:latin typeface="Calibri" panose="020F0502020204030204" pitchFamily="34" charset="0"/>
              </a:rPr>
              <a:t>  (e.g., the screen)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error</a:t>
            </a:r>
            <a:r>
              <a:rPr lang="en-US" altLang="en-US" sz="2800">
                <a:latin typeface="Calibri" panose="020F0502020204030204" pitchFamily="34" charset="0"/>
              </a:rPr>
              <a:t>  (usually also the screen)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See the Unix shell lecture for more information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28663" y="727075"/>
            <a:ext cx="86328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b="1" dirty="0">
                <a:latin typeface="+mn-lt"/>
              </a:rPr>
              <a:t>Picking up changes in external libraries ("reload")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In some scenarios you will want to keep a python session running whilst modifying an external module.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28663" y="727075"/>
            <a:ext cx="8632825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b="1" dirty="0">
                <a:latin typeface="+mn-lt"/>
              </a:rPr>
              <a:t>Picking up changes in external libraries ("reload")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In some scenarios you will want to keep a python session running whilst modifying an external module.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err="1">
                <a:latin typeface="+mn-lt"/>
              </a:rPr>
              <a:t>E.g</a:t>
            </a:r>
            <a:r>
              <a:rPr lang="en-US" altLang="en-US" sz="2800" dirty="0">
                <a:latin typeface="+mn-lt"/>
              </a:rPr>
              <a:t>…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change "mylib.py" now and get new x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4"/>
          <p:cNvSpPr txBox="1">
            <a:spLocks noChangeArrowheads="1"/>
          </p:cNvSpPr>
          <p:nvPr/>
        </p:nvSpPr>
        <p:spPr bwMode="auto">
          <a:xfrm>
            <a:off x="728663" y="727075"/>
            <a:ext cx="86328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</a:rPr>
              <a:t>Let's look in detail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28663" y="727075"/>
            <a:ext cx="8632825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Let's look in detail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Change </a:t>
            </a:r>
            <a:r>
              <a:rPr lang="en-US" altLang="en-US" sz="2400" dirty="0">
                <a:latin typeface="+mn-lt"/>
                <a:cs typeface="Courier New" panose="02070309020205020404" pitchFamily="49" charset="0"/>
              </a:rPr>
              <a:t>"mylib.py" </a:t>
            </a:r>
            <a:r>
              <a:rPr lang="en-US" altLang="en-US" sz="2800" dirty="0">
                <a:latin typeface="+mn-lt"/>
              </a:rPr>
              <a:t>so that </a:t>
            </a:r>
            <a:r>
              <a:rPr lang="en-US" altLang="en-US" sz="2400" dirty="0">
                <a:latin typeface="+mn-lt"/>
                <a:cs typeface="Courier New" panose="02070309020205020404" pitchFamily="49" charset="0"/>
              </a:rPr>
              <a:t>x</a:t>
            </a:r>
            <a:r>
              <a:rPr lang="en-US" altLang="en-US" sz="2800" dirty="0">
                <a:latin typeface="+mn-lt"/>
              </a:rPr>
              <a:t> is set to "hello" - and save the module.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28663" y="727075"/>
            <a:ext cx="8632825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Let's look in detail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Change </a:t>
            </a:r>
            <a:r>
              <a:rPr lang="en-US" altLang="en-US" sz="2400" dirty="0">
                <a:latin typeface="+mn-lt"/>
                <a:cs typeface="Courier New" panose="02070309020205020404" pitchFamily="49" charset="0"/>
              </a:rPr>
              <a:t>"mylib.py" </a:t>
            </a:r>
            <a:r>
              <a:rPr lang="en-US" altLang="en-US" sz="2800" dirty="0">
                <a:latin typeface="+mn-lt"/>
              </a:rPr>
              <a:t>so that </a:t>
            </a:r>
            <a:r>
              <a:rPr lang="en-US" altLang="en-US" sz="2400" dirty="0">
                <a:latin typeface="+mn-lt"/>
                <a:cs typeface="Courier New" panose="02070309020205020404" pitchFamily="49" charset="0"/>
              </a:rPr>
              <a:t>x</a:t>
            </a:r>
            <a:r>
              <a:rPr lang="en-US" altLang="en-US" sz="2800" dirty="0">
                <a:latin typeface="+mn-lt"/>
              </a:rPr>
              <a:t> is set to "hello" - and save the module.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Oh No! Python has ignored my changes.</a:t>
            </a:r>
            <a:endParaRPr lang="en-US" altLang="en-US" sz="2400" dirty="0">
              <a:latin typeface="+mn-lt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8825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Avoid duplication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Make code easier to read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latin typeface="Calibri" panose="020F0502020204030204" pitchFamily="34" charset="0"/>
              </a:rPr>
              <a:t>library</a:t>
            </a:r>
            <a:r>
              <a:rPr lang="en-US" altLang="en-US" sz="2800">
                <a:latin typeface="Calibri" panose="020F0502020204030204" pitchFamily="34" charset="0"/>
              </a:rPr>
              <a:t>  does the same thing for related functions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Hierarchical organization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19787" y="208203"/>
            <a:ext cx="8632825" cy="685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We need to "</a:t>
            </a:r>
            <a:r>
              <a:rPr lang="en-US" alt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reload</a:t>
            </a:r>
            <a:r>
              <a:rPr lang="en-US" altLang="en-US" sz="2800" dirty="0">
                <a:latin typeface="+mn-lt"/>
              </a:rPr>
              <a:t>"!!!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Change </a:t>
            </a:r>
            <a:r>
              <a:rPr lang="en-US" altLang="en-US" sz="2400" dirty="0">
                <a:latin typeface="+mn-lt"/>
                <a:cs typeface="Courier New" panose="02070309020205020404" pitchFamily="49" charset="0"/>
              </a:rPr>
              <a:t>"mylib.py" </a:t>
            </a:r>
            <a:r>
              <a:rPr lang="en-US" altLang="en-US" sz="2800" dirty="0">
                <a:latin typeface="+mn-lt"/>
              </a:rPr>
              <a:t>so that </a:t>
            </a:r>
            <a:r>
              <a:rPr lang="en-US" altLang="en-US" sz="2400" dirty="0">
                <a:latin typeface="+mn-lt"/>
                <a:cs typeface="Courier New" panose="02070309020205020404" pitchFamily="49" charset="0"/>
              </a:rPr>
              <a:t>x</a:t>
            </a:r>
            <a:r>
              <a:rPr lang="en-US" altLang="en-US" sz="2800" dirty="0">
                <a:latin typeface="+mn-lt"/>
              </a:rPr>
              <a:t> is set to "hello" - and save the module.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importlib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importlib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reload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It worked!</a:t>
            </a:r>
            <a:endParaRPr lang="en-US" altLang="en-US" sz="24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23907" name="Notched Right Arrow 2"/>
          <p:cNvSpPr>
            <a:spLocks noChangeArrowheads="1"/>
          </p:cNvSpPr>
          <p:nvPr/>
        </p:nvSpPr>
        <p:spPr bwMode="auto">
          <a:xfrm rot="10800000">
            <a:off x="6134845" y="4528728"/>
            <a:ext cx="2359025" cy="806450"/>
          </a:xfrm>
          <a:prstGeom prst="notchedRightArrow">
            <a:avLst>
              <a:gd name="adj1" fmla="val 50000"/>
              <a:gd name="adj2" fmla="val 50026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43300" y="5853113"/>
            <a:ext cx="6122988" cy="550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sz="3200" dirty="0">
                <a:solidFill>
                  <a:srgbClr val="0070C0"/>
                </a:solidFill>
              </a:rPr>
              <a:t>https://docs.python.org/3/library/ </a:t>
            </a:r>
          </a:p>
        </p:txBody>
      </p:sp>
      <p:sp>
        <p:nvSpPr>
          <p:cNvPr id="124931" name="TextBox 1"/>
          <p:cNvSpPr txBox="1">
            <a:spLocks noChangeArrowheads="1"/>
          </p:cNvSpPr>
          <p:nvPr/>
        </p:nvSpPr>
        <p:spPr bwMode="auto">
          <a:xfrm>
            <a:off x="777875" y="695325"/>
            <a:ext cx="84439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3200" b="1"/>
              <a:t>Free stuff - the Python Standard Library</a:t>
            </a:r>
          </a:p>
        </p:txBody>
      </p:sp>
      <p:pic>
        <p:nvPicPr>
          <p:cNvPr id="12493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647825"/>
            <a:ext cx="8820150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4"/>
          <p:cNvSpPr txBox="1">
            <a:spLocks noChangeArrowheads="1"/>
          </p:cNvSpPr>
          <p:nvPr/>
        </p:nvSpPr>
        <p:spPr bwMode="auto">
          <a:xfrm>
            <a:off x="728663" y="381000"/>
            <a:ext cx="8632825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More examples from the </a:t>
            </a:r>
            <a:r>
              <a:rPr lang="en-US" altLang="en-US" sz="2800" b="1" dirty="0">
                <a:latin typeface="+mn-lt"/>
              </a:rPr>
              <a:t>Python Standard Library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3200" b="1" i="1" dirty="0" err="1">
                <a:latin typeface="+mn-lt"/>
              </a:rPr>
              <a:t>datetime</a:t>
            </a:r>
            <a:r>
              <a:rPr lang="en-US" altLang="en-US" sz="3200" b="1" i="1" dirty="0">
                <a:latin typeface="+mn-lt"/>
              </a:rPr>
              <a:t>:</a:t>
            </a:r>
            <a:br>
              <a:rPr lang="en-US" altLang="en-US" sz="2800" i="1" dirty="0">
                <a:latin typeface="Courier New" panose="02070309020205020404" pitchFamily="49" charset="0"/>
              </a:rPr>
            </a:br>
            <a:r>
              <a:rPr lang="en-US" altLang="en-US" sz="2800" b="1" dirty="0">
                <a:latin typeface="Courier New" panose="02070309020205020404" pitchFamily="49" charset="0"/>
              </a:rPr>
              <a:t>&gt;&gt;&gt; </a:t>
            </a:r>
            <a:r>
              <a:rPr lang="en-GB" altLang="en-US" sz="2800" b="1" dirty="0">
                <a:latin typeface="Courier New" panose="02070309020205020404" pitchFamily="49" charset="0"/>
              </a:rPr>
              <a:t>from </a:t>
            </a:r>
            <a:r>
              <a:rPr lang="en-GB" altLang="en-US" sz="2800" dirty="0" err="1">
                <a:latin typeface="Courier New" panose="02070309020205020404" pitchFamily="49" charset="0"/>
              </a:rPr>
              <a:t>datetime</a:t>
            </a:r>
            <a:r>
              <a:rPr lang="en-GB" altLang="en-US" sz="2800" dirty="0">
                <a:latin typeface="Courier New" panose="02070309020205020404" pitchFamily="49" charset="0"/>
              </a:rPr>
              <a:t> </a:t>
            </a:r>
            <a:r>
              <a:rPr lang="en-GB" altLang="en-US" sz="2800" b="1" dirty="0">
                <a:latin typeface="Courier New" panose="02070309020205020404" pitchFamily="49" charset="0"/>
              </a:rPr>
              <a:t>import</a:t>
            </a:r>
            <a:r>
              <a:rPr lang="en-GB" altLang="en-US" sz="2800" dirty="0">
                <a:latin typeface="Courier New" panose="02070309020205020404" pitchFamily="49" charset="0"/>
              </a:rPr>
              <a:t> date, </a:t>
            </a:r>
            <a:r>
              <a:rPr lang="en-GB" altLang="en-US" sz="2800" dirty="0" err="1">
                <a:latin typeface="Courier New" panose="02070309020205020404" pitchFamily="49" charset="0"/>
              </a:rPr>
              <a:t>timedelta</a:t>
            </a:r>
            <a:endParaRPr lang="en-GB" altLang="en-US" sz="2800" dirty="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2800" b="1" dirty="0">
                <a:latin typeface="Courier New" panose="02070309020205020404" pitchFamily="49" charset="0"/>
              </a:rPr>
              <a:t>&gt;&gt;&gt;</a:t>
            </a:r>
            <a:r>
              <a:rPr lang="en-GB" altLang="en-US" sz="2800" dirty="0">
                <a:latin typeface="Courier New" panose="02070309020205020404" pitchFamily="49" charset="0"/>
              </a:rPr>
              <a:t> today = </a:t>
            </a:r>
            <a:r>
              <a:rPr lang="en-GB" altLang="en-US" sz="2800" dirty="0" err="1">
                <a:latin typeface="Courier New" panose="02070309020205020404" pitchFamily="49" charset="0"/>
              </a:rPr>
              <a:t>date.today</a:t>
            </a:r>
            <a:r>
              <a:rPr lang="en-GB" altLang="en-US" sz="2800" dirty="0">
                <a:latin typeface="Courier New" panose="02070309020205020404" pitchFamily="49" charset="0"/>
              </a:rPr>
              <a:t>()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2800" b="1" dirty="0">
                <a:latin typeface="Courier New" panose="02070309020205020404" pitchFamily="49" charset="0"/>
              </a:rPr>
              <a:t>&gt;&gt;&gt; print</a:t>
            </a:r>
            <a:r>
              <a:rPr lang="en-GB" altLang="en-US" sz="2800" dirty="0">
                <a:latin typeface="Courier New" panose="02070309020205020404" pitchFamily="49" charset="0"/>
              </a:rPr>
              <a:t>(today)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2800" i="1" dirty="0">
                <a:solidFill>
                  <a:srgbClr val="006600"/>
                </a:solidFill>
                <a:latin typeface="Courier New" panose="02070309020205020404" pitchFamily="49" charset="0"/>
              </a:rPr>
              <a:t>2018-09-28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2800" b="1" i="1" dirty="0">
                <a:latin typeface="Courier New" panose="02070309020205020404" pitchFamily="49" charset="0"/>
              </a:rPr>
              <a:t>&gt;&gt;&gt; </a:t>
            </a:r>
            <a:r>
              <a:rPr lang="en-GB" altLang="en-US" sz="2800" b="1" dirty="0">
                <a:latin typeface="Courier New" panose="02070309020205020404" pitchFamily="49" charset="0"/>
              </a:rPr>
              <a:t>print</a:t>
            </a:r>
            <a:r>
              <a:rPr lang="en-GB" altLang="en-US" sz="2800" dirty="0">
                <a:latin typeface="Courier New" panose="02070309020205020404" pitchFamily="49" charset="0"/>
              </a:rPr>
              <a:t>(today - </a:t>
            </a:r>
            <a:r>
              <a:rPr lang="en-GB" altLang="en-US" sz="2800" dirty="0" err="1">
                <a:latin typeface="Courier New" panose="02070309020205020404" pitchFamily="49" charset="0"/>
              </a:rPr>
              <a:t>timedelta</a:t>
            </a:r>
            <a:r>
              <a:rPr lang="en-GB" altLang="en-US" sz="2800" dirty="0">
                <a:latin typeface="Courier New" panose="02070309020205020404" pitchFamily="49" charset="0"/>
              </a:rPr>
              <a:t>(days=365))</a:t>
            </a:r>
            <a:br>
              <a:rPr lang="en-GB" altLang="en-US" sz="2800" dirty="0">
                <a:latin typeface="Courier New" panose="02070309020205020404" pitchFamily="49" charset="0"/>
              </a:rPr>
            </a:br>
            <a:r>
              <a:rPr lang="en-GB" altLang="en-US" sz="2800" i="1" dirty="0">
                <a:solidFill>
                  <a:srgbClr val="006600"/>
                </a:solidFill>
                <a:latin typeface="Courier New" panose="02070309020205020404" pitchFamily="49" charset="0"/>
              </a:rPr>
              <a:t>2017-09-28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4"/>
          <p:cNvSpPr txBox="1">
            <a:spLocks noChangeArrowheads="1"/>
          </p:cNvSpPr>
          <p:nvPr/>
        </p:nvSpPr>
        <p:spPr bwMode="auto">
          <a:xfrm>
            <a:off x="374650" y="611188"/>
            <a:ext cx="9447213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3200" b="1" i="1" dirty="0">
                <a:latin typeface="+mn-lt"/>
              </a:rPr>
              <a:t>random:</a:t>
            </a:r>
            <a:endParaRPr lang="en-US" altLang="en-US" sz="2200" i="1" dirty="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 import</a:t>
            </a:r>
            <a:r>
              <a:rPr lang="en-US" altLang="en-US" sz="2200" dirty="0">
                <a:latin typeface="Courier New" panose="02070309020205020404" pitchFamily="49" charset="0"/>
              </a:rPr>
              <a:t> random</a:t>
            </a:r>
            <a:endParaRPr lang="en-US" altLang="en-US" sz="2200" b="1" dirty="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</a:rPr>
              <a:t>random.random</a:t>
            </a:r>
            <a:r>
              <a:rPr lang="en-US" altLang="en-US" sz="2200" dirty="0">
                <a:latin typeface="Courier New" panose="02070309020205020404" pitchFamily="49" charset="0"/>
              </a:rPr>
              <a:t>() </a:t>
            </a:r>
            <a:r>
              <a:rPr lang="en-US" altLang="en-US" sz="2200" dirty="0">
                <a:solidFill>
                  <a:schemeClr val="accent2"/>
                </a:solidFill>
                <a:latin typeface="Courier New" panose="02070309020205020404" pitchFamily="49" charset="0"/>
              </a:rPr>
              <a:t># Random float x, 0 &lt;= x &lt; 1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i="1" dirty="0">
                <a:solidFill>
                  <a:srgbClr val="006600"/>
                </a:solidFill>
                <a:latin typeface="Courier New" panose="02070309020205020404" pitchFamily="49" charset="0"/>
              </a:rPr>
              <a:t>0.5227860581946859 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</a:rPr>
              <a:t>random.uniform</a:t>
            </a:r>
            <a:r>
              <a:rPr lang="en-US" altLang="en-US" sz="2200" dirty="0">
                <a:latin typeface="Courier New" panose="02070309020205020404" pitchFamily="49" charset="0"/>
              </a:rPr>
              <a:t>(1, 10) </a:t>
            </a:r>
            <a:r>
              <a:rPr lang="en-US" altLang="en-US" sz="2200" dirty="0">
                <a:solidFill>
                  <a:schemeClr val="accent2"/>
                </a:solidFill>
                <a:latin typeface="Courier New" panose="02070309020205020404" pitchFamily="49" charset="0"/>
              </a:rPr>
              <a:t># Random float x, 1 &lt;= x &lt; 10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i="1" dirty="0">
                <a:solidFill>
                  <a:srgbClr val="006600"/>
                </a:solidFill>
                <a:latin typeface="Courier New" panose="02070309020205020404" pitchFamily="49" charset="0"/>
              </a:rPr>
              <a:t>1.2573473116956713 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</a:rPr>
              <a:t>random.randint</a:t>
            </a:r>
            <a:r>
              <a:rPr lang="en-US" altLang="en-US" sz="2200" dirty="0">
                <a:latin typeface="Courier New" panose="02070309020205020404" pitchFamily="49" charset="0"/>
              </a:rPr>
              <a:t>(1, 10) </a:t>
            </a:r>
            <a:r>
              <a:rPr lang="en-US" altLang="en-US" sz="2200" dirty="0">
                <a:solidFill>
                  <a:schemeClr val="accent2"/>
                </a:solidFill>
                <a:latin typeface="Courier New" panose="02070309020205020404" pitchFamily="49" charset="0"/>
              </a:rPr>
              <a:t># Integer from 1 to 10, 	   </a:t>
            </a:r>
            <a:r>
              <a:rPr lang="en-US" altLang="en-US" sz="2200" i="1" dirty="0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  <a:r>
              <a:rPr lang="en-GB" altLang="en-US" sz="2200" i="1" dirty="0">
                <a:solidFill>
                  <a:srgbClr val="006600"/>
                </a:solidFill>
                <a:latin typeface="Courier New" panose="02070309020205020404" pitchFamily="49" charset="0"/>
              </a:rPr>
              <a:t>										</a:t>
            </a:r>
            <a:r>
              <a:rPr lang="en-US" altLang="en-US" sz="2200" dirty="0">
                <a:solidFill>
                  <a:schemeClr val="accent2"/>
                </a:solidFill>
                <a:latin typeface="Courier New" panose="02070309020205020404" pitchFamily="49" charset="0"/>
              </a:rPr>
              <a:t>endpoints included</a:t>
            </a:r>
          </a:p>
        </p:txBody>
      </p:sp>
      <p:sp>
        <p:nvSpPr>
          <p:cNvPr id="126979" name="Rectangle 1"/>
          <p:cNvSpPr>
            <a:spLocks noChangeArrowheads="1"/>
          </p:cNvSpPr>
          <p:nvPr/>
        </p:nvSpPr>
        <p:spPr bwMode="auto">
          <a:xfrm>
            <a:off x="6030913" y="6142038"/>
            <a:ext cx="40497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>
                <a:solidFill>
                  <a:srgbClr val="0070C0"/>
                </a:solidFill>
              </a:rPr>
              <a:t>https://docs.python.org/3/library/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Text Box 4"/>
          <p:cNvSpPr txBox="1">
            <a:spLocks noChangeArrowheads="1"/>
          </p:cNvSpPr>
          <p:nvPr/>
        </p:nvSpPr>
        <p:spPr bwMode="auto">
          <a:xfrm>
            <a:off x="144463" y="554038"/>
            <a:ext cx="979170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3200" b="1" i="1" dirty="0" err="1">
                <a:latin typeface="+mn-lt"/>
              </a:rPr>
              <a:t>urllib</a:t>
            </a:r>
            <a:r>
              <a:rPr lang="en-US" altLang="en-US" sz="3200" b="1" i="1" dirty="0">
                <a:latin typeface="+mn-lt"/>
              </a:rPr>
              <a:t>:</a:t>
            </a:r>
            <a:br>
              <a:rPr lang="en-US" altLang="en-US" sz="2800" i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urllib.request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response = </a:t>
            </a:r>
            <a:r>
              <a:rPr lang="en-US" altLang="en-US" sz="2400" dirty="0" err="1">
                <a:latin typeface="Courier New" panose="02070309020205020404" pitchFamily="49" charset="0"/>
              </a:rPr>
              <a:t>urllib.request.urlopen</a:t>
            </a:r>
            <a:r>
              <a:rPr lang="en-US" altLang="en-US" sz="2400" dirty="0">
                <a:latin typeface="Courier New" panose="02070309020205020404" pitchFamily="49" charset="0"/>
              </a:rPr>
              <a:t>('http://python.org/')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response.readlines</a:t>
            </a:r>
            <a:r>
              <a:rPr lang="en-US" altLang="en-US" sz="2400" dirty="0">
                <a:latin typeface="Courier New" panose="02070309020205020404" pitchFamily="49" charset="0"/>
              </a:rPr>
              <a:t>()[:3])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[b'&lt;!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doctype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html&gt;\n', b'&lt;!--[if 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lt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IE 7]&gt;   &lt;html class="no-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js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ie6 lt-ie7 lt-ie8 lt-ie9"&gt;   &lt;![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endif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]--&gt;\n', b'&lt;!--[if IE 7]&gt;      &lt;html class="no-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js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ie7 lt-ie8 lt-ie9"&gt;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&lt;![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endif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]--&gt;\n']</a:t>
            </a:r>
            <a:endParaRPr lang="en-GB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28003" name="Rectangle 1"/>
          <p:cNvSpPr>
            <a:spLocks noChangeArrowheads="1"/>
          </p:cNvSpPr>
          <p:nvPr/>
        </p:nvSpPr>
        <p:spPr bwMode="auto">
          <a:xfrm>
            <a:off x="6030913" y="6142038"/>
            <a:ext cx="40497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>
                <a:solidFill>
                  <a:srgbClr val="0070C0"/>
                </a:solidFill>
              </a:rPr>
              <a:t>https://docs.python.org/3/library/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Text Box 4"/>
          <p:cNvSpPr txBox="1">
            <a:spLocks noChangeArrowheads="1"/>
          </p:cNvSpPr>
          <p:nvPr/>
        </p:nvSpPr>
        <p:spPr bwMode="auto">
          <a:xfrm>
            <a:off x="144463" y="554038"/>
            <a:ext cx="979170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3200" b="1" i="1" dirty="0" err="1">
                <a:latin typeface="+mn-lt"/>
              </a:rPr>
              <a:t>urllib</a:t>
            </a:r>
            <a:r>
              <a:rPr lang="en-US" altLang="en-US" sz="3200" b="1" i="1" dirty="0">
                <a:latin typeface="+mn-lt"/>
              </a:rPr>
              <a:t>:</a:t>
            </a:r>
            <a:br>
              <a:rPr lang="en-US" altLang="en-US" sz="2800" i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urllib.request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response = </a:t>
            </a:r>
            <a:r>
              <a:rPr lang="en-US" altLang="en-US" sz="2400" dirty="0" err="1">
                <a:latin typeface="Courier New" panose="02070309020205020404" pitchFamily="49" charset="0"/>
              </a:rPr>
              <a:t>urllib.request.urlopen</a:t>
            </a:r>
            <a:r>
              <a:rPr lang="en-US" altLang="en-US" sz="2400" dirty="0">
                <a:latin typeface="Courier New" panose="02070309020205020404" pitchFamily="49" charset="0"/>
              </a:rPr>
              <a:t>('http://python.org/')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response.readlines</a:t>
            </a:r>
            <a:r>
              <a:rPr lang="en-US" altLang="en-US" sz="2400" dirty="0">
                <a:latin typeface="Courier New" panose="02070309020205020404" pitchFamily="49" charset="0"/>
              </a:rPr>
              <a:t>()[:3])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[b'&lt;!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doctype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html&gt;\n', b'&lt;!--[if 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lt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IE 7]&gt;   &lt;html class="no-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js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ie6 lt-ie7 lt-ie8 lt-ie9"&gt;   &lt;![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endif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]--&gt;\n', b'&lt;!--[if IE 7]&gt;      &lt;html class="no-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js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ie7 lt-ie8 lt-ie9"&gt;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&lt;![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endif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]--&gt;\n']</a:t>
            </a:r>
            <a:endParaRPr lang="en-GB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28003" name="Rectangle 1"/>
          <p:cNvSpPr>
            <a:spLocks noChangeArrowheads="1"/>
          </p:cNvSpPr>
          <p:nvPr/>
        </p:nvSpPr>
        <p:spPr bwMode="auto">
          <a:xfrm>
            <a:off x="6030913" y="6142038"/>
            <a:ext cx="40497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>
                <a:solidFill>
                  <a:srgbClr val="0070C0"/>
                </a:solidFill>
              </a:rPr>
              <a:t>https://docs.python.org/3/library/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A2D166-D3E3-D240-A470-451D51689A0A}"/>
              </a:ext>
            </a:extLst>
          </p:cNvPr>
          <p:cNvSpPr txBox="1"/>
          <p:nvPr/>
        </p:nvSpPr>
        <p:spPr>
          <a:xfrm>
            <a:off x="4356749" y="5508047"/>
            <a:ext cx="5738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Would recommend using “requests” for </a:t>
            </a:r>
            <a:r>
              <a:rPr lang="en-GB" dirty="0" err="1">
                <a:solidFill>
                  <a:srgbClr val="FF0000"/>
                </a:solidFill>
              </a:rPr>
              <a:t>url</a:t>
            </a:r>
            <a:r>
              <a:rPr lang="en-GB" dirty="0">
                <a:solidFill>
                  <a:srgbClr val="FF0000"/>
                </a:solidFill>
              </a:rPr>
              <a:t> interactions</a:t>
            </a:r>
          </a:p>
        </p:txBody>
      </p:sp>
    </p:spTree>
    <p:extLst>
      <p:ext uri="{BB962C8B-B14F-4D97-AF65-F5344CB8AC3E}">
        <p14:creationId xmlns:p14="http://schemas.microsoft.com/office/powerpoint/2010/main" val="21822407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837613" cy="3051175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rgbClr val="CC33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dirty="0" err="1">
                <a:solidFill>
                  <a:srgbClr val="CC3300"/>
                </a:solidFill>
                <a:latin typeface="Courier New" panose="02070309020205020404" pitchFamily="49" charset="0"/>
              </a:rPr>
              <a:t>count.py</a:t>
            </a:r>
            <a:endParaRPr lang="en-US" altLang="en-US" sz="2400" dirty="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latin typeface="Courier New" panose="02070309020205020404" pitchFamily="49" charset="0"/>
              </a:rPr>
              <a:t>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</a:rPr>
              <a:t>count_lines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sys.stdin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else: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with open(</a:t>
            </a:r>
            <a:r>
              <a:rPr lang="en-US" altLang="en-US" sz="2400" dirty="0" err="1"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latin typeface="Courier New" panose="02070309020205020404" pitchFamily="49" charset="0"/>
              </a:rPr>
              <a:t>[1], 'r’) as </a:t>
            </a:r>
            <a:r>
              <a:rPr lang="en-US" altLang="en-US" sz="2400" dirty="0" err="1">
                <a:latin typeface="Courier New" panose="02070309020205020404" pitchFamily="49" charset="0"/>
              </a:rPr>
              <a:t>rd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  </a:t>
            </a:r>
            <a:r>
              <a:rPr lang="en-US" altLang="en-US" sz="2400" dirty="0" err="1">
                <a:latin typeface="Courier New" panose="02070309020205020404" pitchFamily="49" charset="0"/>
              </a:rPr>
              <a:t>count_lines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rd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837613" cy="3051175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count.py</a:t>
            </a:r>
            <a:endParaRPr lang="en-US" altLang="en-US" sz="24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latin typeface="Courier New" panose="02070309020205020404" pitchFamily="49" charset="0"/>
              </a:rPr>
              <a:t>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</a:rPr>
              <a:t>count_lines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sys.stdin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else:</a:t>
            </a:r>
            <a:endParaRPr lang="en-US" altLang="en-US" sz="24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with open(</a:t>
            </a:r>
            <a:r>
              <a:rPr lang="en-US" altLang="en-US" sz="2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[1], 'r’) as </a:t>
            </a:r>
            <a:r>
              <a:rPr lang="en-US" altLang="en-US" sz="2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rd</a:t>
            </a:r>
            <a:endParaRPr lang="en-US" altLang="en-US" sz="24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	  </a:t>
            </a:r>
            <a:r>
              <a:rPr lang="en-US" altLang="en-US" sz="2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count_lines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rd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837613" cy="3051175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count.py</a:t>
            </a:r>
            <a:endParaRPr lang="en-US" altLang="en-US" sz="24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count_lines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sys.stdin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else: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with open(</a:t>
            </a:r>
            <a:r>
              <a:rPr lang="en-US" altLang="en-US" sz="2400" dirty="0" err="1"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latin typeface="Courier New" panose="02070309020205020404" pitchFamily="49" charset="0"/>
              </a:rPr>
              <a:t>[1], 'r’) as </a:t>
            </a:r>
            <a:r>
              <a:rPr lang="en-US" altLang="en-US" sz="2400" dirty="0" err="1">
                <a:latin typeface="Courier New" panose="02070309020205020404" pitchFamily="49" charset="0"/>
              </a:rPr>
              <a:t>rd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  </a:t>
            </a:r>
            <a:r>
              <a:rPr lang="en-US" altLang="en-US" sz="2400" dirty="0" err="1">
                <a:latin typeface="Courier New" panose="02070309020205020404" pitchFamily="49" charset="0"/>
              </a:rPr>
              <a:t>count_lines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rd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837613" cy="3051175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rgbClr val="CC33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dirty="0" err="1">
                <a:solidFill>
                  <a:srgbClr val="CC3300"/>
                </a:solidFill>
                <a:latin typeface="Courier New" panose="02070309020205020404" pitchFamily="49" charset="0"/>
              </a:rPr>
              <a:t>count.py</a:t>
            </a:r>
            <a:endParaRPr lang="en-US" altLang="en-US" sz="2400" dirty="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latin typeface="Courier New" panose="02070309020205020404" pitchFamily="49" charset="0"/>
              </a:rPr>
              <a:t>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</a:rPr>
              <a:t>count_lines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sys.stdin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else: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with open(</a:t>
            </a:r>
            <a:r>
              <a:rPr lang="en-US" altLang="en-US" sz="2400" dirty="0" err="1"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latin typeface="Courier New" panose="02070309020205020404" pitchFamily="49" charset="0"/>
              </a:rPr>
              <a:t>[1], 'r’) as </a:t>
            </a:r>
            <a:r>
              <a:rPr lang="en-US" altLang="en-US" sz="2400" dirty="0" err="1">
                <a:latin typeface="Courier New" panose="02070309020205020404" pitchFamily="49" charset="0"/>
              </a:rPr>
              <a:t>rd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  </a:t>
            </a:r>
            <a:r>
              <a:rPr lang="en-US" altLang="en-US" sz="2400" dirty="0" err="1">
                <a:latin typeface="Courier New" panose="02070309020205020404" pitchFamily="49" charset="0"/>
              </a:rPr>
              <a:t>count_lines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rd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35171" name="Text Box 2"/>
          <p:cNvSpPr txBox="1">
            <a:spLocks noChangeArrowheads="1"/>
          </p:cNvSpPr>
          <p:nvPr/>
        </p:nvSpPr>
        <p:spPr bwMode="auto">
          <a:xfrm>
            <a:off x="493713" y="4049713"/>
            <a:ext cx="40894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count.py &lt; a.txt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48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8825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Avoid duplication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Make code easier to read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latin typeface="Calibri" panose="020F0502020204030204" pitchFamily="34" charset="0"/>
              </a:rPr>
              <a:t>library</a:t>
            </a:r>
            <a:r>
              <a:rPr lang="en-US" altLang="en-US" sz="2800">
                <a:latin typeface="Calibri" panose="020F0502020204030204" pitchFamily="34" charset="0"/>
              </a:rPr>
              <a:t>  does the same thing for related functions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Hierarchical organization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62288" y="4989513"/>
          <a:ext cx="3360737" cy="1554234"/>
        </p:xfrm>
        <a:graphic>
          <a:graphicData uri="http://schemas.openxmlformats.org/drawingml/2006/table">
            <a:tbl>
              <a:tblPr/>
              <a:tblGrid>
                <a:gridCol w="336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library</a:t>
                      </a:r>
                    </a:p>
                  </a:txBody>
                  <a:tcPr marT="45679" marB="4567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function</a:t>
                      </a:r>
                    </a:p>
                  </a:txBody>
                  <a:tcPr marT="45679" marB="4567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statement</a:t>
                      </a:r>
                    </a:p>
                  </a:txBody>
                  <a:tcPr marT="45679" marB="4567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837613" cy="3051175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rgbClr val="CC33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dirty="0" err="1">
                <a:solidFill>
                  <a:srgbClr val="CC3300"/>
                </a:solidFill>
                <a:latin typeface="Courier New" panose="02070309020205020404" pitchFamily="49" charset="0"/>
              </a:rPr>
              <a:t>count.py</a:t>
            </a:r>
            <a:endParaRPr lang="en-US" altLang="en-US" sz="2400" dirty="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latin typeface="Courier New" panose="02070309020205020404" pitchFamily="49" charset="0"/>
              </a:rPr>
              <a:t>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</a:rPr>
              <a:t>count_lines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sys.stdin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else: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with open(</a:t>
            </a:r>
            <a:r>
              <a:rPr lang="en-US" altLang="en-US" sz="2400" dirty="0" err="1"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latin typeface="Courier New" panose="02070309020205020404" pitchFamily="49" charset="0"/>
              </a:rPr>
              <a:t>[1], 'r’) as </a:t>
            </a:r>
            <a:r>
              <a:rPr lang="en-US" altLang="en-US" sz="2400" dirty="0" err="1">
                <a:latin typeface="Courier New" panose="02070309020205020404" pitchFamily="49" charset="0"/>
              </a:rPr>
              <a:t>rd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  </a:t>
            </a:r>
            <a:r>
              <a:rPr lang="en-US" altLang="en-US" sz="2400" dirty="0" err="1">
                <a:latin typeface="Courier New" panose="02070309020205020404" pitchFamily="49" charset="0"/>
              </a:rPr>
              <a:t>count_lines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rd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37219" name="Text Box 2"/>
          <p:cNvSpPr txBox="1">
            <a:spLocks noChangeArrowheads="1"/>
          </p:cNvSpPr>
          <p:nvPr/>
        </p:nvSpPr>
        <p:spPr bwMode="auto">
          <a:xfrm>
            <a:off x="493713" y="4049713"/>
            <a:ext cx="40894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count.py &lt; a.txt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48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 python count.py b.txt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227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4"/>
          <p:cNvSpPr txBox="1">
            <a:spLocks noChangeArrowheads="1"/>
          </p:cNvSpPr>
          <p:nvPr/>
        </p:nvSpPr>
        <p:spPr bwMode="auto">
          <a:xfrm>
            <a:off x="541338" y="784225"/>
            <a:ext cx="3160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more polite way</a:t>
            </a:r>
          </a:p>
        </p:txBody>
      </p:sp>
      <p:sp>
        <p:nvSpPr>
          <p:cNvPr id="13926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87253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'''Count lines in files.  If no filename arguments given,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read from standard input.'''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latin typeface="Courier New" panose="02070309020205020404" pitchFamily="49" charset="0"/>
              </a:rPr>
              <a:t>import</a:t>
            </a:r>
            <a:r>
              <a:rPr lang="en-US" altLang="en-US" sz="210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latin typeface="Courier New" panose="02070309020205020404" pitchFamily="49" charset="0"/>
              </a:rPr>
              <a:t>def</a:t>
            </a:r>
            <a:r>
              <a:rPr lang="en-US" altLang="en-US" sz="2100">
                <a:latin typeface="Courier New" panose="02070309020205020404" pitchFamily="49" charset="0"/>
              </a:rPr>
              <a:t> count_lines(reader):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  '''Return number of lines in text read from reader.'''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  </a:t>
            </a:r>
            <a:r>
              <a:rPr lang="en-US" altLang="en-US" sz="2100" b="1">
                <a:latin typeface="Courier New" panose="02070309020205020404" pitchFamily="49" charset="0"/>
              </a:rPr>
              <a:t>return</a:t>
            </a:r>
            <a:r>
              <a:rPr lang="en-US" altLang="en-US" sz="2100">
                <a:latin typeface="Courier New" panose="02070309020205020404" pitchFamily="49" charset="0"/>
              </a:rPr>
              <a:t> len(reader.readlines())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latin typeface="Courier New" panose="02070309020205020404" pitchFamily="49" charset="0"/>
              </a:rPr>
              <a:t>if</a:t>
            </a:r>
            <a:r>
              <a:rPr lang="en-US" altLang="en-US" sz="2100"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  ...as before...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87253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'''Count lines in files.  If no filename arguments given,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read from standard input.'''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count_lines(reader):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  '''Return number of lines in text read from reader.'''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len(reader.readlines())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 ...as before...</a:t>
            </a:r>
          </a:p>
        </p:txBody>
      </p:sp>
      <p:sp>
        <p:nvSpPr>
          <p:cNvPr id="141315" name="Text Box 4"/>
          <p:cNvSpPr txBox="1">
            <a:spLocks noChangeArrowheads="1"/>
          </p:cNvSpPr>
          <p:nvPr/>
        </p:nvSpPr>
        <p:spPr bwMode="auto">
          <a:xfrm>
            <a:off x="541338" y="784225"/>
            <a:ext cx="3160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The more polite way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87253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'''Count lines in files.  If no filename arguments given,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read from standard input.'''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count_lines(reader):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 '''Return number of lines in text read from reader.'''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len(reader.readlines())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 ...as before...</a:t>
            </a:r>
          </a:p>
        </p:txBody>
      </p:sp>
      <p:sp>
        <p:nvSpPr>
          <p:cNvPr id="143363" name="Text Box 4"/>
          <p:cNvSpPr txBox="1">
            <a:spLocks noChangeArrowheads="1"/>
          </p:cNvSpPr>
          <p:nvPr/>
        </p:nvSpPr>
        <p:spPr bwMode="auto">
          <a:xfrm>
            <a:off x="541338" y="784225"/>
            <a:ext cx="3160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The more polite way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9738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first statement in a module or function is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string, it is saved as a </a:t>
            </a:r>
            <a:r>
              <a:rPr lang="en-US" altLang="en-US" sz="2800" i="1">
                <a:latin typeface="Calibri" panose="020F0502020204030204" pitchFamily="34" charset="0"/>
              </a:rPr>
              <a:t>docstring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9738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first statement in a module or function is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string, it is saved as a </a:t>
            </a:r>
            <a:r>
              <a:rPr lang="en-US" altLang="en-US" sz="2800" i="1">
                <a:latin typeface="Calibri" panose="020F0502020204030204" pitchFamily="34" charset="0"/>
              </a:rPr>
              <a:t>docstring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Used for online (and offline) help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9738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first statement in a module or function is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string, it is saved as a </a:t>
            </a:r>
            <a:r>
              <a:rPr lang="en-US" altLang="en-US" sz="2800" i="1">
                <a:latin typeface="Calibri" panose="020F0502020204030204" pitchFamily="34" charset="0"/>
              </a:rPr>
              <a:t>docstring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Used for online (and offline) help</a:t>
            </a:r>
          </a:p>
        </p:txBody>
      </p:sp>
      <p:sp>
        <p:nvSpPr>
          <p:cNvPr id="149507" name="Text Box 2"/>
          <p:cNvSpPr txBox="1">
            <a:spLocks noChangeArrowheads="1"/>
          </p:cNvSpPr>
          <p:nvPr/>
        </p:nvSpPr>
        <p:spPr bwMode="auto">
          <a:xfrm>
            <a:off x="546100" y="3032125"/>
            <a:ext cx="4148138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adder.py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'''Addition utilities.'''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add(a, b):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'''Add arguments.'''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a+b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9738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first statement in a module or function is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string, it is saved as a </a:t>
            </a:r>
            <a:r>
              <a:rPr lang="en-US" altLang="en-US" sz="2800" i="1">
                <a:latin typeface="Calibri" panose="020F0502020204030204" pitchFamily="34" charset="0"/>
              </a:rPr>
              <a:t>docstring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Used for online (and offline) help</a:t>
            </a:r>
          </a:p>
        </p:txBody>
      </p:sp>
      <p:sp>
        <p:nvSpPr>
          <p:cNvPr id="151555" name="Text Box 2"/>
          <p:cNvSpPr txBox="1">
            <a:spLocks noChangeArrowheads="1"/>
          </p:cNvSpPr>
          <p:nvPr/>
        </p:nvSpPr>
        <p:spPr bwMode="auto">
          <a:xfrm>
            <a:off x="546100" y="3032125"/>
            <a:ext cx="4148138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adder.py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'''Addition utilities.'''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add(a, b):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'''Add arguments.'''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a+b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151556" name="Text Box 2"/>
          <p:cNvSpPr txBox="1">
            <a:spLocks noChangeArrowheads="1"/>
          </p:cNvSpPr>
          <p:nvPr/>
        </p:nvSpPr>
        <p:spPr bwMode="auto">
          <a:xfrm>
            <a:off x="4924425" y="2974975"/>
            <a:ext cx="4667250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 import</a:t>
            </a:r>
            <a:r>
              <a:rPr lang="en-US" altLang="en-US" sz="2000">
                <a:latin typeface="Courier New" panose="02070309020205020404" pitchFamily="49" charset="0"/>
              </a:rPr>
              <a:t> adder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help(adder)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Help on module adder: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NAME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adder - Addition utilities.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FUNCTIONS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add(a, b)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    Add arguments.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FILE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/home/vagrant/adder.py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9738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first statement in a module or function is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string, it is saved as a </a:t>
            </a:r>
            <a:r>
              <a:rPr lang="en-US" altLang="en-US" sz="2800" i="1">
                <a:latin typeface="Calibri" panose="020F0502020204030204" pitchFamily="34" charset="0"/>
              </a:rPr>
              <a:t>docstring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Used for online (and offline) help</a:t>
            </a:r>
          </a:p>
        </p:txBody>
      </p:sp>
      <p:sp>
        <p:nvSpPr>
          <p:cNvPr id="153603" name="Text Box 2"/>
          <p:cNvSpPr txBox="1">
            <a:spLocks noChangeArrowheads="1"/>
          </p:cNvSpPr>
          <p:nvPr/>
        </p:nvSpPr>
        <p:spPr bwMode="auto">
          <a:xfrm>
            <a:off x="546100" y="3032125"/>
            <a:ext cx="4148138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adder.py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'''Addition utilities.'''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add(a, b):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'''Add arguments.'''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a+b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153604" name="Text Box 2"/>
          <p:cNvSpPr txBox="1">
            <a:spLocks noChangeArrowheads="1"/>
          </p:cNvSpPr>
          <p:nvPr/>
        </p:nvSpPr>
        <p:spPr bwMode="auto">
          <a:xfrm>
            <a:off x="4924425" y="2973388"/>
            <a:ext cx="4667250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 import</a:t>
            </a:r>
            <a:r>
              <a:rPr lang="en-US" altLang="en-US" sz="2000">
                <a:latin typeface="Courier New" panose="02070309020205020404" pitchFamily="49" charset="0"/>
              </a:rPr>
              <a:t> adder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help(adder.add)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Help on function add in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module adder: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add(a, b)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Add arguments.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87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Python file can be used as a library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409627" name="Group 27"/>
          <p:cNvGraphicFramePr>
            <a:graphicFrameLocks noGrp="1"/>
          </p:cNvGraphicFramePr>
          <p:nvPr/>
        </p:nvGraphicFramePr>
        <p:xfrm>
          <a:off x="1122363" y="2513013"/>
          <a:ext cx="3832225" cy="1439862"/>
        </p:xfrm>
        <a:graphic>
          <a:graphicData uri="http://schemas.openxmlformats.org/drawingml/2006/table">
            <a:tbl>
              <a:tblPr/>
              <a:tblGrid>
                <a:gridCol w="38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724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main program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'__main__'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409627" name="Group 27"/>
          <p:cNvGraphicFramePr>
            <a:graphicFrameLocks noGrp="1"/>
          </p:cNvGraphicFramePr>
          <p:nvPr/>
        </p:nvGraphicFramePr>
        <p:xfrm>
          <a:off x="1122363" y="2513013"/>
          <a:ext cx="7662862" cy="1439862"/>
        </p:xfrm>
        <a:graphic>
          <a:graphicData uri="http://schemas.openxmlformats.org/drawingml/2006/table">
            <a:tbl>
              <a:tblPr/>
              <a:tblGrid>
                <a:gridCol w="38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724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main program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loaded as library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'__main__'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module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409627" name="Group 27"/>
          <p:cNvGraphicFramePr>
            <a:graphicFrameLocks noGrp="1"/>
          </p:cNvGraphicFramePr>
          <p:nvPr/>
        </p:nvGraphicFramePr>
        <p:xfrm>
          <a:off x="1122363" y="2513013"/>
          <a:ext cx="7662862" cy="1439862"/>
        </p:xfrm>
        <a:graphic>
          <a:graphicData uri="http://schemas.openxmlformats.org/drawingml/2006/table">
            <a:tbl>
              <a:tblPr/>
              <a:tblGrid>
                <a:gridCol w="38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724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main program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loaded as library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'__main__'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module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1802" name="Text Box 2"/>
          <p:cNvSpPr txBox="1">
            <a:spLocks noChangeArrowheads="1"/>
          </p:cNvSpPr>
          <p:nvPr/>
        </p:nvSpPr>
        <p:spPr bwMode="auto">
          <a:xfrm>
            <a:off x="546100" y="4298950"/>
            <a:ext cx="4321175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...module definitions...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...run as main program...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409627" name="Group 27"/>
          <p:cNvGraphicFramePr>
            <a:graphicFrameLocks noGrp="1"/>
          </p:cNvGraphicFramePr>
          <p:nvPr/>
        </p:nvGraphicFramePr>
        <p:xfrm>
          <a:off x="1122363" y="2513013"/>
          <a:ext cx="7662862" cy="1439862"/>
        </p:xfrm>
        <a:graphic>
          <a:graphicData uri="http://schemas.openxmlformats.org/drawingml/2006/table">
            <a:tbl>
              <a:tblPr/>
              <a:tblGrid>
                <a:gridCol w="38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724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main program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loaded as library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'__main__'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module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3850" name="Text Box 2"/>
          <p:cNvSpPr txBox="1">
            <a:spLocks noChangeArrowheads="1"/>
          </p:cNvSpPr>
          <p:nvPr/>
        </p:nvSpPr>
        <p:spPr bwMode="auto">
          <a:xfrm>
            <a:off x="546100" y="4298950"/>
            <a:ext cx="4321175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...module definitions...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...run as main program...</a:t>
            </a:r>
          </a:p>
        </p:txBody>
      </p:sp>
      <p:sp>
        <p:nvSpPr>
          <p:cNvPr id="163851" name="Text Box 4"/>
          <p:cNvSpPr txBox="1">
            <a:spLocks noChangeArrowheads="1"/>
          </p:cNvSpPr>
          <p:nvPr/>
        </p:nvSpPr>
        <p:spPr bwMode="auto">
          <a:xfrm>
            <a:off x="5465763" y="4125913"/>
            <a:ext cx="25955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executed</a:t>
            </a:r>
          </a:p>
        </p:txBody>
      </p:sp>
      <p:sp>
        <p:nvSpPr>
          <p:cNvPr id="163852" name="Line 33"/>
          <p:cNvSpPr>
            <a:spLocks noChangeShapeType="1"/>
          </p:cNvSpPr>
          <p:nvPr/>
        </p:nvSpPr>
        <p:spPr bwMode="auto">
          <a:xfrm flipH="1">
            <a:off x="5040313" y="4586288"/>
            <a:ext cx="403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409627" name="Group 27"/>
          <p:cNvGraphicFramePr>
            <a:graphicFrameLocks noGrp="1"/>
          </p:cNvGraphicFramePr>
          <p:nvPr/>
        </p:nvGraphicFramePr>
        <p:xfrm>
          <a:off x="1122363" y="2513013"/>
          <a:ext cx="7662862" cy="1439862"/>
        </p:xfrm>
        <a:graphic>
          <a:graphicData uri="http://schemas.openxmlformats.org/drawingml/2006/table">
            <a:tbl>
              <a:tblPr/>
              <a:tblGrid>
                <a:gridCol w="38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724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main program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loaded as library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'__main__'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module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5898" name="Text Box 2"/>
          <p:cNvSpPr txBox="1">
            <a:spLocks noChangeArrowheads="1"/>
          </p:cNvSpPr>
          <p:nvPr/>
        </p:nvSpPr>
        <p:spPr bwMode="auto">
          <a:xfrm>
            <a:off x="546100" y="4298950"/>
            <a:ext cx="4321175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...module definitions...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...run as main program...</a:t>
            </a:r>
          </a:p>
        </p:txBody>
      </p:sp>
      <p:sp>
        <p:nvSpPr>
          <p:cNvPr id="165899" name="Text Box 4"/>
          <p:cNvSpPr txBox="1">
            <a:spLocks noChangeArrowheads="1"/>
          </p:cNvSpPr>
          <p:nvPr/>
        </p:nvSpPr>
        <p:spPr bwMode="auto">
          <a:xfrm>
            <a:off x="5465763" y="4125913"/>
            <a:ext cx="25955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executed</a:t>
            </a:r>
          </a:p>
        </p:txBody>
      </p:sp>
      <p:sp>
        <p:nvSpPr>
          <p:cNvPr id="165900" name="Text Box 4"/>
          <p:cNvSpPr txBox="1">
            <a:spLocks noChangeArrowheads="1"/>
          </p:cNvSpPr>
          <p:nvPr/>
        </p:nvSpPr>
        <p:spPr bwMode="auto">
          <a:xfrm>
            <a:off x="5465763" y="4873625"/>
            <a:ext cx="3152775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Only executed when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file run directly</a:t>
            </a:r>
          </a:p>
        </p:txBody>
      </p:sp>
      <p:sp>
        <p:nvSpPr>
          <p:cNvPr id="165901" name="Line 32"/>
          <p:cNvSpPr>
            <a:spLocks noChangeShapeType="1"/>
          </p:cNvSpPr>
          <p:nvPr/>
        </p:nvSpPr>
        <p:spPr bwMode="auto">
          <a:xfrm flipH="1">
            <a:off x="5040313" y="5335588"/>
            <a:ext cx="403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5902" name="Line 33"/>
          <p:cNvSpPr>
            <a:spLocks noChangeShapeType="1"/>
          </p:cNvSpPr>
          <p:nvPr/>
        </p:nvSpPr>
        <p:spPr bwMode="auto">
          <a:xfrm flipH="1">
            <a:off x="5040313" y="4586288"/>
            <a:ext cx="403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986838" cy="5473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stats.py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'''Useful statistical tools.'''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2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def</a:t>
            </a:r>
            <a:r>
              <a:rPr lang="en-US" altLang="en-US" sz="2200">
                <a:latin typeface="Courier New" panose="02070309020205020404" pitchFamily="49" charset="0"/>
              </a:rPr>
              <a:t> average(values):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'''Return average of values or None if no data.'''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</a:t>
            </a:r>
            <a:r>
              <a:rPr lang="en-US" altLang="en-US" sz="2200" b="1">
                <a:latin typeface="Courier New" panose="02070309020205020404" pitchFamily="49" charset="0"/>
              </a:rPr>
              <a:t>if</a:t>
            </a:r>
            <a:r>
              <a:rPr lang="en-US" altLang="en-US" sz="2200">
                <a:latin typeface="Courier New" panose="02070309020205020404" pitchFamily="49" charset="0"/>
              </a:rPr>
              <a:t> values: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</a:t>
            </a:r>
            <a:r>
              <a:rPr lang="en-US" altLang="en-US" sz="2200" b="1">
                <a:latin typeface="Courier New" panose="02070309020205020404" pitchFamily="49" charset="0"/>
              </a:rPr>
              <a:t>return</a:t>
            </a:r>
            <a:r>
              <a:rPr lang="en-US" altLang="en-US" sz="2200">
                <a:latin typeface="Courier New" panose="02070309020205020404" pitchFamily="49" charset="0"/>
              </a:rPr>
              <a:t> sum(values) / len(values)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  else:</a:t>
            </a:r>
            <a:endParaRPr lang="en-US" altLang="en-US" sz="22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</a:t>
            </a:r>
            <a:r>
              <a:rPr lang="en-US" altLang="en-US" sz="2200" b="1">
                <a:latin typeface="Courier New" panose="02070309020205020404" pitchFamily="49" charset="0"/>
              </a:rPr>
              <a:t>return None</a:t>
            </a:r>
            <a:endParaRPr lang="en-US" altLang="en-US" sz="22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2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if </a:t>
            </a:r>
            <a:r>
              <a:rPr lang="en-US" altLang="en-US" sz="2200">
                <a:latin typeface="Courier New" panose="02070309020205020404" pitchFamily="49" charset="0"/>
              </a:rPr>
              <a:t>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  print</a:t>
            </a:r>
            <a:r>
              <a:rPr lang="en-US" altLang="en-US" sz="2200">
                <a:latin typeface="Courier New" panose="02070309020205020404" pitchFamily="49" charset="0"/>
              </a:rPr>
              <a:t>('test 1 should be None:', average([]))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2 should be 1:', average([1]))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3 should be 2:', average([1, 2, 3]))</a:t>
            </a:r>
            <a:endParaRPr lang="en-US" altLang="en-US" sz="22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699500" cy="16716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test-stats.py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from </a:t>
            </a:r>
            <a:r>
              <a:rPr lang="en-US" altLang="en-US" sz="2200">
                <a:latin typeface="Courier New" panose="02070309020205020404" pitchFamily="49" charset="0"/>
              </a:rPr>
              <a:t>stats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average</a:t>
            </a:r>
            <a:endParaRPr lang="en-US" altLang="en-US" sz="22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4 should be None:', average(set()))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5 should be -1:', average({0, -1, -2}))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546100" y="2684463"/>
            <a:ext cx="86995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stats.py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1 should be None: None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2 should be 1: 1.0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3 should be 2: 2.0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72035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699500" cy="16716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test-stats.py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from </a:t>
            </a:r>
            <a:r>
              <a:rPr lang="en-US" altLang="en-US" sz="2200">
                <a:latin typeface="Courier New" panose="02070309020205020404" pitchFamily="49" charset="0"/>
              </a:rPr>
              <a:t>stats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average</a:t>
            </a:r>
            <a:endParaRPr lang="en-US" altLang="en-US" sz="22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4 should be None:', average(set()))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5 should be -1:', average({0, -1, -2}))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546100" y="2684463"/>
            <a:ext cx="86995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stats.py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1 should be None: None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2 should be 1: 1.0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3 should be 2: 2.0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test-stats.py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4 should be None: None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5 should be -1: -1.0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74083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699500" cy="16716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test-stats.py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from </a:t>
            </a:r>
            <a:r>
              <a:rPr lang="en-US" altLang="en-US" sz="2200">
                <a:latin typeface="Courier New" panose="02070309020205020404" pitchFamily="49" charset="0"/>
              </a:rPr>
              <a:t>stats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average</a:t>
            </a:r>
            <a:endParaRPr lang="en-US" altLang="en-US" sz="22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4 should be None:', average(set()))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5 should be -1:', average({0, -1, -2}))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78512" y="3667842"/>
            <a:ext cx="8567632" cy="950210"/>
          </a:xfrm>
        </p:spPr>
        <p:txBody>
          <a:bodyPr/>
          <a:lstStyle/>
          <a:p>
            <a:pPr eaLnBrk="1" hangingPunct="1"/>
            <a:r>
              <a:rPr lang="en-GB" altLang="en-US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78512" y="4633801"/>
            <a:ext cx="7559675" cy="607224"/>
          </a:xfrm>
        </p:spPr>
        <p:txBody>
          <a:bodyPr/>
          <a:lstStyle/>
          <a:p>
            <a:pPr eaLnBrk="1" hangingPunct="1"/>
            <a:r>
              <a:rPr lang="en-GB" altLang="en-US"/>
              <a:t>Combining scripts and modules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78513" y="5241025"/>
            <a:ext cx="9503842" cy="1396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77979" indent="-377979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543" dirty="0">
                <a:solidFill>
                  <a:srgbClr val="002060"/>
                </a:solidFill>
                <a:latin typeface="+mn-lt"/>
              </a:rPr>
              <a:t>Thanks to all contributors:</a:t>
            </a:r>
          </a:p>
          <a:p>
            <a:pPr marL="377979" indent="-377979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772" dirty="0">
              <a:solidFill>
                <a:srgbClr val="002060"/>
              </a:solidFill>
              <a:latin typeface="+mn-lt"/>
            </a:endParaRPr>
          </a:p>
          <a:p>
            <a:pPr marL="377979" indent="-377979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543" dirty="0">
                <a:latin typeface="+mn-lt"/>
              </a:rPr>
              <a:t>Alison Pamment, Sam Pepler, Ag Stephens, Stephen Pascoe, Kevin Marsh,  Anabelle Guillory, Graham Parton, Esther</a:t>
            </a:r>
          </a:p>
          <a:p>
            <a:pPr marL="377979" indent="-377979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543" dirty="0">
                <a:latin typeface="+mn-lt"/>
              </a:rPr>
              <a:t>Conway, Eduardo Damasio Da Costa, Wendy Garland, Alan Iwi, Matt Pritchard and Tommy Godfrey.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8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Python file can be used as a library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import</a:t>
            </a:r>
            <a:r>
              <a:rPr lang="en-US" altLang="en-US" sz="2800">
                <a:latin typeface="Calibri" panose="020F0502020204030204" pitchFamily="34" charset="0"/>
              </a:rPr>
              <a:t> to load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61" y="1361441"/>
            <a:ext cx="8970114" cy="232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646" dirty="0">
                <a:latin typeface="+mn-lt"/>
              </a:rPr>
              <a:t>In Python you will often want to write a module where most of your code is held and then use a separate script to interact with it.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1213" dirty="0">
              <a:latin typeface="+mn-lt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646" dirty="0">
                <a:latin typeface="+mn-lt"/>
              </a:rPr>
              <a:t>In this contrived example we have:</a:t>
            </a:r>
          </a:p>
        </p:txBody>
      </p:sp>
      <p:sp>
        <p:nvSpPr>
          <p:cNvPr id="10243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59773" y="-1973915"/>
            <a:ext cx="4126323" cy="412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984">
              <a:latin typeface="Arial" panose="020B0604020202020204" pitchFamily="34" charset="0"/>
            </a:endParaRPr>
          </a:p>
        </p:txBody>
      </p:sp>
      <p:pic>
        <p:nvPicPr>
          <p:cNvPr id="3080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93" y="4255817"/>
            <a:ext cx="873213" cy="8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49" y="4255817"/>
            <a:ext cx="873212" cy="8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itle 8"/>
          <p:cNvSpPr>
            <a:spLocks noGrp="1"/>
          </p:cNvSpPr>
          <p:nvPr>
            <p:ph type="title" idx="4294967295"/>
          </p:nvPr>
        </p:nvSpPr>
        <p:spPr>
          <a:xfrm>
            <a:off x="385512" y="101495"/>
            <a:ext cx="9071610" cy="1259946"/>
          </a:xfrm>
        </p:spPr>
        <p:txBody>
          <a:bodyPr/>
          <a:lstStyle/>
          <a:p>
            <a:pPr eaLnBrk="1" hangingPunct="1"/>
            <a:r>
              <a:rPr lang="en-GB" altLang="en-US"/>
              <a:t>A simple python module/script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68251" y="4336313"/>
            <a:ext cx="2500643" cy="8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greeter.py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(script)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44695" y="4336313"/>
            <a:ext cx="2498893" cy="8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greetings.py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(module)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516758" y="1319443"/>
            <a:ext cx="8968364" cy="563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646" dirty="0">
                <a:latin typeface="+mn-lt"/>
              </a:rPr>
              <a:t>When written, the script will be called like this:</a:t>
            </a:r>
          </a:p>
        </p:txBody>
      </p:sp>
      <p:sp>
        <p:nvSpPr>
          <p:cNvPr id="11267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59773" y="-1973915"/>
            <a:ext cx="4126323" cy="412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984">
              <a:latin typeface="Arial" panose="020B0604020202020204" pitchFamily="34" charset="0"/>
            </a:endParaRPr>
          </a:p>
        </p:txBody>
      </p:sp>
      <p:sp>
        <p:nvSpPr>
          <p:cNvPr id="11268" name="Title 8"/>
          <p:cNvSpPr>
            <a:spLocks noGrp="1"/>
          </p:cNvSpPr>
          <p:nvPr>
            <p:ph type="title" idx="4294967295"/>
          </p:nvPr>
        </p:nvSpPr>
        <p:spPr>
          <a:xfrm>
            <a:off x="464259" y="103246"/>
            <a:ext cx="9071610" cy="1259946"/>
          </a:xfrm>
        </p:spPr>
        <p:txBody>
          <a:bodyPr/>
          <a:lstStyle/>
          <a:p>
            <a:pPr eaLnBrk="1" hangingPunct="1"/>
            <a:r>
              <a:rPr lang="en-GB" altLang="en-US"/>
              <a:t>How will it work?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33493" y="2112160"/>
            <a:ext cx="8333142" cy="119169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9992" tIns="44996" rIns="89992" bIns="44996"/>
          <a:lstStyle/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sz="2205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205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python greeter.py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sz="2205" i="1" dirty="0">
                <a:latin typeface="Courier New" pitchFamily="49" charset="0"/>
                <a:cs typeface="Courier New" pitchFamily="49" charset="0"/>
              </a:rPr>
              <a:t>Nobody to greet!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endParaRPr lang="en-US" sz="2205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sz="2205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205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python greeter.py Greta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sz="2205" i="1" dirty="0">
                <a:latin typeface="Courier New" pitchFamily="49" charset="0"/>
                <a:cs typeface="Courier New" pitchFamily="49" charset="0"/>
              </a:rPr>
              <a:t>Hello Greta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endParaRPr lang="en-US" sz="2205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sz="2205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205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python greeter.py </a:t>
            </a:r>
            <a:r>
              <a:rPr lang="en-US" sz="2205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Harpo</a:t>
            </a:r>
            <a:r>
              <a:rPr lang="en-US" sz="2205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Chico </a:t>
            </a:r>
            <a:r>
              <a:rPr lang="en-US" sz="2205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Zeppo</a:t>
            </a:r>
            <a:endParaRPr lang="en-US" sz="2205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sz="2205" i="1" dirty="0"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2205" i="1" dirty="0" err="1">
                <a:latin typeface="Courier New" pitchFamily="49" charset="0"/>
                <a:cs typeface="Courier New" pitchFamily="49" charset="0"/>
              </a:rPr>
              <a:t>Harpo</a:t>
            </a:r>
            <a:endParaRPr lang="en-US" sz="2205" i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sz="2205" i="1" dirty="0">
                <a:latin typeface="Courier New" pitchFamily="49" charset="0"/>
                <a:cs typeface="Courier New" pitchFamily="49" charset="0"/>
              </a:rPr>
              <a:t>Hello Chico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sz="2205" i="1" dirty="0"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2205" i="1" dirty="0" err="1">
                <a:latin typeface="Courier New" pitchFamily="49" charset="0"/>
                <a:cs typeface="Courier New" pitchFamily="49" charset="0"/>
              </a:rPr>
              <a:t>Zeppo</a:t>
            </a:r>
            <a:endParaRPr lang="en-US" sz="2205" i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endParaRPr lang="en-US" sz="2205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595503" y="2819129"/>
            <a:ext cx="8968365" cy="563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646" dirty="0">
                <a:latin typeface="+mn-lt"/>
              </a:rPr>
              <a:t>Holds the function that actually does something:</a:t>
            </a:r>
          </a:p>
        </p:txBody>
      </p:sp>
      <p:sp>
        <p:nvSpPr>
          <p:cNvPr id="12291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59773" y="-1973915"/>
            <a:ext cx="4126323" cy="412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984">
              <a:latin typeface="Arial" panose="020B0604020202020204" pitchFamily="34" charset="0"/>
            </a:endParaRPr>
          </a:p>
        </p:txBody>
      </p:sp>
      <p:pic>
        <p:nvPicPr>
          <p:cNvPr id="12292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151" y="1478686"/>
            <a:ext cx="873212" cy="8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itle 8"/>
          <p:cNvSpPr>
            <a:spLocks noGrp="1"/>
          </p:cNvSpPr>
          <p:nvPr>
            <p:ph type="title" idx="4294967295"/>
          </p:nvPr>
        </p:nvSpPr>
        <p:spPr>
          <a:xfrm>
            <a:off x="464259" y="122494"/>
            <a:ext cx="9071610" cy="1259946"/>
          </a:xfrm>
        </p:spPr>
        <p:txBody>
          <a:bodyPr/>
          <a:lstStyle/>
          <a:p>
            <a:pPr eaLnBrk="1" hangingPunct="1"/>
            <a:r>
              <a:rPr lang="en-GB" altLang="en-US"/>
              <a:t>The "greetings.py" module</a:t>
            </a:r>
          </a:p>
        </p:txBody>
      </p:sp>
      <p:sp>
        <p:nvSpPr>
          <p:cNvPr id="12294" name="Rectangle 10"/>
          <p:cNvSpPr>
            <a:spLocks noChangeArrowheads="1"/>
          </p:cNvSpPr>
          <p:nvPr/>
        </p:nvSpPr>
        <p:spPr bwMode="auto">
          <a:xfrm>
            <a:off x="4088353" y="1557433"/>
            <a:ext cx="2498893" cy="8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greetings.py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(module)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33493" y="3858585"/>
            <a:ext cx="8333142" cy="11916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9992" tIns="44996" rIns="89992" bIns="44996"/>
          <a:lstStyle/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sz="2205" b="1" dirty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205" dirty="0">
                <a:latin typeface="Courier New" pitchFamily="49" charset="0"/>
                <a:cs typeface="Courier New" pitchFamily="49" charset="0"/>
              </a:rPr>
              <a:t> greet(someone):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sz="2205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5" b="1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205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5" dirty="0" err="1">
                <a:latin typeface="Courier New" pitchFamily="49" charset="0"/>
                <a:cs typeface="Courier New" pitchFamily="49" charset="0"/>
              </a:rPr>
              <a:t>f"Hello</a:t>
            </a:r>
            <a:r>
              <a:rPr lang="en-US" sz="2205" dirty="0">
                <a:latin typeface="Courier New" pitchFamily="49" charset="0"/>
                <a:cs typeface="Courier New" pitchFamily="49" charset="0"/>
              </a:rPr>
              <a:t> {someone}")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endParaRPr lang="en-US" sz="2205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95503" y="2668635"/>
            <a:ext cx="8968365" cy="90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defRPr/>
            </a:pPr>
            <a:r>
              <a:rPr lang="en-US" altLang="en-US" sz="2205" dirty="0">
                <a:latin typeface="+mn-lt"/>
              </a:rPr>
              <a:t> defines the interaction between the "greetings.py" module and user input (from the command-line).</a:t>
            </a:r>
          </a:p>
        </p:txBody>
      </p:sp>
      <p:sp>
        <p:nvSpPr>
          <p:cNvPr id="13315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59773" y="-1973915"/>
            <a:ext cx="4126323" cy="412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984">
              <a:latin typeface="Arial" panose="020B0604020202020204" pitchFamily="34" charset="0"/>
            </a:endParaRPr>
          </a:p>
        </p:txBody>
      </p:sp>
      <p:pic>
        <p:nvPicPr>
          <p:cNvPr id="13316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151" y="1478686"/>
            <a:ext cx="873212" cy="8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10"/>
          <p:cNvSpPr>
            <a:spLocks noChangeArrowheads="1"/>
          </p:cNvSpPr>
          <p:nvPr/>
        </p:nvSpPr>
        <p:spPr bwMode="auto">
          <a:xfrm>
            <a:off x="4088353" y="1557433"/>
            <a:ext cx="2498893" cy="8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greeter.py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(script)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33494" y="3701092"/>
            <a:ext cx="8334892" cy="30956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89992" tIns="44996" rIns="89992" bIns="44996"/>
          <a:lstStyle/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greetings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sys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== 1: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("Nobody to greet!")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person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[1:]: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greetings.greet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(person)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9" name="Title 8"/>
          <p:cNvSpPr txBox="1">
            <a:spLocks/>
          </p:cNvSpPr>
          <p:nvPr/>
        </p:nvSpPr>
        <p:spPr bwMode="auto">
          <a:xfrm>
            <a:off x="464259" y="122494"/>
            <a:ext cx="9071610" cy="125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/>
              <a:t>The "greeter.py" 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36261" y="1319443"/>
            <a:ext cx="8970114" cy="259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646" dirty="0">
                <a:latin typeface="+mn-lt"/>
              </a:rPr>
              <a:t>In Python you will often want to group a set of modules into a </a:t>
            </a:r>
            <a:r>
              <a:rPr lang="en-US" altLang="en-US" sz="2646" b="1" dirty="0">
                <a:latin typeface="+mn-lt"/>
              </a:rPr>
              <a:t>package</a:t>
            </a:r>
            <a:r>
              <a:rPr lang="en-US" altLang="en-US" sz="2646" dirty="0">
                <a:latin typeface="+mn-lt"/>
              </a:rPr>
              <a:t> or </a:t>
            </a:r>
            <a:r>
              <a:rPr lang="en-US" altLang="en-US" sz="2646" b="1" dirty="0">
                <a:latin typeface="+mn-lt"/>
              </a:rPr>
              <a:t>library.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646" dirty="0">
              <a:latin typeface="+mn-lt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646" dirty="0">
                <a:latin typeface="+mn-lt"/>
              </a:rPr>
              <a:t>On the file system a library might look like this: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646" dirty="0">
              <a:latin typeface="+mn-lt"/>
            </a:endParaRPr>
          </a:p>
        </p:txBody>
      </p:sp>
      <p:pic>
        <p:nvPicPr>
          <p:cNvPr id="3080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059" y="4493807"/>
            <a:ext cx="873212" cy="8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059" y="3382605"/>
            <a:ext cx="873212" cy="8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 descr="http://www.whatthetech.com/blog/wp-content/uploads/2010/08/leopard-fol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96" y="3620595"/>
            <a:ext cx="1744674" cy="17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itle 8"/>
          <p:cNvSpPr>
            <a:spLocks noGrp="1"/>
          </p:cNvSpPr>
          <p:nvPr>
            <p:ph type="title" idx="4294967295"/>
          </p:nvPr>
        </p:nvSpPr>
        <p:spPr>
          <a:xfrm>
            <a:off x="495758" y="164492"/>
            <a:ext cx="9071610" cy="1259946"/>
          </a:xfrm>
        </p:spPr>
        <p:txBody>
          <a:bodyPr/>
          <a:lstStyle/>
          <a:p>
            <a:pPr eaLnBrk="1" hangingPunct="1"/>
            <a:r>
              <a:rPr lang="en-GB" altLang="en-US"/>
              <a:t>A python "package"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30261" y="3620594"/>
            <a:ext cx="2500643" cy="45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30261" y="4574303"/>
            <a:ext cx="2500643" cy="45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module1.py</a:t>
            </a:r>
          </a:p>
        </p:txBody>
      </p:sp>
      <p:pic>
        <p:nvPicPr>
          <p:cNvPr id="12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059" y="5605009"/>
            <a:ext cx="873212" cy="8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230261" y="5605009"/>
            <a:ext cx="2500643" cy="45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module2.py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301681" y="5367019"/>
            <a:ext cx="2500642" cy="45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mylib/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425761" y="181992"/>
            <a:ext cx="9071610" cy="1259946"/>
          </a:xfrm>
        </p:spPr>
        <p:txBody>
          <a:bodyPr/>
          <a:lstStyle/>
          <a:p>
            <a:pPr eaLnBrk="1" hangingPunct="1"/>
            <a:r>
              <a:rPr lang="en-GB" altLang="en-US"/>
              <a:t>What does __init__.py do?</a:t>
            </a:r>
          </a:p>
        </p:txBody>
      </p:sp>
      <p:pic>
        <p:nvPicPr>
          <p:cNvPr id="15363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00" y="1716676"/>
            <a:ext cx="873212" cy="8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5119060" y="1954666"/>
            <a:ext cx="2500642" cy="45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</p:txBody>
      </p: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833493" y="2831378"/>
            <a:ext cx="8254396" cy="144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205" dirty="0">
                <a:latin typeface="+mn-lt"/>
              </a:rPr>
              <a:t>The "__init__.py" module is run when you import the name of the directory. It tells python that this directory is a Python </a:t>
            </a:r>
            <a:r>
              <a:rPr lang="en-GB" altLang="en-US" sz="2205" i="1" dirty="0">
                <a:latin typeface="+mn-lt"/>
              </a:rPr>
              <a:t>package</a:t>
            </a:r>
            <a:r>
              <a:rPr lang="en-GB" altLang="en-US" sz="2205" dirty="0">
                <a:latin typeface="+mn-lt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205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205" dirty="0">
              <a:latin typeface="+mn-lt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33493" y="3858585"/>
            <a:ext cx="8333142" cy="166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92" tIns="44996" rIns="89992" bIns="44996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205" dirty="0">
                <a:latin typeface="+mn-lt"/>
              </a:rPr>
              <a:t>In this case it is called "</a:t>
            </a:r>
            <a:r>
              <a:rPr lang="en-GB" altLang="en-US" sz="2205" dirty="0" err="1">
                <a:latin typeface="+mn-lt"/>
              </a:rPr>
              <a:t>mylib</a:t>
            </a:r>
            <a:r>
              <a:rPr lang="en-GB" altLang="en-US" sz="2205" dirty="0">
                <a:latin typeface="+mn-lt"/>
              </a:rPr>
              <a:t>" so you would type</a:t>
            </a:r>
            <a:r>
              <a:rPr lang="en-GB" altLang="en-US" sz="2205" dirty="0">
                <a:latin typeface="Arial" panose="020B0604020202020204" pitchFamily="34" charset="0"/>
              </a:rPr>
              <a:t>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992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5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US" altLang="en-US" sz="2205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r>
              <a:rPr lang="en-US" altLang="en-US" sz="2205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984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runs content of mylib/__init__.py</a:t>
            </a:r>
          </a:p>
        </p:txBody>
      </p:sp>
      <p:sp>
        <p:nvSpPr>
          <p:cNvPr id="8199" name="TextBox 6"/>
          <p:cNvSpPr txBox="1">
            <a:spLocks noChangeArrowheads="1"/>
          </p:cNvSpPr>
          <p:nvPr/>
        </p:nvSpPr>
        <p:spPr bwMode="auto">
          <a:xfrm>
            <a:off x="833493" y="5190277"/>
            <a:ext cx="8254396" cy="209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205" dirty="0">
                <a:latin typeface="+mn-lt"/>
              </a:rPr>
              <a:t>If "__init__.py" contained the line "</a:t>
            </a:r>
            <a:r>
              <a:rPr lang="en-GB" altLang="en-US" sz="2205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205" dirty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GB" altLang="en-US" sz="2205" dirty="0">
                <a:latin typeface="+mn-lt"/>
              </a:rPr>
              <a:t>" you would see: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205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5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US" altLang="en-US" sz="2205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20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5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205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1984" dirty="0">
              <a:latin typeface="Arial" panose="020B0604020202020204" pitchFamily="34" charset="0"/>
            </a:endParaRPr>
          </a:p>
        </p:txBody>
      </p:sp>
      <p:pic>
        <p:nvPicPr>
          <p:cNvPr id="15368" name="Picture 10" descr="http://www.whatthetech.com/blog/wp-content/uploads/2010/08/leopard-fol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62" y="1160201"/>
            <a:ext cx="1744676" cy="174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1785452" y="1954666"/>
            <a:ext cx="1349193" cy="45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mylib/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464259" y="202991"/>
            <a:ext cx="9071610" cy="1259946"/>
          </a:xfrm>
        </p:spPr>
        <p:txBody>
          <a:bodyPr/>
          <a:lstStyle/>
          <a:p>
            <a:pPr eaLnBrk="1" hangingPunct="1"/>
            <a:r>
              <a:rPr lang="en-GB" altLang="en-US"/>
              <a:t>Importing a package module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33493" y="3858585"/>
            <a:ext cx="8333142" cy="261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92" tIns="44996" rIns="89992" bIns="44996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dirty="0">
                <a:latin typeface="+mn-lt"/>
              </a:rPr>
              <a:t>The existence of the "__init__.py" module allows you to import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dirty="0">
                <a:latin typeface="+mn-lt"/>
              </a:rPr>
              <a:t>modules within the package with: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992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5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US" altLang="en-US" sz="2205" dirty="0">
                <a:latin typeface="Courier New" panose="02070309020205020404" pitchFamily="49" charset="0"/>
                <a:cs typeface="Courier New" panose="02070309020205020404" pitchFamily="49" charset="0"/>
              </a:rPr>
              <a:t>mylib.module1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5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205" dirty="0">
                <a:latin typeface="Courier New" panose="02070309020205020404" pitchFamily="49" charset="0"/>
                <a:cs typeface="Courier New" panose="02070309020205020404" pitchFamily="49" charset="0"/>
              </a:rPr>
              <a:t> mylib.module1.runSomething(1, 2, 3)</a:t>
            </a:r>
            <a:endParaRPr lang="en-US" altLang="en-US" sz="1984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388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00" y="2509392"/>
            <a:ext cx="873212" cy="8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8"/>
          <p:cNvSpPr>
            <a:spLocks noChangeArrowheads="1"/>
          </p:cNvSpPr>
          <p:nvPr/>
        </p:nvSpPr>
        <p:spPr bwMode="auto">
          <a:xfrm>
            <a:off x="5119060" y="2747381"/>
            <a:ext cx="2500642" cy="45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module1.py</a:t>
            </a:r>
          </a:p>
        </p:txBody>
      </p:sp>
      <p:pic>
        <p:nvPicPr>
          <p:cNvPr id="16390" name="Picture 10" descr="http://www.whatthetech.com/blog/wp-content/uploads/2010/08/leopard-fol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62" y="1399939"/>
            <a:ext cx="1744676" cy="174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1785452" y="2192656"/>
            <a:ext cx="1349193" cy="45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mylib/</a:t>
            </a:r>
          </a:p>
        </p:txBody>
      </p:sp>
      <p:pic>
        <p:nvPicPr>
          <p:cNvPr id="16392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00" y="1478686"/>
            <a:ext cx="873212" cy="8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3" name="Rectangle 12"/>
          <p:cNvSpPr>
            <a:spLocks noChangeArrowheads="1"/>
          </p:cNvSpPr>
          <p:nvPr/>
        </p:nvSpPr>
        <p:spPr bwMode="auto">
          <a:xfrm>
            <a:off x="5119060" y="1716676"/>
            <a:ext cx="2500642" cy="45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6131" name="Text Box 4"/>
          <p:cNvSpPr txBox="1">
            <a:spLocks noChangeArrowheads="1"/>
          </p:cNvSpPr>
          <p:nvPr/>
        </p:nvSpPr>
        <p:spPr bwMode="auto">
          <a:xfrm>
            <a:off x="3771900" y="4883150"/>
            <a:ext cx="2651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October 2010</a:t>
            </a:r>
          </a:p>
        </p:txBody>
      </p:sp>
      <p:sp>
        <p:nvSpPr>
          <p:cNvPr id="176132" name="Text Box 5"/>
          <p:cNvSpPr txBox="1">
            <a:spLocks noChangeArrowheads="1"/>
          </p:cNvSpPr>
          <p:nvPr/>
        </p:nvSpPr>
        <p:spPr bwMode="auto">
          <a:xfrm>
            <a:off x="4302125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176133" name="Text Box 6"/>
          <p:cNvSpPr txBox="1">
            <a:spLocks noChangeArrowheads="1"/>
          </p:cNvSpPr>
          <p:nvPr/>
        </p:nvSpPr>
        <p:spPr bwMode="auto">
          <a:xfrm>
            <a:off x="4000500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17613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194425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6135" name="Text Box 5"/>
          <p:cNvSpPr txBox="1">
            <a:spLocks noChangeArrowheads="1"/>
          </p:cNvSpPr>
          <p:nvPr/>
        </p:nvSpPr>
        <p:spPr bwMode="auto">
          <a:xfrm>
            <a:off x="3116263" y="6186488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5929</TotalTime>
  <Words>4248</Words>
  <Application>Microsoft Office PowerPoint</Application>
  <PresentationFormat>Custom</PresentationFormat>
  <Paragraphs>759</Paragraphs>
  <Slides>97</Slides>
  <Notes>77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2" baseType="lpstr">
      <vt:lpstr>Arial</vt:lpstr>
      <vt:lpstr>Calibri</vt:lpstr>
      <vt:lpstr>Courier New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</vt:lpstr>
      <vt:lpstr>A simple python module/script</vt:lpstr>
      <vt:lpstr>How will it work?</vt:lpstr>
      <vt:lpstr>The "greetings.py" module</vt:lpstr>
      <vt:lpstr>PowerPoint Presentation</vt:lpstr>
      <vt:lpstr>A python "package"</vt:lpstr>
      <vt:lpstr>What does __init__.py do?</vt:lpstr>
      <vt:lpstr>Importing a package module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Stephens, Ag (STFC,RAL,RALSP)</cp:lastModifiedBy>
  <cp:revision>240</cp:revision>
  <cp:lastPrinted>1601-01-01T00:00:00Z</cp:lastPrinted>
  <dcterms:created xsi:type="dcterms:W3CDTF">2010-10-13T18:19:44Z</dcterms:created>
  <dcterms:modified xsi:type="dcterms:W3CDTF">2021-11-17T13:17:46Z</dcterms:modified>
</cp:coreProperties>
</file>