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0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628" r:id="rId13"/>
    <p:sldId id="575" r:id="rId14"/>
    <p:sldId id="622" r:id="rId15"/>
    <p:sldId id="583" r:id="rId16"/>
    <p:sldId id="589" r:id="rId17"/>
    <p:sldId id="594" r:id="rId18"/>
    <p:sldId id="624" r:id="rId19"/>
    <p:sldId id="62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579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16/02/2023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16/02/2023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Iwi and </a:t>
            </a:r>
            <a:r>
              <a:rPr lang="en-GB" sz="140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dirty="0"/>
              <a:t>Set combiners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will </a:t>
            </a:r>
            <a:r>
              <a:rPr lang="en-GB" sz="2400" b="1" dirty="0"/>
              <a:t>ONLY</a:t>
            </a:r>
            <a:r>
              <a:rPr lang="en-GB" sz="2400" dirty="0"/>
              <a:t> work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equivalent methods will work with anything you can loop 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set1 = { 2, 3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set2 = { 3, 4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( 3, 4 )</a:t>
            </a:r>
            <a:endParaRPr lang="en-GB" sz="220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</p:txBody>
      </p:sp>
      <p:sp>
        <p:nvSpPr>
          <p:cNvPr id="2" name="Left Arrow 1"/>
          <p:cNvSpPr/>
          <p:nvPr/>
        </p:nvSpPr>
        <p:spPr>
          <a:xfrm>
            <a:off x="5508104" y="3933056"/>
            <a:ext cx="2880320" cy="9361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FAILS</a:t>
            </a:r>
          </a:p>
        </p:txBody>
      </p:sp>
      <p:sp>
        <p:nvSpPr>
          <p:cNvPr id="5" name="Left Arrow 4"/>
          <p:cNvSpPr/>
          <p:nvPr/>
        </p:nvSpPr>
        <p:spPr>
          <a:xfrm>
            <a:off x="5508104" y="5053653"/>
            <a:ext cx="2880320" cy="93610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SUCCEEDS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42721" y="3326761"/>
            <a:ext cx="7771680" cy="86256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5443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42721" y="4202280"/>
            <a:ext cx="6857280" cy="55296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177"/>
              <a:t>Dictionaries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5407506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What is a </a:t>
            </a:r>
            <a:r>
              <a:rPr lang="en-US" altLang="en-US" sz="2540" i="1" dirty="0">
                <a:latin typeface="Calibri" panose="020F0502020204030204" pitchFamily="34" charset="0"/>
              </a:rPr>
              <a:t>dictionary?</a:t>
            </a:r>
            <a:endParaRPr lang="en-US" altLang="en-US" sz="254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Immutable – they </a:t>
            </a:r>
            <a:r>
              <a:rPr lang="en-US" altLang="en-US" sz="2540" i="1" dirty="0">
                <a:latin typeface="Calibri" panose="020F0502020204030204" pitchFamily="34" charset="0"/>
              </a:rPr>
              <a:t>cannot</a:t>
            </a:r>
            <a:r>
              <a:rPr lang="en-US" altLang="en-US" sz="2540" dirty="0"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Create a dictionary by putting </a:t>
            </a:r>
            <a:r>
              <a:rPr lang="en-US" altLang="en-US" sz="2540" dirty="0" err="1">
                <a:latin typeface="Calibri" panose="020F0502020204030204" pitchFamily="34" charset="0"/>
              </a:rPr>
              <a:t>key:value</a:t>
            </a:r>
            <a:r>
              <a:rPr lang="en-US" altLang="en-US" sz="2540" dirty="0">
                <a:latin typeface="Calibri" panose="020F0502020204030204" pitchFamily="34" charset="0"/>
              </a:rPr>
              <a:t>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</a:t>
            </a:r>
            <a:r>
              <a:rPr lang="en-US" altLang="en-US" sz="2177" b="1" dirty="0">
                <a:latin typeface="Courier New" panose="02070309020205020404" pitchFamily="49" charset="0"/>
              </a:rPr>
              <a:t>print</a:t>
            </a:r>
            <a:r>
              <a:rPr lang="en-US" altLang="en-US" sz="2177" dirty="0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96801" y="4174921"/>
            <a:ext cx="5624873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Just like using a phonebook or dictionary.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Create an empty dictionary using 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93921" y="2637001"/>
            <a:ext cx="7860960" cy="1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177" dirty="0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{'Newton' : 1642, 'Darwin' : 1809, 'Turing’ : 1912}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KeyError</a:t>
            </a:r>
            <a:r>
              <a:rPr lang="en-US" altLang="en-US" sz="2177" i="1" dirty="0">
                <a:solidFill>
                  <a:srgbClr val="C00000"/>
                </a:solidFill>
                <a:latin typeface="Courier New" panose="02070309020205020404" pitchFamily="49" charset="0"/>
              </a:rPr>
              <a:t>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 dirty="0">
                <a:latin typeface="Calibri" panose="020F0502020204030204" pitchFamily="34" charset="0"/>
              </a:rPr>
              <a:t>before</a:t>
            </a:r>
            <a:r>
              <a:rPr lang="en-US" altLang="en-US" sz="2540" dirty="0">
                <a:latin typeface="Calibri" panose="020F0502020204030204" pitchFamily="34" charset="0"/>
              </a:rPr>
              <a:t> use</a:t>
            </a:r>
            <a:endParaRPr lang="en-US" altLang="en-US" sz="2540" dirty="0"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93921" y="3184201"/>
            <a:ext cx="786096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'Nightingale'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'Darwin'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 dirty="0">
                <a:latin typeface="Courier New" panose="02070309020205020404" pitchFamily="49" charset="0"/>
              </a:rPr>
              <a:t>in</a:t>
            </a:r>
            <a:endParaRPr lang="en-US" altLang="en-US" sz="254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95361" y="2046601"/>
            <a:ext cx="7860960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</a:t>
            </a:r>
            <a:r>
              <a:rPr lang="en-US" altLang="en-US" sz="2177" b="1" dirty="0">
                <a:latin typeface="Courier New" panose="02070309020205020404" pitchFamily="49" charset="0"/>
              </a:rPr>
              <a:t>for</a:t>
            </a:r>
            <a:r>
              <a:rPr lang="en-US" altLang="en-US" sz="2177" dirty="0">
                <a:latin typeface="Courier New" panose="02070309020205020404" pitchFamily="49" charset="0"/>
              </a:rPr>
              <a:t> name </a:t>
            </a:r>
            <a:r>
              <a:rPr lang="en-US" altLang="en-US" sz="2177" b="1" dirty="0">
                <a:latin typeface="Courier New" panose="02070309020205020404" pitchFamily="49" charset="0"/>
              </a:rPr>
              <a:t>in</a:t>
            </a:r>
            <a:r>
              <a:rPr lang="en-US" altLang="en-US" sz="2177" dirty="0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dirty="0">
                <a:latin typeface="Courier New" panose="02070309020205020404" pitchFamily="49" charset="0"/>
              </a:rPr>
              <a:t>...   </a:t>
            </a:r>
            <a:r>
              <a:rPr lang="en-US" altLang="en-US" sz="2177" b="1" dirty="0">
                <a:latin typeface="Courier New" panose="02070309020205020404" pitchFamily="49" charset="0"/>
              </a:rPr>
              <a:t>print</a:t>
            </a:r>
            <a:r>
              <a:rPr lang="en-US" altLang="en-US" sz="2177" dirty="0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77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Use </a:t>
            </a:r>
            <a:r>
              <a:rPr lang="en-US" altLang="en-US" sz="2540" dirty="0">
                <a:latin typeface="Courier New" panose="02070309020205020404" pitchFamily="49" charset="0"/>
              </a:rPr>
              <a:t>for</a:t>
            </a:r>
            <a:r>
              <a:rPr lang="en-US" altLang="en-US" sz="2540" dirty="0"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 dirty="0"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 dirty="0"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 dirty="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787113" y="1412776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person.keys</a:t>
            </a:r>
            <a:r>
              <a:rPr lang="en-US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dict_keys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person.values</a:t>
            </a:r>
            <a:r>
              <a:rPr lang="en-US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dict_values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(['Sarah', 2])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person.setdefault</a:t>
            </a:r>
            <a:r>
              <a:rPr lang="en-US" altLang="en-US" sz="1814" dirty="0">
                <a:latin typeface="Courier New" panose="02070309020205020404" pitchFamily="49" charset="0"/>
              </a:rPr>
              <a:t>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1814" i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267424" y="332656"/>
            <a:ext cx="4304576" cy="117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.keys() and .values()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D5825-BFBD-809C-24DF-A320E294F9EB}"/>
              </a:ext>
            </a:extLst>
          </p:cNvPr>
          <p:cNvSpPr txBox="1"/>
          <p:nvPr/>
        </p:nvSpPr>
        <p:spPr>
          <a:xfrm>
            <a:off x="261205" y="3429000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95361" y="2331721"/>
            <a:ext cx="7860960" cy="31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dirty="0" err="1">
                <a:latin typeface="Courier New" panose="02070309020205020404" pitchFamily="49" charset="0"/>
              </a:rPr>
              <a:t>heights.items</a:t>
            </a:r>
            <a:r>
              <a:rPr lang="en-GB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dict_items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b="1" dirty="0">
                <a:latin typeface="Courier New" panose="02070309020205020404" pitchFamily="49" charset="0"/>
              </a:rPr>
              <a:t>for</a:t>
            </a:r>
            <a:r>
              <a:rPr lang="en-GB" altLang="en-US" sz="1814" dirty="0">
                <a:latin typeface="Courier New" panose="02070309020205020404" pitchFamily="49" charset="0"/>
              </a:rPr>
              <a:t> (mountain, height) </a:t>
            </a:r>
            <a:r>
              <a:rPr lang="en-GB" altLang="en-US" sz="1814" b="1" dirty="0">
                <a:latin typeface="Courier New" panose="02070309020205020404" pitchFamily="49" charset="0"/>
              </a:rPr>
              <a:t>in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dirty="0" err="1">
                <a:latin typeface="Courier New" panose="02070309020205020404" pitchFamily="49" charset="0"/>
              </a:rPr>
              <a:t>heights.items</a:t>
            </a:r>
            <a:r>
              <a:rPr lang="en-GB" altLang="en-US" sz="1814" dirty="0">
                <a:latin typeface="Courier New" panose="02070309020205020404" pitchFamily="49" charset="0"/>
              </a:rPr>
              <a:t>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dirty="0">
                <a:latin typeface="Courier New" panose="02070309020205020404" pitchFamily="49" charset="0"/>
              </a:rPr>
              <a:t>        </a:t>
            </a:r>
            <a:r>
              <a:rPr lang="en-GB" altLang="en-US" sz="1814" b="1" dirty="0">
                <a:latin typeface="Courier New" panose="02070309020205020404" pitchFamily="49" charset="0"/>
              </a:rPr>
              <a:t>print</a:t>
            </a:r>
            <a:r>
              <a:rPr lang="en-GB" altLang="en-US" sz="1814" dirty="0">
                <a:latin typeface="Courier New" panose="02070309020205020404" pitchFamily="49" charset="0"/>
              </a:rPr>
              <a:t>(f"{mountain} is {height}m high")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i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95361" y="345961"/>
            <a:ext cx="6340197" cy="172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 (continued):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returns a sequence of tuples: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&lt;value&gt;), (&lt;key&gt;, &lt;value&gt;),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/>
              <a:t>A type of </a:t>
            </a:r>
            <a:r>
              <a:rPr lang="en-GB" altLang="en-US" sz="2400" u="sng"/>
              <a:t>collection</a:t>
            </a:r>
            <a:r>
              <a:rPr lang="en-GB" altLang="en-US" sz="2400"/>
              <a:t> (as are lists and tuples). 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2400"/>
              <a:t>Main differences from a list:</a:t>
            </a:r>
          </a:p>
          <a:p>
            <a:pPr lvl="1" eaLnBrk="1" hangingPunct="1"/>
            <a:r>
              <a:rPr lang="en-GB" altLang="en-US" u="sng">
                <a:cs typeface="DejaVu Sans" pitchFamily="34" charset="0"/>
              </a:rPr>
              <a:t>Unordered</a:t>
            </a:r>
            <a:r>
              <a:rPr lang="en-GB" altLang="en-US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/>
              <a:t>printing / looping over set gives elements in no particular order</a:t>
            </a:r>
          </a:p>
          <a:p>
            <a:pPr eaLnBrk="1" hangingPunct="1"/>
            <a:endParaRPr lang="en-GB" altLang="en-US" sz="1600">
              <a:cs typeface="DejaVu Sans" pitchFamily="34" charset="0"/>
            </a:endParaRPr>
          </a:p>
          <a:p>
            <a:pPr eaLnBrk="1" hangingPunct="1"/>
            <a:r>
              <a:rPr lang="en-GB" altLang="en-US" sz="2400">
                <a:cs typeface="DejaVu Sans" pitchFamily="34" charset="0"/>
              </a:rPr>
              <a:t>Collection of </a:t>
            </a:r>
            <a:r>
              <a:rPr lang="en-GB" altLang="en-US" sz="2400" u="sng">
                <a:cs typeface="DejaVu Sans" pitchFamily="34" charset="0"/>
              </a:rPr>
              <a:t>distinct</a:t>
            </a:r>
            <a:r>
              <a:rPr lang="en-GB" altLang="en-US" sz="240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>
                <a:cs typeface="DejaVu Sans" pitchFamily="34" charset="0"/>
              </a:rPr>
              <a:t>The same element can only appear once.</a:t>
            </a:r>
            <a:br>
              <a:rPr lang="en-GB" altLang="en-US" sz="2600">
                <a:cs typeface="DejaVu Sans" pitchFamily="34" charset="0"/>
              </a:rPr>
            </a:br>
            <a:endParaRPr lang="en-GB" altLang="en-US" sz="160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Note: entries are </a:t>
            </a:r>
            <a:r>
              <a:rPr lang="en-US" altLang="en-US" sz="2800" i="1" dirty="0">
                <a:latin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</a:rPr>
              <a:t> 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34098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want to ask questions such 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can store information in sets, e.g.: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wind 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temperature 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Answer 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dirty="0">
                <a:cs typeface="Courier New" panose="02070309020205020404" pitchFamily="49" charset="0"/>
              </a:rPr>
              <a:t>← NB not ordered</a:t>
            </a:r>
            <a:br>
              <a:rPr lang="en-GB" altLang="en-US" sz="2400" dirty="0">
                <a:cs typeface="Courier New" panose="02070309020205020404" pitchFamily="49" charset="0"/>
              </a:rPr>
            </a:b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altLang="en-US" sz="2400" dirty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/>
              <a:t>Note 'h' 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set('ichthyosaur')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6561</TotalTime>
  <Words>1044</Words>
  <Application>Microsoft Office PowerPoint</Application>
  <PresentationFormat>On-screen Show (4:3)</PresentationFormat>
  <Paragraphs>169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Kai</vt:lpstr>
      <vt:lpstr>Liberation Sans</vt:lpstr>
      <vt:lpstr>Nimbus Sans L</vt:lpstr>
      <vt:lpstr>StarSymbol</vt:lpstr>
      <vt:lpstr>Times New Roman</vt:lpstr>
      <vt:lpstr>UKRI-stfc-nerc-ceda-ncas-nceo-Presentation-Template</vt:lpstr>
      <vt:lpstr>Python</vt:lpstr>
      <vt:lpstr>Sets in Python</vt:lpstr>
      <vt:lpstr>PowerPoint Presentation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Westwood, Daniel (STFC,RAL,RALSP)</cp:lastModifiedBy>
  <cp:revision>80</cp:revision>
  <dcterms:created xsi:type="dcterms:W3CDTF">2014-02-27T15:02:47Z</dcterms:created>
  <dcterms:modified xsi:type="dcterms:W3CDTF">2023-02-16T16:45:13Z</dcterms:modified>
</cp:coreProperties>
</file>