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3"/>
  </p:notesMasterIdLst>
  <p:sldIdLst>
    <p:sldId id="279" r:id="rId2"/>
    <p:sldId id="439" r:id="rId3"/>
    <p:sldId id="447" r:id="rId4"/>
    <p:sldId id="448" r:id="rId5"/>
    <p:sldId id="454" r:id="rId6"/>
    <p:sldId id="449" r:id="rId7"/>
    <p:sldId id="450" r:id="rId8"/>
    <p:sldId id="451" r:id="rId9"/>
    <p:sldId id="452" r:id="rId10"/>
    <p:sldId id="258" r:id="rId11"/>
    <p:sldId id="259" r:id="rId12"/>
    <p:sldId id="260" r:id="rId13"/>
    <p:sldId id="277" r:id="rId14"/>
    <p:sldId id="261" r:id="rId15"/>
    <p:sldId id="262" r:id="rId16"/>
    <p:sldId id="263" r:id="rId17"/>
    <p:sldId id="265" r:id="rId18"/>
    <p:sldId id="267" r:id="rId19"/>
    <p:sldId id="474" r:id="rId20"/>
    <p:sldId id="268" r:id="rId21"/>
    <p:sldId id="269" r:id="rId22"/>
    <p:sldId id="264" r:id="rId23"/>
    <p:sldId id="455" r:id="rId24"/>
    <p:sldId id="459" r:id="rId25"/>
    <p:sldId id="458" r:id="rId26"/>
    <p:sldId id="457" r:id="rId27"/>
    <p:sldId id="460" r:id="rId28"/>
    <p:sldId id="470" r:id="rId29"/>
    <p:sldId id="471" r:id="rId30"/>
    <p:sldId id="473" r:id="rId31"/>
    <p:sldId id="472" r:id="rId32"/>
    <p:sldId id="278" r:id="rId33"/>
    <p:sldId id="461" r:id="rId34"/>
    <p:sldId id="462" r:id="rId35"/>
    <p:sldId id="463" r:id="rId36"/>
    <p:sldId id="464" r:id="rId37"/>
    <p:sldId id="468" r:id="rId38"/>
    <p:sldId id="469" r:id="rId39"/>
    <p:sldId id="465" r:id="rId40"/>
    <p:sldId id="467" r:id="rId41"/>
    <p:sldId id="282" r:id="rId4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  <a:srgbClr val="D87665"/>
    <a:srgbClr val="DCDBB3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66" autoAdjust="0"/>
    <p:restoredTop sz="86292" autoAdjust="0"/>
  </p:normalViewPr>
  <p:slideViewPr>
    <p:cSldViewPr>
      <p:cViewPr varScale="1">
        <p:scale>
          <a:sx n="124" d="100"/>
          <a:sy n="124" d="100"/>
        </p:scale>
        <p:origin x="1880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3E1398-088F-5240-8185-1E8BB797FB4C}" type="datetimeFigureOut">
              <a:rPr lang="en-GB" smtClean="0"/>
              <a:t>26/11/2021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288382-46E2-F349-8751-DDCBD47BA5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32557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7D2FD82A-6A5C-4CEF-8A0E-199B5FA3EC19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229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altLang="en-US" sz="2000">
                <a:latin typeface="Arial" panose="020B0604020202020204" pitchFamily="34" charset="0"/>
              </a:rPr>
              <a:t>Computer science is many things, but at its heart, it is the study of algorithms.</a:t>
            </a:r>
          </a:p>
        </p:txBody>
      </p:sp>
    </p:spTree>
    <p:extLst>
      <p:ext uri="{BB962C8B-B14F-4D97-AF65-F5344CB8AC3E}">
        <p14:creationId xmlns:p14="http://schemas.microsoft.com/office/powerpoint/2010/main" val="39946031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FCD53FFB-F07C-4F6B-B418-387E28CDB7E4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3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433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4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altLang="en-US" sz="2000">
                <a:latin typeface="Arial" panose="020B0604020202020204" pitchFamily="34" charset="0"/>
              </a:rPr>
              <a:t>Computer </a:t>
            </a:r>
            <a:r>
              <a:rPr lang="en-US" altLang="en-US" sz="2000" i="1">
                <a:latin typeface="Arial" panose="020B0604020202020204" pitchFamily="34" charset="0"/>
              </a:rPr>
              <a:t>programming</a:t>
            </a:r>
            <a:r>
              <a:rPr lang="en-US" altLang="en-US" sz="2000">
                <a:latin typeface="Arial" panose="020B0604020202020204" pitchFamily="34" charset="0"/>
              </a:rPr>
              <a:t> is also many things, but when everything else is cleared away, it is about creating and composing </a:t>
            </a:r>
            <a:r>
              <a:rPr lang="en-US" altLang="en-US" sz="2000" i="1">
                <a:latin typeface="Arial" panose="020B0604020202020204" pitchFamily="34" charset="0"/>
              </a:rPr>
              <a:t>abstractions</a:t>
            </a:r>
            <a:r>
              <a:rPr lang="en-US" altLang="en-US" sz="2000"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504890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5BCE141D-68EC-4DA2-A200-EA24D4FC06C4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638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altLang="en-US" sz="2000">
                <a:latin typeface="Arial" panose="020B0604020202020204" pitchFamily="34" charset="0"/>
              </a:rPr>
              <a:t>An abstraction is something that hides details</a:t>
            </a:r>
          </a:p>
        </p:txBody>
      </p:sp>
    </p:spTree>
    <p:extLst>
      <p:ext uri="{BB962C8B-B14F-4D97-AF65-F5344CB8AC3E}">
        <p14:creationId xmlns:p14="http://schemas.microsoft.com/office/powerpoint/2010/main" val="33587635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1FA068CE-3E4D-48A1-8075-587ACC4E6D47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5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843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altLang="en-US" sz="2000">
                <a:latin typeface="Arial" panose="020B0604020202020204" pitchFamily="34" charset="0"/>
              </a:rPr>
              <a:t>or makes one thing act like another, so that we can use them interchangeably.</a:t>
            </a:r>
          </a:p>
        </p:txBody>
      </p:sp>
    </p:spTree>
    <p:extLst>
      <p:ext uri="{BB962C8B-B14F-4D97-AF65-F5344CB8AC3E}">
        <p14:creationId xmlns:p14="http://schemas.microsoft.com/office/powerpoint/2010/main" val="14193973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CE5F4212-BCBB-4574-9115-CDD3617BE245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6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2048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altLang="en-US" sz="2000">
                <a:latin typeface="Arial" panose="020B0604020202020204" pitchFamily="34" charset="0"/>
              </a:rPr>
              <a:t>We have already met functions, which turn many steps into one larger logical step.</a:t>
            </a:r>
          </a:p>
        </p:txBody>
      </p:sp>
    </p:spTree>
    <p:extLst>
      <p:ext uri="{BB962C8B-B14F-4D97-AF65-F5344CB8AC3E}">
        <p14:creationId xmlns:p14="http://schemas.microsoft.com/office/powerpoint/2010/main" val="14473416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27B71330-DFC7-4C32-B23C-36F238CCC7DD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7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2253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altLang="en-US" sz="2000">
                <a:latin typeface="Arial" panose="020B0604020202020204" pitchFamily="34" charset="0"/>
              </a:rPr>
              <a:t>And libraries, which group functions together to make them more manageable.</a:t>
            </a:r>
          </a:p>
        </p:txBody>
      </p:sp>
    </p:spTree>
    <p:extLst>
      <p:ext uri="{BB962C8B-B14F-4D97-AF65-F5344CB8AC3E}">
        <p14:creationId xmlns:p14="http://schemas.microsoft.com/office/powerpoint/2010/main" val="24076735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613D4B20-661E-4916-A8CE-6E4E0FFC7BC8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8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2457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8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altLang="en-US" sz="2000">
                <a:latin typeface="Arial" panose="020B0604020202020204" pitchFamily="34" charset="0"/>
              </a:rPr>
              <a:t>In this lecture, we'll look at </a:t>
            </a:r>
            <a:r>
              <a:rPr lang="en-US" altLang="en-US" sz="2000" i="1">
                <a:latin typeface="Arial" panose="020B0604020202020204" pitchFamily="34" charset="0"/>
              </a:rPr>
              <a:t>classes</a:t>
            </a:r>
            <a:r>
              <a:rPr lang="en-US" altLang="en-US" sz="2000">
                <a:latin typeface="Arial" panose="020B0604020202020204" pitchFamily="34" charset="0"/>
              </a:rPr>
              <a:t> and </a:t>
            </a:r>
            <a:r>
              <a:rPr lang="en-US" altLang="en-US" sz="2000" i="1">
                <a:latin typeface="Arial" panose="020B0604020202020204" pitchFamily="34" charset="0"/>
              </a:rPr>
              <a:t>objects</a:t>
            </a:r>
            <a:r>
              <a:rPr lang="en-US" altLang="en-US" sz="2000">
                <a:latin typeface="Arial" panose="020B0604020202020204" pitchFamily="34" charset="0"/>
              </a:rPr>
              <a:t>, which combine functions with data to make both easier to manage.</a:t>
            </a:r>
          </a:p>
        </p:txBody>
      </p:sp>
    </p:spTree>
    <p:extLst>
      <p:ext uri="{BB962C8B-B14F-4D97-AF65-F5344CB8AC3E}">
        <p14:creationId xmlns:p14="http://schemas.microsoft.com/office/powerpoint/2010/main" val="24751786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9173B821-0096-48F8-B67A-C55AEC139EB2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9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2662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altLang="en-US" sz="2000">
                <a:latin typeface="Arial" panose="020B0604020202020204" pitchFamily="34" charset="0"/>
              </a:rPr>
              <a:t>As we'll see, if they're used properly, they can do much, much more than that.</a:t>
            </a:r>
          </a:p>
        </p:txBody>
      </p:sp>
    </p:spTree>
    <p:extLst>
      <p:ext uri="{BB962C8B-B14F-4D97-AF65-F5344CB8AC3E}">
        <p14:creationId xmlns:p14="http://schemas.microsoft.com/office/powerpoint/2010/main" val="692425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E963C1D1-AE92-45E2-8A79-100EE3784263}" type="slidenum">
              <a:rPr lang="en-US" altLang="en-US" sz="1400" smtClean="0">
                <a:ea typeface="Arial Unicode MS" pitchFamily="34" charset="-128"/>
              </a:rPr>
              <a:pPr>
                <a:spcBef>
                  <a:spcPct val="0"/>
                </a:spcBef>
              </a:pPr>
              <a:t>41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9011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011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With that warning out of the way, let's have a look at some simple classes.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068638" cy="87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7" r="54884"/>
          <a:stretch>
            <a:fillRect/>
          </a:stretch>
        </p:blipFill>
        <p:spPr bwMode="auto">
          <a:xfrm>
            <a:off x="2998788" y="-33338"/>
            <a:ext cx="1230312" cy="946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45" r="47696"/>
          <a:stretch>
            <a:fillRect/>
          </a:stretch>
        </p:blipFill>
        <p:spPr bwMode="auto">
          <a:xfrm>
            <a:off x="2852738" y="0"/>
            <a:ext cx="158750" cy="87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355" y="3326682"/>
            <a:ext cx="7772400" cy="863191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60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355" y="4202927"/>
            <a:ext cx="6858000" cy="5519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284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Portrai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355055" y="3326682"/>
            <a:ext cx="4256859" cy="863191"/>
          </a:xfrm>
          <a:prstGeom prst="rect">
            <a:avLst/>
          </a:prstGeom>
        </p:spPr>
        <p:txBody>
          <a:bodyPr anchor="b"/>
          <a:lstStyle>
            <a:lvl1pPr algn="l">
              <a:defRPr sz="4000" baseline="0">
                <a:solidFill>
                  <a:srgbClr val="63666A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355055" y="4202927"/>
            <a:ext cx="4256859" cy="55195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5220000" y="396000"/>
            <a:ext cx="3600000" cy="5760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2"/>
          </p:nvPr>
        </p:nvSpPr>
        <p:spPr>
          <a:xfrm>
            <a:off x="355600" y="4772025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600" smtClean="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68C8D1FF-3CD3-467A-8BFF-7E2D1BB74C5A}" type="datetimeFigureOut">
              <a:rPr lang="en-GB"/>
              <a:pPr>
                <a:defRPr/>
              </a:pPr>
              <a:t>26/11/2021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8350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Landscape image (half p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329655" y="1693825"/>
            <a:ext cx="4256859" cy="863191"/>
          </a:xfrm>
          <a:prstGeom prst="rect">
            <a:avLst/>
          </a:prstGeom>
        </p:spPr>
        <p:txBody>
          <a:bodyPr anchor="b"/>
          <a:lstStyle>
            <a:lvl1pPr algn="l">
              <a:defRPr sz="4000" baseline="0">
                <a:solidFill>
                  <a:srgbClr val="63666A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329655" y="2570070"/>
            <a:ext cx="4256859" cy="55195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329655" y="3521494"/>
            <a:ext cx="8426482" cy="244440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2"/>
          </p:nvPr>
        </p:nvSpPr>
        <p:spPr>
          <a:xfrm>
            <a:off x="330200" y="3138488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600" smtClean="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13F0DCA2-DBBF-42C4-BA09-A2DF8AA0B3E1}" type="datetimeFigureOut">
              <a:rPr lang="en-GB"/>
              <a:pPr>
                <a:defRPr/>
              </a:pPr>
              <a:t>26/11/2021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5151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06400" y="1028700"/>
            <a:ext cx="84232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368300" y="262840"/>
            <a:ext cx="4622800" cy="715085"/>
          </a:xfrm>
          <a:prstGeom prst="rect">
            <a:avLst/>
          </a:prstGeom>
        </p:spPr>
        <p:txBody>
          <a:bodyPr anchor="t"/>
          <a:lstStyle>
            <a:lvl1pPr algn="l">
              <a:defRPr sz="2400" baseline="0">
                <a:solidFill>
                  <a:srgbClr val="63666A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5346699" y="1308100"/>
            <a:ext cx="3435745" cy="4771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368300" y="1308100"/>
            <a:ext cx="4622800" cy="425132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136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406400" y="1028700"/>
            <a:ext cx="84232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406400" y="313615"/>
            <a:ext cx="8462100" cy="715085"/>
          </a:xfrm>
          <a:prstGeom prst="rect">
            <a:avLst/>
          </a:prstGeom>
        </p:spPr>
        <p:txBody>
          <a:bodyPr anchor="t"/>
          <a:lstStyle>
            <a:lvl1pPr algn="l">
              <a:defRPr sz="2400" baseline="0">
                <a:solidFill>
                  <a:srgbClr val="63666A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368300" y="1494263"/>
            <a:ext cx="8462100" cy="4180119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608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278855" y="2057036"/>
            <a:ext cx="4256859" cy="863191"/>
          </a:xfrm>
          <a:prstGeom prst="rect">
            <a:avLst/>
          </a:prstGeom>
        </p:spPr>
        <p:txBody>
          <a:bodyPr anchor="b"/>
          <a:lstStyle>
            <a:lvl1pPr algn="l">
              <a:defRPr sz="4000" baseline="0">
                <a:solidFill>
                  <a:srgbClr val="63666A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278854" y="2963405"/>
            <a:ext cx="4256859" cy="55195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aseline="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279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0"/>
            <a:ext cx="0" cy="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719B4D-55CD-4720-9257-F02B7953CAB7}" type="datetimeFigureOut">
              <a:rPr lang="en-GB"/>
              <a:pPr>
                <a:defRPr/>
              </a:pPr>
              <a:t>26/11/2021</a:t>
            </a:fld>
            <a:endParaRPr lang="en-GB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0"/>
            <a:ext cx="0" cy="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0"/>
            <a:ext cx="0" cy="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D94C7A-4B93-4FAF-8201-EC3255E3207D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679489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0" y="6059488"/>
            <a:ext cx="1524000" cy="407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1125" y="6129338"/>
            <a:ext cx="13096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1888" y="6116638"/>
            <a:ext cx="1476375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Text Placeholder 4"/>
          <p:cNvSpPr>
            <a:spLocks noGrp="1"/>
          </p:cNvSpPr>
          <p:nvPr>
            <p:ph type="body" idx="1"/>
          </p:nvPr>
        </p:nvSpPr>
        <p:spPr bwMode="auto">
          <a:xfrm>
            <a:off x="376238" y="1374775"/>
            <a:ext cx="8418512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0" name="TextBox 6"/>
          <p:cNvSpPr txBox="1">
            <a:spLocks noChangeArrowheads="1"/>
          </p:cNvSpPr>
          <p:nvPr/>
        </p:nvSpPr>
        <p:spPr bwMode="auto">
          <a:xfrm>
            <a:off x="-155575" y="5868988"/>
            <a:ext cx="184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031" name="Title Placeholder 5"/>
          <p:cNvSpPr>
            <a:spLocks noGrp="1"/>
          </p:cNvSpPr>
          <p:nvPr>
            <p:ph type="title"/>
          </p:nvPr>
        </p:nvSpPr>
        <p:spPr bwMode="auto">
          <a:xfrm>
            <a:off x="376238" y="381000"/>
            <a:ext cx="8418512" cy="881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</p:sldLayoutIdLst>
  <p:txStyles>
    <p:titleStyle>
      <a:lvl1pPr algn="ctr" rtl="0" fontAlgn="base">
        <a:lnSpc>
          <a:spcPct val="90000"/>
        </a:lnSpc>
        <a:spcBef>
          <a:spcPct val="0"/>
        </a:spcBef>
        <a:spcAft>
          <a:spcPct val="0"/>
        </a:spcAft>
        <a:defRPr sz="3200" kern="1200">
          <a:solidFill>
            <a:schemeClr val="tx1"/>
          </a:solidFill>
          <a:latin typeface="+mn-lt"/>
          <a:ea typeface="+mj-ea"/>
          <a:cs typeface="Arial" panose="020B0604020202020204" pitchFamily="34" charset="0"/>
        </a:defRPr>
      </a:lvl1pPr>
      <a:lvl2pPr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2pPr>
      <a:lvl3pPr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3pPr>
      <a:lvl4pPr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4pPr>
      <a:lvl5pPr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342900" y="3327400"/>
            <a:ext cx="7772400" cy="862013"/>
          </a:xfrm>
        </p:spPr>
        <p:txBody>
          <a:bodyPr/>
          <a:lstStyle/>
          <a:p>
            <a:r>
              <a:rPr lang="en-GB" altLang="en-US"/>
              <a:t>Python</a:t>
            </a:r>
          </a:p>
        </p:txBody>
      </p:sp>
      <p:sp>
        <p:nvSpPr>
          <p:cNvPr id="9219" name="Subtitle 2"/>
          <p:cNvSpPr>
            <a:spLocks noGrp="1"/>
          </p:cNvSpPr>
          <p:nvPr>
            <p:ph type="subTitle" idx="1"/>
          </p:nvPr>
        </p:nvSpPr>
        <p:spPr>
          <a:xfrm>
            <a:off x="342900" y="4203700"/>
            <a:ext cx="6858000" cy="550863"/>
          </a:xfrm>
        </p:spPr>
        <p:txBody>
          <a:bodyPr/>
          <a:lstStyle/>
          <a:p>
            <a:r>
              <a:rPr lang="en-GB" altLang="en-US"/>
              <a:t>Object-Oriented Programming (OOP)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342900" y="4754563"/>
            <a:ext cx="8621713" cy="126682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indent="-342900"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en-GB" sz="1400" dirty="0">
                <a:solidFill>
                  <a:srgbClr val="002060"/>
                </a:solidFill>
                <a:latin typeface="+mn-lt"/>
                <a:cs typeface="+mn-cs"/>
              </a:rPr>
              <a:t>Thanks to all contributors:</a:t>
            </a:r>
          </a:p>
          <a:p>
            <a:pPr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endParaRPr lang="en-GB" sz="700" dirty="0">
              <a:solidFill>
                <a:srgbClr val="002060"/>
              </a:solidFill>
              <a:latin typeface="+mn-lt"/>
              <a:cs typeface="+mn-cs"/>
            </a:endParaRPr>
          </a:p>
          <a:p>
            <a:pPr marL="342900" indent="-342900" eaLnBrk="1" fontAlgn="auto" hangingPunct="1">
              <a:spcBef>
                <a:spcPct val="2000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en-GB" sz="1400" dirty="0">
                <a:latin typeface="+mn-lt"/>
              </a:rPr>
              <a:t>Alison </a:t>
            </a:r>
            <a:r>
              <a:rPr lang="en-GB" sz="1400" dirty="0" err="1">
                <a:latin typeface="+mn-lt"/>
              </a:rPr>
              <a:t>Pamment</a:t>
            </a:r>
            <a:r>
              <a:rPr lang="en-GB" sz="1400" dirty="0">
                <a:latin typeface="+mn-lt"/>
              </a:rPr>
              <a:t>, Sam </a:t>
            </a:r>
            <a:r>
              <a:rPr lang="en-GB" sz="1400" dirty="0" err="1">
                <a:latin typeface="+mn-lt"/>
              </a:rPr>
              <a:t>Pepler</a:t>
            </a:r>
            <a:r>
              <a:rPr lang="en-GB" sz="1400" dirty="0">
                <a:latin typeface="+mn-lt"/>
              </a:rPr>
              <a:t>, Ag Stephens, Stephen Pascoe, Kevin Marsh,  Anabelle Guillory, Graham Parton, Esther</a:t>
            </a:r>
          </a:p>
          <a:p>
            <a:pPr marL="342900" indent="-342900" eaLnBrk="1" fontAlgn="auto" hangingPunct="1">
              <a:spcBef>
                <a:spcPct val="2000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en-GB" sz="1400" dirty="0">
                <a:latin typeface="+mn-lt"/>
              </a:rPr>
              <a:t>Conway, Eduardo </a:t>
            </a:r>
            <a:r>
              <a:rPr lang="en-GB" sz="1400" dirty="0" err="1">
                <a:latin typeface="+mn-lt"/>
              </a:rPr>
              <a:t>Damasio</a:t>
            </a:r>
            <a:r>
              <a:rPr lang="en-GB" sz="1400" dirty="0">
                <a:latin typeface="+mn-lt"/>
              </a:rPr>
              <a:t> Da Costa, Wendy Garland, Alan Iwi, Matt Pritchard and </a:t>
            </a:r>
            <a:r>
              <a:rPr lang="en-GB" sz="1400">
                <a:latin typeface="+mn-lt"/>
              </a:rPr>
              <a:t>Tommy Godfrey.</a:t>
            </a:r>
            <a:endParaRPr lang="en-GB" sz="1400" dirty="0">
              <a:latin typeface="+mn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495300" y="701675"/>
            <a:ext cx="7861300" cy="507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en-US" sz="2200"/>
              <a:t>Let's see how OOP is useful in everyday Python: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en-US" sz="2200" i="1"/>
              <a:t>	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GB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s = "some silly string"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GB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s.upper()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GB" altLang="en-US" sz="2000" i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'SOME SILLY STRING'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GB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s.find("t")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GB" altLang="en-US" sz="2000" i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GB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s.replace("silly", "sensible").title()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GB" altLang="en-US" sz="2000" i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'Some Sensible String' 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755650" y="476250"/>
            <a:ext cx="7632700" cy="561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1639" tIns="40820" rIns="81639" bIns="40820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en-US" sz="2200" dirty="0"/>
              <a:t>And you can actually interrogate this </a:t>
            </a:r>
            <a:r>
              <a:rPr lang="en-US" altLang="en-US" sz="2200" b="1" dirty="0"/>
              <a:t>object</a:t>
            </a:r>
            <a:r>
              <a:rPr lang="en-US" altLang="en-US" sz="2200" dirty="0"/>
              <a:t> </a:t>
            </a:r>
            <a:r>
              <a:rPr lang="en-US" altLang="en-US" sz="2200" i="1" dirty="0"/>
              <a:t>s</a:t>
            </a:r>
            <a:r>
              <a:rPr lang="en-US" altLang="en-US" sz="2200" dirty="0"/>
              <a:t> to find out their </a:t>
            </a:r>
            <a:r>
              <a:rPr lang="en-US" altLang="en-US" sz="2200" b="1" dirty="0"/>
              <a:t>methods</a:t>
            </a:r>
            <a:r>
              <a:rPr lang="en-US" altLang="en-US" sz="2200" dirty="0"/>
              <a:t>: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/>
              <a:t>	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GB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GB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(s)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GB" altLang="en-US" sz="1400" i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['__add__', '__class__', '__contains__', '__</a:t>
            </a:r>
            <a:r>
              <a:rPr lang="en-GB" altLang="en-US" sz="1400" i="1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delattr</a:t>
            </a:r>
            <a:r>
              <a:rPr lang="en-GB" altLang="en-US" sz="1400" i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__', '__</a:t>
            </a:r>
            <a:r>
              <a:rPr lang="en-GB" altLang="en-US" sz="1400" i="1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GB" altLang="en-US" sz="1400" i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__', '__doc__', '__</a:t>
            </a:r>
            <a:r>
              <a:rPr lang="en-GB" altLang="en-US" sz="1400" i="1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en-GB" altLang="en-US" sz="1400" i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__', '__format__', '__</a:t>
            </a:r>
            <a:r>
              <a:rPr lang="en-GB" altLang="en-US" sz="1400" i="1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</a:t>
            </a:r>
            <a:r>
              <a:rPr lang="en-GB" altLang="en-US" sz="1400" i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__', '__</a:t>
            </a:r>
            <a:r>
              <a:rPr lang="en-GB" altLang="en-US" sz="1400" i="1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getattribute</a:t>
            </a:r>
            <a:r>
              <a:rPr lang="en-GB" altLang="en-US" sz="1400" i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__', '__</a:t>
            </a:r>
            <a:r>
              <a:rPr lang="en-GB" altLang="en-US" sz="1400" i="1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getitem</a:t>
            </a:r>
            <a:r>
              <a:rPr lang="en-GB" altLang="en-US" sz="1400" i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__', '__</a:t>
            </a:r>
            <a:r>
              <a:rPr lang="en-GB" altLang="en-US" sz="1400" i="1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getnewargs</a:t>
            </a:r>
            <a:r>
              <a:rPr lang="en-GB" altLang="en-US" sz="1400" i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__', '__</a:t>
            </a:r>
            <a:r>
              <a:rPr lang="en-GB" altLang="en-US" sz="1400" i="1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gt</a:t>
            </a:r>
            <a:r>
              <a:rPr lang="en-GB" altLang="en-US" sz="1400" i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__', '__hash__', '__</a:t>
            </a:r>
            <a:r>
              <a:rPr lang="en-GB" altLang="en-US" sz="1400" i="1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GB" altLang="en-US" sz="1400" i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__', '__</a:t>
            </a:r>
            <a:r>
              <a:rPr lang="en-GB" altLang="en-US" sz="1400" i="1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init_subclass</a:t>
            </a:r>
            <a:r>
              <a:rPr lang="en-GB" altLang="en-US" sz="1400" i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__', '__</a:t>
            </a:r>
            <a:r>
              <a:rPr lang="en-GB" altLang="en-US" sz="1400" i="1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GB" altLang="en-US" sz="1400" i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__', '__le__', '__</a:t>
            </a:r>
            <a:r>
              <a:rPr lang="en-GB" altLang="en-US" sz="1400" i="1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GB" altLang="en-US" sz="1400" i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__', '__</a:t>
            </a:r>
            <a:r>
              <a:rPr lang="en-GB" altLang="en-US" sz="1400" i="1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lt</a:t>
            </a:r>
            <a:r>
              <a:rPr lang="en-GB" altLang="en-US" sz="1400" i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__', '__mod__', '__</a:t>
            </a:r>
            <a:r>
              <a:rPr lang="en-GB" altLang="en-US" sz="1400" i="1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en-GB" altLang="en-US" sz="1400" i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__', '__ne__', '__new__', '__reduce__', '__</a:t>
            </a:r>
            <a:r>
              <a:rPr lang="en-GB" altLang="en-US" sz="1400" i="1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reduce_ex</a:t>
            </a:r>
            <a:r>
              <a:rPr lang="en-GB" altLang="en-US" sz="1400" i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__', '__</a:t>
            </a:r>
            <a:r>
              <a:rPr lang="en-GB" altLang="en-US" sz="1400" i="1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repr</a:t>
            </a:r>
            <a:r>
              <a:rPr lang="en-GB" altLang="en-US" sz="1400" i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__', '__</a:t>
            </a:r>
            <a:r>
              <a:rPr lang="en-GB" altLang="en-US" sz="1400" i="1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rmod</a:t>
            </a:r>
            <a:r>
              <a:rPr lang="en-GB" altLang="en-US" sz="1400" i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__', '__</a:t>
            </a:r>
            <a:r>
              <a:rPr lang="en-GB" altLang="en-US" sz="1400" i="1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rmul</a:t>
            </a:r>
            <a:r>
              <a:rPr lang="en-GB" altLang="en-US" sz="1400" i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__', '__</a:t>
            </a:r>
            <a:r>
              <a:rPr lang="en-GB" altLang="en-US" sz="1400" i="1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setattr</a:t>
            </a:r>
            <a:r>
              <a:rPr lang="en-GB" altLang="en-US" sz="1400" i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__', '__</a:t>
            </a:r>
            <a:r>
              <a:rPr lang="en-GB" altLang="en-US" sz="1400" i="1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GB" altLang="en-US" sz="1400" i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__', '__str__', '__</a:t>
            </a:r>
            <a:r>
              <a:rPr lang="en-GB" altLang="en-US" sz="1400" i="1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subclasshook</a:t>
            </a:r>
            <a:r>
              <a:rPr lang="en-GB" altLang="en-US" sz="1400" i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__', 'capitalize', '</a:t>
            </a:r>
            <a:r>
              <a:rPr lang="en-GB" altLang="en-US" sz="1400" i="1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casefold</a:t>
            </a:r>
            <a:r>
              <a:rPr lang="en-GB" altLang="en-US" sz="1400" i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GB" altLang="en-US" sz="1400" i="1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center</a:t>
            </a:r>
            <a:r>
              <a:rPr lang="en-GB" altLang="en-US" sz="1400" i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'count', 'encode', '</a:t>
            </a:r>
            <a:r>
              <a:rPr lang="en-GB" altLang="en-US" sz="1400" i="1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endswith</a:t>
            </a:r>
            <a:r>
              <a:rPr lang="en-GB" altLang="en-US" sz="1400" i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GB" altLang="en-US" sz="1400" i="1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expandtabs</a:t>
            </a:r>
            <a:r>
              <a:rPr lang="en-GB" altLang="en-US" sz="1400" i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'find', 'format', '</a:t>
            </a:r>
            <a:r>
              <a:rPr lang="en-GB" altLang="en-US" sz="1400" i="1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format_map</a:t>
            </a:r>
            <a:r>
              <a:rPr lang="en-GB" altLang="en-US" sz="1400" i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'index', '</a:t>
            </a:r>
            <a:r>
              <a:rPr lang="en-GB" altLang="en-US" sz="1400" i="1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isalnum</a:t>
            </a:r>
            <a:r>
              <a:rPr lang="en-GB" altLang="en-US" sz="1400" i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GB" altLang="en-US" sz="1400" i="1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isalpha</a:t>
            </a:r>
            <a:r>
              <a:rPr lang="en-GB" altLang="en-US" sz="1400" i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GB" altLang="en-US" sz="1400" i="1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isascii</a:t>
            </a:r>
            <a:r>
              <a:rPr lang="en-GB" altLang="en-US" sz="1400" i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GB" altLang="en-US" sz="1400" i="1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isdecimal</a:t>
            </a:r>
            <a:r>
              <a:rPr lang="en-GB" altLang="en-US" sz="1400" i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GB" altLang="en-US" sz="1400" i="1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isdigit</a:t>
            </a:r>
            <a:r>
              <a:rPr lang="en-GB" altLang="en-US" sz="1400" i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GB" altLang="en-US" sz="1400" i="1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isidentifier</a:t>
            </a:r>
            <a:r>
              <a:rPr lang="en-GB" altLang="en-US" sz="1400" i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GB" altLang="en-US" sz="1400" i="1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islower</a:t>
            </a:r>
            <a:r>
              <a:rPr lang="en-GB" altLang="en-US" sz="1400" i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GB" altLang="en-US" sz="1400" i="1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isnumeric</a:t>
            </a:r>
            <a:r>
              <a:rPr lang="en-GB" altLang="en-US" sz="1400" i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GB" altLang="en-US" sz="1400" i="1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isprintable</a:t>
            </a:r>
            <a:r>
              <a:rPr lang="en-GB" altLang="en-US" sz="1400" i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GB" altLang="en-US" sz="1400" i="1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isspace</a:t>
            </a:r>
            <a:r>
              <a:rPr lang="en-GB" altLang="en-US" sz="1400" i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GB" altLang="en-US" sz="1400" i="1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istitle</a:t>
            </a:r>
            <a:r>
              <a:rPr lang="en-GB" altLang="en-US" sz="1400" i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GB" altLang="en-US" sz="1400" i="1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isupper</a:t>
            </a:r>
            <a:r>
              <a:rPr lang="en-GB" altLang="en-US" sz="1400" i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'join', '</a:t>
            </a:r>
            <a:r>
              <a:rPr lang="en-GB" altLang="en-US" sz="1400" i="1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ljust</a:t>
            </a:r>
            <a:r>
              <a:rPr lang="en-GB" altLang="en-US" sz="1400" i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'lower', '</a:t>
            </a:r>
            <a:r>
              <a:rPr lang="en-GB" altLang="en-US" sz="1400" i="1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lstrip</a:t>
            </a:r>
            <a:r>
              <a:rPr lang="en-GB" altLang="en-US" sz="1400" i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GB" altLang="en-US" sz="1400" i="1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maketrans</a:t>
            </a:r>
            <a:r>
              <a:rPr lang="en-GB" altLang="en-US" sz="1400" i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'partition', 'replace', '</a:t>
            </a:r>
            <a:r>
              <a:rPr lang="en-GB" altLang="en-US" sz="1400" i="1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rfind</a:t>
            </a:r>
            <a:r>
              <a:rPr lang="en-GB" altLang="en-US" sz="1400" i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GB" altLang="en-US" sz="1400" i="1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rindex</a:t>
            </a:r>
            <a:r>
              <a:rPr lang="en-GB" altLang="en-US" sz="1400" i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GB" altLang="en-US" sz="1400" i="1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rjust</a:t>
            </a:r>
            <a:r>
              <a:rPr lang="en-GB" altLang="en-US" sz="1400" i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GB" altLang="en-US" sz="1400" i="1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rpartition</a:t>
            </a:r>
            <a:r>
              <a:rPr lang="en-GB" altLang="en-US" sz="1400" i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GB" altLang="en-US" sz="1400" i="1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rsplit</a:t>
            </a:r>
            <a:r>
              <a:rPr lang="en-GB" altLang="en-US" sz="1400" i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GB" altLang="en-US" sz="1400" i="1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rstrip</a:t>
            </a:r>
            <a:r>
              <a:rPr lang="en-GB" altLang="en-US" sz="1400" i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'split', '</a:t>
            </a:r>
            <a:r>
              <a:rPr lang="en-GB" altLang="en-US" sz="1400" i="1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splitlines</a:t>
            </a:r>
            <a:r>
              <a:rPr lang="en-GB" altLang="en-US" sz="1400" i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GB" altLang="en-US" sz="1400" i="1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startswith</a:t>
            </a:r>
            <a:r>
              <a:rPr lang="en-GB" altLang="en-US" sz="1400" i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'strip', '</a:t>
            </a:r>
            <a:r>
              <a:rPr lang="en-GB" altLang="en-US" sz="1400" i="1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swapcase</a:t>
            </a:r>
            <a:r>
              <a:rPr lang="en-GB" altLang="en-US" sz="1400" i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'title', 'translate', 'upper', '</a:t>
            </a:r>
            <a:r>
              <a:rPr lang="en-GB" altLang="en-US" sz="1400" i="1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zfill</a:t>
            </a:r>
            <a:r>
              <a:rPr lang="en-GB" altLang="en-US" sz="1400" i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']</a:t>
            </a:r>
            <a:endParaRPr lang="en-US" altLang="en-US" sz="1400" i="1" dirty="0">
              <a:solidFill>
                <a:srgbClr val="0099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684213" y="765175"/>
            <a:ext cx="7775575" cy="507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en-US" sz="2200" dirty="0"/>
              <a:t>And you can find out which </a:t>
            </a:r>
            <a:r>
              <a:rPr lang="en-US" altLang="en-US" sz="2200" b="1" dirty="0"/>
              <a:t>class</a:t>
            </a:r>
            <a:r>
              <a:rPr lang="en-US" altLang="en-US" sz="2200" dirty="0"/>
              <a:t> </a:t>
            </a:r>
            <a:r>
              <a:rPr lang="en-US" altLang="en-US" sz="2200" i="1" dirty="0"/>
              <a:t>s</a:t>
            </a:r>
            <a:r>
              <a:rPr lang="en-US" altLang="en-US" sz="2200" dirty="0"/>
              <a:t> is an </a:t>
            </a:r>
            <a:r>
              <a:rPr lang="en-US" altLang="en-US" sz="2200" b="1" dirty="0"/>
              <a:t>instance</a:t>
            </a:r>
            <a:r>
              <a:rPr lang="en-US" altLang="en-US" sz="2200" dirty="0"/>
              <a:t> of: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en-US" sz="2200" i="1" dirty="0"/>
              <a:t>	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GB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type(s)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GB" altLang="en-US" sz="2000" i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&lt;class 'str'&gt;</a:t>
            </a:r>
            <a:endParaRPr lang="en-US" altLang="en-US" sz="2000" i="1" dirty="0">
              <a:solidFill>
                <a:srgbClr val="0099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"/>
          <p:cNvSpPr>
            <a:spLocks noChangeArrowheads="1"/>
          </p:cNvSpPr>
          <p:nvPr/>
        </p:nvSpPr>
        <p:spPr bwMode="auto">
          <a:xfrm>
            <a:off x="684213" y="1155700"/>
            <a:ext cx="7775575" cy="4802188"/>
          </a:xfrm>
          <a:prstGeom prst="rect">
            <a:avLst/>
          </a:prstGeom>
          <a:solidFill>
            <a:srgbClr val="EAE8D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28528" tIns="0" rIns="0" bIns="0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indent="-45720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en-US" sz="2400" b="1" dirty="0">
                <a:solidFill>
                  <a:srgbClr val="463E2F"/>
                </a:solidFill>
                <a:latin typeface="+mn-lt"/>
              </a:rPr>
              <a:t>class</a:t>
            </a:r>
          </a:p>
          <a:p>
            <a:pPr lvl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solidFill>
                  <a:srgbClr val="463E2F"/>
                </a:solidFill>
                <a:latin typeface="+mn-lt"/>
              </a:rPr>
              <a:t>	Tell Python the definition of a new object.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en-US" sz="2400" b="1" dirty="0">
                <a:solidFill>
                  <a:srgbClr val="463E2F"/>
                </a:solidFill>
                <a:latin typeface="+mn-lt"/>
              </a:rPr>
              <a:t>object</a:t>
            </a:r>
          </a:p>
          <a:p>
            <a:pPr lvl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solidFill>
                  <a:srgbClr val="463E2F"/>
                </a:solidFill>
                <a:latin typeface="+mn-lt"/>
              </a:rPr>
              <a:t>	Two meanings: the most basic type of thing, and any instance of a class.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en-US" sz="2400" b="1" dirty="0">
                <a:solidFill>
                  <a:srgbClr val="463E2F"/>
                </a:solidFill>
                <a:latin typeface="+mn-lt"/>
              </a:rPr>
              <a:t>instance</a:t>
            </a:r>
          </a:p>
          <a:p>
            <a:pPr lvl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solidFill>
                  <a:srgbClr val="463E2F"/>
                </a:solidFill>
                <a:latin typeface="+mn-lt"/>
              </a:rPr>
              <a:t>	What you get when you tell Python to create a variable of given class.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en-US" sz="2400" b="1" dirty="0">
                <a:solidFill>
                  <a:srgbClr val="463E2F"/>
                </a:solidFill>
                <a:latin typeface="+mn-lt"/>
              </a:rPr>
              <a:t>def</a:t>
            </a:r>
          </a:p>
          <a:p>
            <a:pPr lvl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solidFill>
                  <a:srgbClr val="463E2F"/>
                </a:solidFill>
                <a:latin typeface="+mn-lt"/>
              </a:rPr>
              <a:t>	How you define a method of a class.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en-US" sz="2400" b="1" dirty="0">
                <a:solidFill>
                  <a:srgbClr val="463E2F"/>
                </a:solidFill>
                <a:latin typeface="+mn-lt"/>
              </a:rPr>
              <a:t>self</a:t>
            </a:r>
          </a:p>
          <a:p>
            <a:pPr lvl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solidFill>
                  <a:srgbClr val="463E2F"/>
                </a:solidFill>
                <a:latin typeface="+mn-lt"/>
              </a:rPr>
              <a:t>	Inside the methods in a class, self is a variable for the instance/object being accessed.</a:t>
            </a:r>
          </a:p>
        </p:txBody>
      </p:sp>
      <p:sp>
        <p:nvSpPr>
          <p:cNvPr id="21507" name="Title 2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GB" altLang="en-US"/>
              <a:t>OOP Terminology (1)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 uiExpand="1" build="p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684213" y="476250"/>
            <a:ext cx="7775575" cy="5976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 eaLnBrk="0" hangingPunct="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defRPr/>
            </a:pPr>
            <a:r>
              <a:rPr lang="en-US" altLang="en-US" sz="2200" dirty="0">
                <a:latin typeface="Calibri" panose="020F0502020204030204" pitchFamily="34" charset="0"/>
              </a:rPr>
              <a:t>You can build your own </a:t>
            </a:r>
            <a:r>
              <a:rPr lang="en-US" altLang="en-US" sz="2200" b="1" dirty="0">
                <a:latin typeface="Calibri" panose="020F0502020204030204" pitchFamily="34" charset="0"/>
              </a:rPr>
              <a:t>class</a:t>
            </a:r>
            <a:r>
              <a:rPr lang="en-US" altLang="en-US" sz="2200" dirty="0">
                <a:latin typeface="Calibri" panose="020F0502020204030204" pitchFamily="34" charset="0"/>
              </a:rPr>
              <a:t>  for your own domain:</a:t>
            </a:r>
          </a:p>
          <a:p>
            <a:pPr eaLnBrk="1" hangingPunct="1">
              <a:lnSpc>
                <a:spcPct val="125000"/>
              </a:lnSpc>
              <a:defRPr/>
            </a:pPr>
            <a:endParaRPr lang="en-US" altLang="en-US" sz="1200" dirty="0">
              <a:latin typeface="Calibri" panose="020F0502020204030204" pitchFamily="34" charset="0"/>
            </a:endParaRPr>
          </a:p>
          <a:p>
            <a:pPr eaLnBrk="1" hangingPunct="1">
              <a:lnSpc>
                <a:spcPct val="125000"/>
              </a:lnSpc>
              <a:defRPr/>
            </a:pPr>
            <a:r>
              <a:rPr lang="en-US" altLang="en-US" b="1" dirty="0"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dirty="0" err="1">
                <a:latin typeface="Courier New" pitchFamily="49" charset="0"/>
                <a:cs typeface="Courier New" pitchFamily="49" charset="0"/>
              </a:rPr>
              <a:t>FileAnalyser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pPr eaLnBrk="1" hangingPunct="1">
              <a:lnSpc>
                <a:spcPct val="125000"/>
              </a:lnSpc>
              <a:defRPr/>
            </a:pPr>
            <a:r>
              <a:rPr lang="en-US" altLang="en-US" dirty="0">
                <a:latin typeface="Courier New" pitchFamily="49" charset="0"/>
                <a:cs typeface="Courier New" pitchFamily="49" charset="0"/>
              </a:rPr>
              <a:t>	”””A class above the rest”””</a:t>
            </a:r>
          </a:p>
          <a:p>
            <a:pPr eaLnBrk="1" hangingPunct="1">
              <a:lnSpc>
                <a:spcPct val="125000"/>
              </a:lnSpc>
              <a:defRPr/>
            </a:pPr>
            <a:endParaRPr lang="en-US" altLang="en-US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125000"/>
              </a:lnSpc>
              <a:defRPr/>
            </a:pPr>
            <a:r>
              <a:rPr lang="en-US" alt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en-US" b="1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alt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__(self, path):</a:t>
            </a:r>
            <a:endParaRPr lang="en-GB" altLang="en-US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125000"/>
              </a:lnSpc>
              <a:defRPr/>
            </a:pPr>
            <a:r>
              <a:rPr lang="en-GB" altLang="en-US" dirty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	items = open(path).read().split()</a:t>
            </a:r>
          </a:p>
          <a:p>
            <a:pPr eaLnBrk="1" hangingPunct="1">
              <a:lnSpc>
                <a:spcPct val="125000"/>
              </a:lnSpc>
              <a:defRPr/>
            </a:pPr>
            <a:r>
              <a:rPr lang="en-GB" altLang="en-US" dirty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GB" altLang="en-US" dirty="0" err="1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self.data</a:t>
            </a:r>
            <a:r>
              <a:rPr lang="en-GB" altLang="en-US" dirty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= []</a:t>
            </a:r>
          </a:p>
          <a:p>
            <a:pPr eaLnBrk="1" hangingPunct="1">
              <a:lnSpc>
                <a:spcPct val="125000"/>
              </a:lnSpc>
              <a:defRPr/>
            </a:pPr>
            <a:r>
              <a:rPr lang="en-GB" altLang="en-US" dirty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GB" altLang="en-US" b="1" dirty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GB" altLang="en-US" dirty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item </a:t>
            </a:r>
            <a:r>
              <a:rPr lang="en-GB" altLang="en-US" b="1" dirty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in</a:t>
            </a:r>
            <a:r>
              <a:rPr lang="en-GB" altLang="en-US" dirty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items:</a:t>
            </a:r>
          </a:p>
          <a:p>
            <a:pPr eaLnBrk="1" hangingPunct="1">
              <a:lnSpc>
                <a:spcPct val="125000"/>
              </a:lnSpc>
              <a:defRPr/>
            </a:pPr>
            <a:r>
              <a:rPr lang="en-GB" altLang="en-US" dirty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		</a:t>
            </a:r>
            <a:r>
              <a:rPr lang="en-GB" altLang="en-US" dirty="0" err="1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self.data.append</a:t>
            </a:r>
            <a:r>
              <a:rPr lang="en-GB" altLang="en-US" dirty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(float(item))</a:t>
            </a:r>
            <a:endParaRPr lang="en-US" altLang="en-US" dirty="0">
              <a:solidFill>
                <a:schemeClr val="tx2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125000"/>
              </a:lnSpc>
              <a:defRPr/>
            </a:pPr>
            <a:endParaRPr lang="en-US" altLang="en-US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125000"/>
              </a:lnSpc>
              <a:defRPr/>
            </a:pPr>
            <a:r>
              <a:rPr lang="en-US" alt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en-US" b="1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 max(self):</a:t>
            </a:r>
          </a:p>
          <a:p>
            <a:pPr eaLnBrk="1" hangingPunct="1">
              <a:lnSpc>
                <a:spcPct val="125000"/>
              </a:lnSpc>
              <a:defRPr/>
            </a:pPr>
            <a:r>
              <a:rPr lang="en-US" altLang="en-US" dirty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en-US" b="1" dirty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altLang="en-US" dirty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max(</a:t>
            </a:r>
            <a:r>
              <a:rPr lang="en-US" altLang="en-US" dirty="0" err="1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self.data</a:t>
            </a:r>
            <a:r>
              <a:rPr lang="en-US" altLang="en-US" dirty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eaLnBrk="1" hangingPunct="1">
              <a:lnSpc>
                <a:spcPct val="125000"/>
              </a:lnSpc>
              <a:defRPr/>
            </a:pPr>
            <a:endParaRPr lang="en-US" altLang="en-US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125000"/>
              </a:lnSpc>
              <a:defRPr/>
            </a:pPr>
            <a:r>
              <a:rPr lang="en-US" alt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en-US" b="1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 mean(self):</a:t>
            </a:r>
          </a:p>
          <a:p>
            <a:pPr eaLnBrk="1" hangingPunct="1">
              <a:lnSpc>
                <a:spcPct val="125000"/>
              </a:lnSpc>
              <a:defRPr/>
            </a:pPr>
            <a:r>
              <a:rPr lang="en-US" altLang="en-US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en-US" b="1" dirty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altLang="en-US" dirty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sum(</a:t>
            </a:r>
            <a:r>
              <a:rPr lang="en-US" altLang="en-US" dirty="0" err="1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self.data</a:t>
            </a:r>
            <a:r>
              <a:rPr lang="en-US" altLang="en-US" dirty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) / </a:t>
            </a:r>
            <a:r>
              <a:rPr lang="en-US" altLang="en-US" dirty="0" err="1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altLang="en-US" dirty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en-US" dirty="0" err="1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self.data</a:t>
            </a:r>
            <a:r>
              <a:rPr lang="en-US" altLang="en-US" dirty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eaLnBrk="1" hangingPunct="1">
              <a:lnSpc>
                <a:spcPct val="125000"/>
              </a:lnSpc>
              <a:defRPr/>
            </a:pPr>
            <a:endParaRPr lang="en-US" altLang="en-US" sz="2000" dirty="0">
              <a:latin typeface="DFKai-SB" pitchFamily="65" charset="-120"/>
              <a:cs typeface="Courier New" pitchFamily="49" charset="0"/>
            </a:endParaRPr>
          </a:p>
          <a:p>
            <a:pPr eaLnBrk="1" hangingPunct="1">
              <a:lnSpc>
                <a:spcPct val="125000"/>
              </a:lnSpc>
              <a:defRPr/>
            </a:pPr>
            <a:endParaRPr lang="en-US" altLang="en-US" sz="24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61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61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61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7" dur="80"/>
                                        <p:tgtEl>
                                          <p:spTgt spid="61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8" dur="80"/>
                                        <p:tgtEl>
                                          <p:spTgt spid="61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80"/>
                                        <p:tgtEl>
                                          <p:spTgt spid="61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2" dur="80"/>
                                        <p:tgtEl>
                                          <p:spTgt spid="61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3" dur="80"/>
                                        <p:tgtEl>
                                          <p:spTgt spid="61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80"/>
                                        <p:tgtEl>
                                          <p:spTgt spid="61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7" dur="80"/>
                                        <p:tgtEl>
                                          <p:spTgt spid="61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8" dur="80"/>
                                        <p:tgtEl>
                                          <p:spTgt spid="61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80"/>
                                        <p:tgtEl>
                                          <p:spTgt spid="61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4" dur="80"/>
                                        <p:tgtEl>
                                          <p:spTgt spid="614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5" dur="80"/>
                                        <p:tgtEl>
                                          <p:spTgt spid="614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80"/>
                                        <p:tgtEl>
                                          <p:spTgt spid="614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9" dur="80"/>
                                        <p:tgtEl>
                                          <p:spTgt spid="614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0" dur="80"/>
                                        <p:tgtEl>
                                          <p:spTgt spid="614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" dur="80"/>
                                        <p:tgtEl>
                                          <p:spTgt spid="614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6" dur="80"/>
                                        <p:tgtEl>
                                          <p:spTgt spid="614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7" dur="80"/>
                                        <p:tgtEl>
                                          <p:spTgt spid="614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80"/>
                                        <p:tgtEl>
                                          <p:spTgt spid="614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1" dur="80"/>
                                        <p:tgtEl>
                                          <p:spTgt spid="614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2" dur="80"/>
                                        <p:tgtEl>
                                          <p:spTgt spid="614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3" dur="80"/>
                                        <p:tgtEl>
                                          <p:spTgt spid="614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684213" y="765175"/>
            <a:ext cx="7775575" cy="507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2200" dirty="0"/>
              <a:t>Then create an </a:t>
            </a:r>
            <a:r>
              <a:rPr lang="en-US" altLang="en-US" sz="2200" b="1" dirty="0"/>
              <a:t>instance</a:t>
            </a:r>
            <a:r>
              <a:rPr lang="en-US" altLang="en-US" sz="2200" dirty="0"/>
              <a:t>  of your </a:t>
            </a:r>
            <a:r>
              <a:rPr lang="en-US" altLang="en-US" sz="2200" b="1" dirty="0"/>
              <a:t>class</a:t>
            </a:r>
            <a:r>
              <a:rPr lang="en-US" altLang="en-US" sz="2200" dirty="0"/>
              <a:t>  and use it: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endParaRPr lang="en-US" altLang="en-US" sz="2200" dirty="0"/>
          </a:p>
          <a:p>
            <a:pPr>
              <a:buNone/>
            </a:pPr>
            <a:r>
              <a:rPr lang="en-GB" sz="2000" b="1" dirty="0">
                <a:latin typeface="CourierNewPS"/>
              </a:rPr>
              <a:t>$ </a:t>
            </a:r>
            <a:r>
              <a:rPr lang="en-GB" sz="2000" dirty="0">
                <a:solidFill>
                  <a:srgbClr val="007F00"/>
                </a:solidFill>
                <a:latin typeface="CourierNewPSMT" panose="02070309020205020404" pitchFamily="49" charset="0"/>
              </a:rPr>
              <a:t>cat </a:t>
            </a:r>
            <a:r>
              <a:rPr lang="en-GB" sz="2000" dirty="0" err="1">
                <a:solidFill>
                  <a:srgbClr val="007F00"/>
                </a:solidFill>
                <a:latin typeface="CourierNewPSMT" panose="02070309020205020404" pitchFamily="49" charset="0"/>
              </a:rPr>
              <a:t>some_data.txt</a:t>
            </a:r>
            <a:r>
              <a:rPr lang="en-GB" sz="2000" dirty="0">
                <a:solidFill>
                  <a:srgbClr val="007F00"/>
                </a:solidFill>
                <a:latin typeface="CourierNewPSMT" panose="02070309020205020404" pitchFamily="49" charset="0"/>
              </a:rPr>
              <a:t> </a:t>
            </a:r>
            <a:r>
              <a:rPr lang="en-GB" sz="2000" b="1" dirty="0"/>
              <a:t>Inside the data file... </a:t>
            </a:r>
            <a:endParaRPr lang="en-GB" sz="2000" dirty="0"/>
          </a:p>
          <a:p>
            <a:pPr>
              <a:buNone/>
            </a:pPr>
            <a:r>
              <a:rPr lang="en-GB" sz="2000" i="1" dirty="0">
                <a:latin typeface="CourierNewPS"/>
              </a:rPr>
              <a:t>1000 750 500 250 0 </a:t>
            </a: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python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endParaRPr lang="en-US" alt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myclass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FileAnalyser</a:t>
            </a:r>
            <a:endParaRPr lang="en-US" alt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da =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FileAnalyser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("some_data.txt")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da.max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2000" i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1000.0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da.mean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2000" i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500.0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endParaRPr lang="en-US" altLang="en-US" sz="2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A58D4B-338D-1145-B0B2-0CC1DC50EEFB}"/>
              </a:ext>
            </a:extLst>
          </p:cNvPr>
          <p:cNvSpPr txBox="1"/>
          <p:nvPr/>
        </p:nvSpPr>
        <p:spPr>
          <a:xfrm>
            <a:off x="6383362" y="2575744"/>
            <a:ext cx="99662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 err="1"/>
              <a:t>some_data.txt</a:t>
            </a:r>
            <a:endParaRPr lang="en-GB" sz="9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6B9B0C-FDAD-E54D-B1CC-CE8CB0A5C6B4}"/>
              </a:ext>
            </a:extLst>
          </p:cNvPr>
          <p:cNvSpPr txBox="1"/>
          <p:nvPr/>
        </p:nvSpPr>
        <p:spPr>
          <a:xfrm>
            <a:off x="6383362" y="1994260"/>
            <a:ext cx="9140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1000 750…</a:t>
            </a:r>
          </a:p>
        </p:txBody>
      </p:sp>
      <p:pic>
        <p:nvPicPr>
          <p:cNvPr id="1030" name="Picture 6" descr="File Icon - Free Download at Icons8">
            <a:extLst>
              <a:ext uri="{FF2B5EF4-FFF2-40B4-BE49-F238E27FC236}">
                <a16:creationId xmlns:a16="http://schemas.microsoft.com/office/drawing/2014/main" id="{2675C82B-4C53-5B40-BA4E-81B6C66837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027" y="1171875"/>
            <a:ext cx="1634701" cy="1634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684213" y="333375"/>
            <a:ext cx="7775575" cy="507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2200" dirty="0"/>
              <a:t>You can make use of help() on your own class:</a:t>
            </a:r>
            <a:endParaRPr lang="en-US" altLang="en-US" sz="1800" dirty="0"/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help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FileAnalyser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1000" i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Help on class </a:t>
            </a:r>
            <a:r>
              <a:rPr lang="en-US" altLang="en-US" sz="1000" i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FileAnalyser</a:t>
            </a:r>
            <a:r>
              <a:rPr lang="en-US" altLang="en-US" sz="1000" i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module </a:t>
            </a:r>
            <a:r>
              <a:rPr lang="en-US" altLang="en-US" sz="1000" i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myclass</a:t>
            </a:r>
            <a:r>
              <a:rPr lang="en-US" altLang="en-US" sz="1000" i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              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1000" i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                 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1000" i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en-US" sz="1000" i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FileAnalyser</a:t>
            </a:r>
            <a:r>
              <a:rPr lang="en-US" altLang="en-US" sz="1000" i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000" i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builtins.object</a:t>
            </a:r>
            <a:r>
              <a:rPr lang="en-US" altLang="en-US" sz="1000" i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                        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1000" i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 </a:t>
            </a:r>
            <a:r>
              <a:rPr lang="en-US" altLang="en-US" sz="1000" i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FileAnalyser</a:t>
            </a:r>
            <a:r>
              <a:rPr lang="en-US" altLang="en-US" sz="1000" i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(path)                                      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1000" i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                                                         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1000" i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 A class above the rest                                  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1000" i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                                                         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1000" i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 Methods defined here:                                   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1000" i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                                                         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1000" i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 __</a:t>
            </a:r>
            <a:r>
              <a:rPr lang="en-US" altLang="en-US" sz="1000" i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altLang="en-US" sz="1000" i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__(self, path)                                    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1000" i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     Initialize self.  See help(type(self)) for accurate 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1000" i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signature.                                                  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1000" i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                                                         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1000" i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 max(self)                                               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1000" i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                                                         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1000" i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 mean(self)                                              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1000" i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                                                         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1000" i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 ----------------------------------------------------------------------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1000" i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 Data descriptors defined here: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1000" i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1000" i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 __</a:t>
            </a:r>
            <a:r>
              <a:rPr lang="en-US" altLang="en-US" sz="1000" i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altLang="en-US" sz="1000" i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1000" i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     dictionary for instance variables (if defined)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1000" i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1000" i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 __</a:t>
            </a:r>
            <a:r>
              <a:rPr lang="en-US" altLang="en-US" sz="1000" i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weakref</a:t>
            </a:r>
            <a:r>
              <a:rPr lang="en-US" altLang="en-US" sz="1000" i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1000" i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     list of weak references to the object (if defined)</a:t>
            </a:r>
            <a:endParaRPr lang="en-US" altLang="en-US" sz="1050" i="1" dirty="0">
              <a:solidFill>
                <a:srgbClr val="008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ular Callout 1"/>
          <p:cNvSpPr/>
          <p:nvPr/>
        </p:nvSpPr>
        <p:spPr>
          <a:xfrm>
            <a:off x="6011863" y="1052513"/>
            <a:ext cx="2736850" cy="2232025"/>
          </a:xfrm>
          <a:prstGeom prst="wedgeRectCallout">
            <a:avLst>
              <a:gd name="adj1" fmla="val -80092"/>
              <a:gd name="adj2" fmla="val -33552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GB" dirty="0"/>
              <a:t>Class Definition: </a:t>
            </a:r>
          </a:p>
          <a:p>
            <a:pPr algn="ctr" eaLnBrk="1" hangingPunct="1">
              <a:defRPr/>
            </a:pPr>
            <a:r>
              <a:rPr lang="en-GB" dirty="0"/>
              <a:t>Defines the class name.</a:t>
            </a:r>
          </a:p>
          <a:p>
            <a:pPr algn="ctr" eaLnBrk="1" hangingPunct="1">
              <a:defRPr/>
            </a:pPr>
            <a:endParaRPr lang="en-GB" dirty="0"/>
          </a:p>
          <a:p>
            <a:pPr algn="ctr" eaLnBrk="1" hangingPunct="1">
              <a:defRPr/>
            </a:pPr>
            <a:r>
              <a:rPr lang="en-GB" dirty="0"/>
              <a:t>Optionally include a doc string below.</a:t>
            </a: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684213" y="333375"/>
            <a:ext cx="7775575" cy="5976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 eaLnBrk="0" hangingPunct="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defRPr/>
            </a:pPr>
            <a:r>
              <a:rPr lang="en-US" altLang="en-US" sz="2200" dirty="0">
                <a:latin typeface="Calibri" panose="020F0502020204030204" pitchFamily="34" charset="0"/>
              </a:rPr>
              <a:t>Let's look in detail at our class…:</a:t>
            </a:r>
          </a:p>
          <a:p>
            <a:pPr eaLnBrk="1" hangingPunct="1">
              <a:lnSpc>
                <a:spcPct val="125000"/>
              </a:lnSpc>
              <a:defRPr/>
            </a:pPr>
            <a:endParaRPr lang="en-US" altLang="en-US" sz="1200" dirty="0">
              <a:latin typeface="Calibri" panose="020F0502020204030204" pitchFamily="34" charset="0"/>
            </a:endParaRPr>
          </a:p>
          <a:p>
            <a:pPr eaLnBrk="1" hangingPunct="1">
              <a:lnSpc>
                <a:spcPct val="125000"/>
              </a:lnSpc>
              <a:defRPr/>
            </a:pPr>
            <a:r>
              <a:rPr lang="en-US" altLang="en-US" sz="2000" b="1" dirty="0"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2000" dirty="0" err="1">
                <a:latin typeface="Courier New" pitchFamily="49" charset="0"/>
                <a:cs typeface="Courier New" pitchFamily="49" charset="0"/>
              </a:rPr>
              <a:t>FileAnalyser</a:t>
            </a: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pPr eaLnBrk="1" hangingPunct="1">
              <a:lnSpc>
                <a:spcPct val="125000"/>
              </a:lnSpc>
              <a:defRPr/>
            </a:pP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	”””A class above the rest”””</a:t>
            </a:r>
          </a:p>
          <a:p>
            <a:pPr eaLnBrk="1" hangingPunct="1">
              <a:lnSpc>
                <a:spcPct val="125000"/>
              </a:lnSpc>
              <a:defRPr/>
            </a:pPr>
            <a:endParaRPr lang="en-US" altLang="en-US" sz="1050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125000"/>
              </a:lnSpc>
              <a:defRPr/>
            </a:pPr>
            <a:endParaRPr lang="en-US" altLang="en-US" sz="2000" dirty="0">
              <a:latin typeface="DFKai-SB" pitchFamily="65" charset="-120"/>
              <a:cs typeface="Courier New" pitchFamily="49" charset="0"/>
            </a:endParaRPr>
          </a:p>
          <a:p>
            <a:pPr eaLnBrk="1" hangingPunct="1">
              <a:lnSpc>
                <a:spcPct val="125000"/>
              </a:lnSpc>
              <a:defRPr/>
            </a:pPr>
            <a:endParaRPr lang="en-US" altLang="en-US" sz="24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ular Callout 2"/>
          <p:cNvSpPr/>
          <p:nvPr/>
        </p:nvSpPr>
        <p:spPr>
          <a:xfrm>
            <a:off x="6011863" y="404813"/>
            <a:ext cx="2736850" cy="2016125"/>
          </a:xfrm>
          <a:prstGeom prst="wedgeRectCallout">
            <a:avLst>
              <a:gd name="adj1" fmla="val -74908"/>
              <a:gd name="adj2" fmla="val 41543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GB" dirty="0"/>
              <a:t>__</a:t>
            </a:r>
            <a:r>
              <a:rPr lang="en-GB" dirty="0" err="1"/>
              <a:t>init</a:t>
            </a:r>
            <a:r>
              <a:rPr lang="en-GB" dirty="0"/>
              <a:t>__ is the "constructor" method:</a:t>
            </a:r>
          </a:p>
          <a:p>
            <a:pPr algn="ctr" eaLnBrk="1" hangingPunct="1">
              <a:defRPr/>
            </a:pPr>
            <a:endParaRPr lang="en-GB" dirty="0"/>
          </a:p>
          <a:p>
            <a:pPr marL="285750" indent="-285750" eaLnBrk="1" hangingPunct="1">
              <a:buFont typeface="Arial" panose="020B0604020202020204" pitchFamily="34" charset="0"/>
              <a:buChar char="•"/>
              <a:defRPr/>
            </a:pPr>
            <a:r>
              <a:rPr lang="en-GB" dirty="0"/>
              <a:t>Not necessary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  <a:defRPr/>
            </a:pPr>
            <a:r>
              <a:rPr lang="en-GB" dirty="0"/>
              <a:t>Very useful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  <a:defRPr/>
            </a:pPr>
            <a:r>
              <a:rPr lang="en-GB" dirty="0"/>
              <a:t>Always called when class is first created.</a:t>
            </a: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684213" y="333375"/>
            <a:ext cx="7775575" cy="5976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 eaLnBrk="0" hangingPunct="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defRPr/>
            </a:pPr>
            <a:r>
              <a:rPr lang="en-US" altLang="en-US" sz="2200" dirty="0">
                <a:latin typeface="Calibri" panose="020F0502020204030204" pitchFamily="34" charset="0"/>
              </a:rPr>
              <a:t>Let's look in detail at our class…:</a:t>
            </a:r>
          </a:p>
          <a:p>
            <a:pPr eaLnBrk="1" hangingPunct="1">
              <a:lnSpc>
                <a:spcPct val="125000"/>
              </a:lnSpc>
              <a:defRPr/>
            </a:pPr>
            <a:endParaRPr lang="en-US" altLang="en-US" sz="1200" dirty="0">
              <a:latin typeface="Calibri" panose="020F0502020204030204" pitchFamily="34" charset="0"/>
            </a:endParaRPr>
          </a:p>
          <a:p>
            <a:pPr eaLnBrk="1" hangingPunct="1">
              <a:lnSpc>
                <a:spcPct val="125000"/>
              </a:lnSpc>
              <a:defRPr/>
            </a:pPr>
            <a:r>
              <a:rPr lang="en-US" altLang="en-US" sz="2000" b="1" dirty="0"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2000" dirty="0" err="1">
                <a:latin typeface="Courier New" pitchFamily="49" charset="0"/>
                <a:cs typeface="Courier New" pitchFamily="49" charset="0"/>
              </a:rPr>
              <a:t>FileAnalyser</a:t>
            </a: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pPr eaLnBrk="1" hangingPunct="1">
              <a:lnSpc>
                <a:spcPct val="125000"/>
              </a:lnSpc>
              <a:defRPr/>
            </a:pP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	“””A class above the rest”””</a:t>
            </a:r>
          </a:p>
          <a:p>
            <a:pPr eaLnBrk="1" hangingPunct="1">
              <a:lnSpc>
                <a:spcPct val="125000"/>
              </a:lnSpc>
              <a:defRPr/>
            </a:pPr>
            <a:endParaRPr lang="en-US" altLang="en-US" sz="1050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125000"/>
              </a:lnSpc>
              <a:defRPr/>
            </a:pP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en-US" sz="2000" b="1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altLang="en-US" sz="2000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__(self, path):</a:t>
            </a:r>
            <a:endParaRPr lang="en-GB" altLang="en-US" sz="2000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125000"/>
              </a:lnSpc>
              <a:defRPr/>
            </a:pPr>
            <a:r>
              <a:rPr lang="en-GB" altLang="en-US" sz="2000" dirty="0">
                <a:latin typeface="Courier New" pitchFamily="49" charset="0"/>
                <a:cs typeface="Courier New" pitchFamily="49" charset="0"/>
              </a:rPr>
              <a:t>		items = open(path).read().split()</a:t>
            </a:r>
          </a:p>
          <a:p>
            <a:pPr eaLnBrk="1" hangingPunct="1">
              <a:lnSpc>
                <a:spcPct val="125000"/>
              </a:lnSpc>
              <a:defRPr/>
            </a:pPr>
            <a:r>
              <a:rPr lang="en-GB" altLang="en-US" sz="20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GB" altLang="en-US" sz="2000" dirty="0" err="1">
                <a:latin typeface="Courier New" pitchFamily="49" charset="0"/>
                <a:cs typeface="Courier New" pitchFamily="49" charset="0"/>
              </a:rPr>
              <a:t>self.data</a:t>
            </a:r>
            <a:r>
              <a:rPr lang="en-GB" altLang="en-US" sz="2000" dirty="0">
                <a:latin typeface="Courier New" pitchFamily="49" charset="0"/>
                <a:cs typeface="Courier New" pitchFamily="49" charset="0"/>
              </a:rPr>
              <a:t> = []</a:t>
            </a:r>
          </a:p>
          <a:p>
            <a:pPr eaLnBrk="1" hangingPunct="1">
              <a:lnSpc>
                <a:spcPct val="125000"/>
              </a:lnSpc>
              <a:defRPr/>
            </a:pPr>
            <a:r>
              <a:rPr lang="en-GB" altLang="en-US" sz="20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GB" altLang="en-US" sz="2000" b="1" dirty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GB" altLang="en-US" sz="2000" dirty="0">
                <a:latin typeface="Courier New" pitchFamily="49" charset="0"/>
                <a:cs typeface="Courier New" pitchFamily="49" charset="0"/>
              </a:rPr>
              <a:t> item </a:t>
            </a:r>
            <a:r>
              <a:rPr lang="en-GB" altLang="en-US" sz="2000" b="1" dirty="0">
                <a:latin typeface="Courier New" pitchFamily="49" charset="0"/>
                <a:cs typeface="Courier New" pitchFamily="49" charset="0"/>
              </a:rPr>
              <a:t>in</a:t>
            </a:r>
            <a:r>
              <a:rPr lang="en-GB" altLang="en-US" sz="2000" dirty="0">
                <a:latin typeface="Courier New" pitchFamily="49" charset="0"/>
                <a:cs typeface="Courier New" pitchFamily="49" charset="0"/>
              </a:rPr>
              <a:t> items:</a:t>
            </a:r>
          </a:p>
          <a:p>
            <a:pPr eaLnBrk="1" hangingPunct="1">
              <a:lnSpc>
                <a:spcPct val="125000"/>
              </a:lnSpc>
              <a:defRPr/>
            </a:pPr>
            <a:r>
              <a:rPr lang="en-GB" altLang="en-US" sz="2000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GB" altLang="en-US" sz="2000" dirty="0" err="1">
                <a:latin typeface="Courier New" pitchFamily="49" charset="0"/>
                <a:cs typeface="Courier New" pitchFamily="49" charset="0"/>
              </a:rPr>
              <a:t>self.data.append</a:t>
            </a:r>
            <a:r>
              <a:rPr lang="en-GB" altLang="en-US" sz="2000" dirty="0">
                <a:latin typeface="Courier New" pitchFamily="49" charset="0"/>
                <a:cs typeface="Courier New" pitchFamily="49" charset="0"/>
              </a:rPr>
              <a:t>(float(item))</a:t>
            </a:r>
            <a:endParaRPr lang="en-US" altLang="en-US" sz="2000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125000"/>
              </a:lnSpc>
              <a:defRPr/>
            </a:pPr>
            <a:endParaRPr lang="en-US" altLang="en-US" sz="2000" dirty="0">
              <a:latin typeface="DFKai-SB" pitchFamily="65" charset="-120"/>
              <a:cs typeface="Courier New" pitchFamily="49" charset="0"/>
            </a:endParaRPr>
          </a:p>
          <a:p>
            <a:pPr eaLnBrk="1" hangingPunct="1">
              <a:lnSpc>
                <a:spcPct val="125000"/>
              </a:lnSpc>
              <a:defRPr/>
            </a:pPr>
            <a:endParaRPr lang="en-US" altLang="en-US" sz="24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ular Callout 3"/>
          <p:cNvSpPr/>
          <p:nvPr/>
        </p:nvSpPr>
        <p:spPr>
          <a:xfrm>
            <a:off x="468312" y="3933825"/>
            <a:ext cx="3023567" cy="2016125"/>
          </a:xfrm>
          <a:prstGeom prst="wedgeRectCallout">
            <a:avLst>
              <a:gd name="adj1" fmla="val -990"/>
              <a:gd name="adj2" fmla="val -95404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GB" dirty="0"/>
              <a:t>"self" means "belonging to this instance/object:</a:t>
            </a:r>
          </a:p>
          <a:p>
            <a:pPr algn="ctr" eaLnBrk="1" hangingPunct="1">
              <a:defRPr/>
            </a:pPr>
            <a:endParaRPr lang="en-GB" dirty="0"/>
          </a:p>
          <a:p>
            <a:pPr marL="285750" indent="-285750" eaLnBrk="1" hangingPunct="1">
              <a:buFont typeface="Arial" panose="020B0604020202020204" pitchFamily="34" charset="0"/>
              <a:buChar char="•"/>
              <a:defRPr/>
            </a:pPr>
            <a:r>
              <a:rPr lang="en-GB" dirty="0"/>
              <a:t>Needed for all attributes that you want to be visible to every part of the object (shared).</a:t>
            </a: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684213" y="333375"/>
            <a:ext cx="7775575" cy="5976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 eaLnBrk="0" hangingPunct="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defRPr/>
            </a:pPr>
            <a:r>
              <a:rPr lang="en-US" altLang="en-US" sz="2200" dirty="0">
                <a:latin typeface="Calibri" panose="020F0502020204030204" pitchFamily="34" charset="0"/>
              </a:rPr>
              <a:t>Let's look in detail at our class…:</a:t>
            </a:r>
          </a:p>
          <a:p>
            <a:pPr eaLnBrk="1" hangingPunct="1">
              <a:lnSpc>
                <a:spcPct val="125000"/>
              </a:lnSpc>
              <a:defRPr/>
            </a:pPr>
            <a:endParaRPr lang="en-US" altLang="en-US" sz="1200" dirty="0">
              <a:latin typeface="Calibri" panose="020F0502020204030204" pitchFamily="34" charset="0"/>
            </a:endParaRPr>
          </a:p>
          <a:p>
            <a:pPr eaLnBrk="1" hangingPunct="1">
              <a:lnSpc>
                <a:spcPct val="125000"/>
              </a:lnSpc>
              <a:defRPr/>
            </a:pPr>
            <a:r>
              <a:rPr lang="en-US" altLang="en-US" sz="2000" b="1" dirty="0"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2000" dirty="0" err="1">
                <a:latin typeface="Courier New" pitchFamily="49" charset="0"/>
                <a:cs typeface="Courier New" pitchFamily="49" charset="0"/>
              </a:rPr>
              <a:t>FileAnalyser</a:t>
            </a: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pPr eaLnBrk="1" hangingPunct="1">
              <a:lnSpc>
                <a:spcPct val="125000"/>
              </a:lnSpc>
              <a:defRPr/>
            </a:pP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	”””A class above the rest”””</a:t>
            </a:r>
          </a:p>
          <a:p>
            <a:pPr eaLnBrk="1" hangingPunct="1">
              <a:lnSpc>
                <a:spcPct val="125000"/>
              </a:lnSpc>
              <a:defRPr/>
            </a:pPr>
            <a:endParaRPr lang="en-US" altLang="en-US" sz="1050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125000"/>
              </a:lnSpc>
              <a:defRPr/>
            </a:pP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en-US" sz="2000" b="1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altLang="en-US" sz="2000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__(self, path):</a:t>
            </a:r>
            <a:endParaRPr lang="en-GB" altLang="en-US" sz="2000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125000"/>
              </a:lnSpc>
              <a:defRPr/>
            </a:pPr>
            <a:r>
              <a:rPr lang="en-GB" altLang="en-US" sz="2000" dirty="0">
                <a:latin typeface="Courier New" pitchFamily="49" charset="0"/>
                <a:cs typeface="Courier New" pitchFamily="49" charset="0"/>
              </a:rPr>
              <a:t>		items = open(path).read().split()</a:t>
            </a:r>
          </a:p>
          <a:p>
            <a:pPr eaLnBrk="1" hangingPunct="1">
              <a:lnSpc>
                <a:spcPct val="125000"/>
              </a:lnSpc>
              <a:defRPr/>
            </a:pPr>
            <a:r>
              <a:rPr lang="en-GB" altLang="en-US" sz="20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GB" altLang="en-US" sz="2000" dirty="0" err="1">
                <a:latin typeface="Courier New" pitchFamily="49" charset="0"/>
                <a:cs typeface="Courier New" pitchFamily="49" charset="0"/>
              </a:rPr>
              <a:t>self.data</a:t>
            </a:r>
            <a:r>
              <a:rPr lang="en-GB" altLang="en-US" sz="2000" dirty="0">
                <a:latin typeface="Courier New" pitchFamily="49" charset="0"/>
                <a:cs typeface="Courier New" pitchFamily="49" charset="0"/>
              </a:rPr>
              <a:t> = []</a:t>
            </a:r>
          </a:p>
          <a:p>
            <a:pPr eaLnBrk="1" hangingPunct="1">
              <a:lnSpc>
                <a:spcPct val="125000"/>
              </a:lnSpc>
              <a:defRPr/>
            </a:pPr>
            <a:r>
              <a:rPr lang="en-GB" altLang="en-US" sz="20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GB" altLang="en-US" sz="2000" b="1" dirty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GB" altLang="en-US" sz="2000" dirty="0">
                <a:latin typeface="Courier New" pitchFamily="49" charset="0"/>
                <a:cs typeface="Courier New" pitchFamily="49" charset="0"/>
              </a:rPr>
              <a:t> item </a:t>
            </a:r>
            <a:r>
              <a:rPr lang="en-GB" altLang="en-US" sz="2000" b="1" dirty="0">
                <a:latin typeface="Courier New" pitchFamily="49" charset="0"/>
                <a:cs typeface="Courier New" pitchFamily="49" charset="0"/>
              </a:rPr>
              <a:t>in</a:t>
            </a:r>
            <a:r>
              <a:rPr lang="en-GB" altLang="en-US" sz="2000" dirty="0">
                <a:latin typeface="Courier New" pitchFamily="49" charset="0"/>
                <a:cs typeface="Courier New" pitchFamily="49" charset="0"/>
              </a:rPr>
              <a:t> items:</a:t>
            </a:r>
          </a:p>
          <a:p>
            <a:pPr eaLnBrk="1" hangingPunct="1">
              <a:lnSpc>
                <a:spcPct val="125000"/>
              </a:lnSpc>
              <a:defRPr/>
            </a:pPr>
            <a:r>
              <a:rPr lang="en-GB" altLang="en-US" sz="2000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GB" altLang="en-US" sz="2000" dirty="0" err="1">
                <a:latin typeface="Courier New" pitchFamily="49" charset="0"/>
                <a:cs typeface="Courier New" pitchFamily="49" charset="0"/>
              </a:rPr>
              <a:t>self.data.append</a:t>
            </a:r>
            <a:r>
              <a:rPr lang="en-GB" altLang="en-US" sz="2000" dirty="0">
                <a:latin typeface="Courier New" pitchFamily="49" charset="0"/>
                <a:cs typeface="Courier New" pitchFamily="49" charset="0"/>
              </a:rPr>
              <a:t>(float(item))</a:t>
            </a:r>
            <a:endParaRPr lang="en-US" altLang="en-US" sz="2000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125000"/>
              </a:lnSpc>
              <a:defRPr/>
            </a:pPr>
            <a:endParaRPr lang="en-US" altLang="en-US" sz="2000" dirty="0">
              <a:latin typeface="DFKai-SB" pitchFamily="65" charset="-120"/>
              <a:cs typeface="Courier New" pitchFamily="49" charset="0"/>
            </a:endParaRPr>
          </a:p>
          <a:p>
            <a:pPr eaLnBrk="1" hangingPunct="1">
              <a:lnSpc>
                <a:spcPct val="125000"/>
              </a:lnSpc>
              <a:defRPr/>
            </a:pPr>
            <a:endParaRPr lang="en-US" altLang="en-US" sz="24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9703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4"/>
          <p:cNvSpPr txBox="1">
            <a:spLocks noChangeArrowheads="1"/>
          </p:cNvSpPr>
          <p:nvPr/>
        </p:nvSpPr>
        <p:spPr bwMode="auto">
          <a:xfrm>
            <a:off x="548641" y="502921"/>
            <a:ext cx="7837920" cy="618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latin typeface="Calibri" panose="020F0502020204030204" pitchFamily="34" charset="0"/>
              </a:rPr>
              <a:t>Computer science is the study of algorithms</a:t>
            </a:r>
          </a:p>
        </p:txBody>
      </p:sp>
      <p:pic>
        <p:nvPicPr>
          <p:cNvPr id="4" name="Picture 1">
            <a:extLst>
              <a:ext uri="{FF2B5EF4-FFF2-40B4-BE49-F238E27FC236}">
                <a16:creationId xmlns:a16="http://schemas.microsoft.com/office/drawing/2014/main" id="{01CA7273-3246-ED42-BE7F-BBAEFDC985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4882" y="6215847"/>
            <a:ext cx="1343191" cy="250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308861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ular Callout 2"/>
          <p:cNvSpPr/>
          <p:nvPr/>
        </p:nvSpPr>
        <p:spPr>
          <a:xfrm>
            <a:off x="6011863" y="3933825"/>
            <a:ext cx="2736850" cy="2016125"/>
          </a:xfrm>
          <a:prstGeom prst="wedgeRectCallout">
            <a:avLst>
              <a:gd name="adj1" fmla="val -112935"/>
              <a:gd name="adj2" fmla="val -28816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GB" dirty="0"/>
              <a:t>Now we add more methods:</a:t>
            </a:r>
          </a:p>
          <a:p>
            <a:pPr algn="ctr" eaLnBrk="1" hangingPunct="1">
              <a:defRPr/>
            </a:pPr>
            <a:endParaRPr lang="en-GB" dirty="0"/>
          </a:p>
          <a:p>
            <a:pPr marL="285750" indent="-285750" eaLnBrk="1" hangingPunct="1">
              <a:buFont typeface="Arial" panose="020B0604020202020204" pitchFamily="34" charset="0"/>
              <a:buChar char="•"/>
              <a:defRPr/>
            </a:pPr>
            <a:r>
              <a:rPr lang="en-GB" dirty="0"/>
              <a:t>"self" is always required as first argument.</a:t>
            </a: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684213" y="333375"/>
            <a:ext cx="7775575" cy="5976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 eaLnBrk="0" hangingPunct="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defRPr/>
            </a:pPr>
            <a:r>
              <a:rPr lang="en-US" altLang="en-US" sz="2200" dirty="0">
                <a:latin typeface="Calibri" panose="020F0502020204030204" pitchFamily="34" charset="0"/>
              </a:rPr>
              <a:t>Let's look in detail at our class…:</a:t>
            </a:r>
          </a:p>
          <a:p>
            <a:pPr eaLnBrk="1" hangingPunct="1">
              <a:lnSpc>
                <a:spcPct val="125000"/>
              </a:lnSpc>
              <a:defRPr/>
            </a:pPr>
            <a:endParaRPr lang="en-US" altLang="en-US" sz="1200" dirty="0">
              <a:latin typeface="Calibri" panose="020F0502020204030204" pitchFamily="34" charset="0"/>
            </a:endParaRPr>
          </a:p>
          <a:p>
            <a:pPr eaLnBrk="1" hangingPunct="1">
              <a:lnSpc>
                <a:spcPct val="125000"/>
              </a:lnSpc>
              <a:defRPr/>
            </a:pPr>
            <a:r>
              <a:rPr lang="en-US" altLang="en-US" sz="2000" b="1" dirty="0"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2000" dirty="0" err="1">
                <a:latin typeface="Courier New" pitchFamily="49" charset="0"/>
                <a:cs typeface="Courier New" pitchFamily="49" charset="0"/>
              </a:rPr>
              <a:t>FileAnalyser</a:t>
            </a: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pPr eaLnBrk="1" hangingPunct="1">
              <a:lnSpc>
                <a:spcPct val="125000"/>
              </a:lnSpc>
              <a:defRPr/>
            </a:pP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	”””A class above the rest”””</a:t>
            </a:r>
          </a:p>
          <a:p>
            <a:pPr eaLnBrk="1" hangingPunct="1">
              <a:lnSpc>
                <a:spcPct val="125000"/>
              </a:lnSpc>
              <a:defRPr/>
            </a:pPr>
            <a:endParaRPr lang="en-US" altLang="en-US" sz="1050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125000"/>
              </a:lnSpc>
              <a:defRPr/>
            </a:pP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en-US" sz="2000" b="1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altLang="en-US" sz="2000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__(self, path):</a:t>
            </a:r>
            <a:endParaRPr lang="en-GB" altLang="en-US" sz="2000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125000"/>
              </a:lnSpc>
              <a:defRPr/>
            </a:pPr>
            <a:r>
              <a:rPr lang="en-GB" altLang="en-US" sz="2000" dirty="0">
                <a:latin typeface="Courier New" pitchFamily="49" charset="0"/>
                <a:cs typeface="Courier New" pitchFamily="49" charset="0"/>
              </a:rPr>
              <a:t>		items = open(path).read().split()</a:t>
            </a:r>
          </a:p>
          <a:p>
            <a:pPr eaLnBrk="1" hangingPunct="1">
              <a:lnSpc>
                <a:spcPct val="125000"/>
              </a:lnSpc>
              <a:defRPr/>
            </a:pPr>
            <a:r>
              <a:rPr lang="en-GB" altLang="en-US" sz="20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GB" altLang="en-US" sz="2000" dirty="0" err="1">
                <a:latin typeface="Courier New" pitchFamily="49" charset="0"/>
                <a:cs typeface="Courier New" pitchFamily="49" charset="0"/>
              </a:rPr>
              <a:t>self.data</a:t>
            </a:r>
            <a:r>
              <a:rPr lang="en-GB" altLang="en-US" sz="2000" dirty="0">
                <a:latin typeface="Courier New" pitchFamily="49" charset="0"/>
                <a:cs typeface="Courier New" pitchFamily="49" charset="0"/>
              </a:rPr>
              <a:t> = []</a:t>
            </a:r>
          </a:p>
          <a:p>
            <a:pPr eaLnBrk="1" hangingPunct="1">
              <a:lnSpc>
                <a:spcPct val="125000"/>
              </a:lnSpc>
              <a:defRPr/>
            </a:pPr>
            <a:r>
              <a:rPr lang="en-GB" altLang="en-US" sz="20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GB" altLang="en-US" sz="2000" b="1" dirty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GB" altLang="en-US" sz="2000" dirty="0">
                <a:latin typeface="Courier New" pitchFamily="49" charset="0"/>
                <a:cs typeface="Courier New" pitchFamily="49" charset="0"/>
              </a:rPr>
              <a:t> item </a:t>
            </a:r>
            <a:r>
              <a:rPr lang="en-GB" altLang="en-US" sz="2000" b="1" dirty="0">
                <a:latin typeface="Courier New" pitchFamily="49" charset="0"/>
                <a:cs typeface="Courier New" pitchFamily="49" charset="0"/>
              </a:rPr>
              <a:t>in</a:t>
            </a:r>
            <a:r>
              <a:rPr lang="en-GB" altLang="en-US" sz="2000" dirty="0">
                <a:latin typeface="Courier New" pitchFamily="49" charset="0"/>
                <a:cs typeface="Courier New" pitchFamily="49" charset="0"/>
              </a:rPr>
              <a:t> items:</a:t>
            </a:r>
          </a:p>
          <a:p>
            <a:pPr eaLnBrk="1" hangingPunct="1">
              <a:lnSpc>
                <a:spcPct val="125000"/>
              </a:lnSpc>
              <a:defRPr/>
            </a:pPr>
            <a:r>
              <a:rPr lang="en-GB" altLang="en-US" sz="2000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GB" altLang="en-US" sz="2000" dirty="0" err="1">
                <a:latin typeface="Courier New" pitchFamily="49" charset="0"/>
                <a:cs typeface="Courier New" pitchFamily="49" charset="0"/>
              </a:rPr>
              <a:t>self.data.append</a:t>
            </a:r>
            <a:r>
              <a:rPr lang="en-GB" altLang="en-US" sz="2000" dirty="0">
                <a:latin typeface="Courier New" pitchFamily="49" charset="0"/>
                <a:cs typeface="Courier New" pitchFamily="49" charset="0"/>
              </a:rPr>
              <a:t>(float(item))</a:t>
            </a:r>
            <a:endParaRPr lang="en-US" altLang="en-US" sz="2000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125000"/>
              </a:lnSpc>
              <a:defRPr/>
            </a:pPr>
            <a:endParaRPr lang="en-US" altLang="en-US" sz="1600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125000"/>
              </a:lnSpc>
              <a:defRPr/>
            </a:pP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en-US" sz="2000" b="1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 max(self):</a:t>
            </a:r>
          </a:p>
          <a:p>
            <a:pPr eaLnBrk="1" hangingPunct="1">
              <a:lnSpc>
                <a:spcPct val="125000"/>
              </a:lnSpc>
              <a:defRPr/>
            </a:pP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en-US" sz="2000" b="1" dirty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 max(</a:t>
            </a:r>
            <a:r>
              <a:rPr lang="en-US" altLang="en-US" sz="2000" dirty="0" err="1">
                <a:latin typeface="Courier New" pitchFamily="49" charset="0"/>
                <a:cs typeface="Courier New" pitchFamily="49" charset="0"/>
              </a:rPr>
              <a:t>self.data</a:t>
            </a: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eaLnBrk="1" hangingPunct="1">
              <a:lnSpc>
                <a:spcPct val="125000"/>
              </a:lnSpc>
              <a:defRPr/>
            </a:pPr>
            <a:endParaRPr lang="en-US" altLang="en-US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125000"/>
              </a:lnSpc>
              <a:defRPr/>
            </a:pP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	</a:t>
            </a:r>
            <a:endParaRPr lang="en-US" altLang="en-US" sz="24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684213" y="333375"/>
            <a:ext cx="7775575" cy="5976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 eaLnBrk="0" hangingPunct="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defRPr/>
            </a:pPr>
            <a:r>
              <a:rPr lang="en-US" altLang="en-US" sz="2200" dirty="0">
                <a:latin typeface="Calibri" panose="020F0502020204030204" pitchFamily="34" charset="0"/>
              </a:rPr>
              <a:t>Let's look in detail at our class…:</a:t>
            </a:r>
          </a:p>
          <a:p>
            <a:pPr eaLnBrk="1" hangingPunct="1">
              <a:lnSpc>
                <a:spcPct val="125000"/>
              </a:lnSpc>
              <a:defRPr/>
            </a:pPr>
            <a:endParaRPr lang="en-US" altLang="en-US" sz="1200" dirty="0">
              <a:latin typeface="Calibri" panose="020F0502020204030204" pitchFamily="34" charset="0"/>
            </a:endParaRPr>
          </a:p>
          <a:p>
            <a:pPr eaLnBrk="1" hangingPunct="1">
              <a:lnSpc>
                <a:spcPct val="125000"/>
              </a:lnSpc>
              <a:defRPr/>
            </a:pPr>
            <a:r>
              <a:rPr lang="en-US" altLang="en-US" sz="2000" b="1" dirty="0"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2000" dirty="0" err="1">
                <a:latin typeface="Courier New" pitchFamily="49" charset="0"/>
                <a:cs typeface="Courier New" pitchFamily="49" charset="0"/>
              </a:rPr>
              <a:t>FileAnalyser</a:t>
            </a: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pPr eaLnBrk="1" hangingPunct="1">
              <a:lnSpc>
                <a:spcPct val="125000"/>
              </a:lnSpc>
              <a:defRPr/>
            </a:pP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	”””A class above the rest”””</a:t>
            </a:r>
          </a:p>
          <a:p>
            <a:pPr eaLnBrk="1" hangingPunct="1">
              <a:lnSpc>
                <a:spcPct val="125000"/>
              </a:lnSpc>
              <a:defRPr/>
            </a:pPr>
            <a:endParaRPr lang="en-US" altLang="en-US" sz="1050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125000"/>
              </a:lnSpc>
              <a:defRPr/>
            </a:pP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en-US" sz="2000" b="1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altLang="en-US" sz="2000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__(self, path):</a:t>
            </a:r>
            <a:endParaRPr lang="en-GB" altLang="en-US" sz="2000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125000"/>
              </a:lnSpc>
              <a:defRPr/>
            </a:pPr>
            <a:r>
              <a:rPr lang="en-GB" altLang="en-US" sz="2000" dirty="0">
                <a:latin typeface="Courier New" pitchFamily="49" charset="0"/>
                <a:cs typeface="Courier New" pitchFamily="49" charset="0"/>
              </a:rPr>
              <a:t>		items = open(path).read().split()</a:t>
            </a:r>
          </a:p>
          <a:p>
            <a:pPr eaLnBrk="1" hangingPunct="1">
              <a:lnSpc>
                <a:spcPct val="125000"/>
              </a:lnSpc>
              <a:defRPr/>
            </a:pPr>
            <a:r>
              <a:rPr lang="en-GB" altLang="en-US" sz="20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GB" altLang="en-US" sz="2000" dirty="0" err="1">
                <a:latin typeface="Courier New" pitchFamily="49" charset="0"/>
                <a:cs typeface="Courier New" pitchFamily="49" charset="0"/>
              </a:rPr>
              <a:t>self.data</a:t>
            </a:r>
            <a:r>
              <a:rPr lang="en-GB" altLang="en-US" sz="2000" dirty="0">
                <a:latin typeface="Courier New" pitchFamily="49" charset="0"/>
                <a:cs typeface="Courier New" pitchFamily="49" charset="0"/>
              </a:rPr>
              <a:t> = []</a:t>
            </a:r>
          </a:p>
          <a:p>
            <a:pPr eaLnBrk="1" hangingPunct="1">
              <a:lnSpc>
                <a:spcPct val="125000"/>
              </a:lnSpc>
              <a:defRPr/>
            </a:pPr>
            <a:r>
              <a:rPr lang="en-GB" altLang="en-US" sz="20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GB" altLang="en-US" sz="2000" b="1" dirty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GB" altLang="en-US" sz="2000" dirty="0">
                <a:latin typeface="Courier New" pitchFamily="49" charset="0"/>
                <a:cs typeface="Courier New" pitchFamily="49" charset="0"/>
              </a:rPr>
              <a:t> item </a:t>
            </a:r>
            <a:r>
              <a:rPr lang="en-GB" altLang="en-US" sz="2000" b="1" dirty="0">
                <a:latin typeface="Courier New" pitchFamily="49" charset="0"/>
                <a:cs typeface="Courier New" pitchFamily="49" charset="0"/>
              </a:rPr>
              <a:t>in</a:t>
            </a:r>
            <a:r>
              <a:rPr lang="en-GB" altLang="en-US" sz="2000" dirty="0">
                <a:latin typeface="Courier New" pitchFamily="49" charset="0"/>
                <a:cs typeface="Courier New" pitchFamily="49" charset="0"/>
              </a:rPr>
              <a:t> items:</a:t>
            </a:r>
          </a:p>
          <a:p>
            <a:pPr eaLnBrk="1" hangingPunct="1">
              <a:lnSpc>
                <a:spcPct val="125000"/>
              </a:lnSpc>
              <a:defRPr/>
            </a:pPr>
            <a:r>
              <a:rPr lang="en-GB" altLang="en-US" sz="2000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GB" altLang="en-US" sz="2000" dirty="0" err="1">
                <a:latin typeface="Courier New" pitchFamily="49" charset="0"/>
                <a:cs typeface="Courier New" pitchFamily="49" charset="0"/>
              </a:rPr>
              <a:t>self.data.append</a:t>
            </a:r>
            <a:r>
              <a:rPr lang="en-GB" altLang="en-US" sz="2000" dirty="0">
                <a:latin typeface="Courier New" pitchFamily="49" charset="0"/>
                <a:cs typeface="Courier New" pitchFamily="49" charset="0"/>
              </a:rPr>
              <a:t>(float(item))</a:t>
            </a:r>
            <a:endParaRPr lang="en-US" altLang="en-US" sz="2000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125000"/>
              </a:lnSpc>
              <a:defRPr/>
            </a:pPr>
            <a:endParaRPr lang="en-US" altLang="en-US" sz="1600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125000"/>
              </a:lnSpc>
              <a:defRPr/>
            </a:pP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en-US" sz="2000" b="1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 max(self):</a:t>
            </a:r>
          </a:p>
          <a:p>
            <a:pPr eaLnBrk="1" hangingPunct="1">
              <a:lnSpc>
                <a:spcPct val="125000"/>
              </a:lnSpc>
              <a:defRPr/>
            </a:pP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en-US" sz="2000" b="1" dirty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 max(</a:t>
            </a:r>
            <a:r>
              <a:rPr lang="en-US" altLang="en-US" sz="2000" dirty="0" err="1">
                <a:latin typeface="Courier New" pitchFamily="49" charset="0"/>
                <a:cs typeface="Courier New" pitchFamily="49" charset="0"/>
              </a:rPr>
              <a:t>self.data</a:t>
            </a: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eaLnBrk="1" hangingPunct="1">
              <a:lnSpc>
                <a:spcPct val="125000"/>
              </a:lnSpc>
              <a:defRPr/>
            </a:pPr>
            <a:endParaRPr lang="en-US" altLang="en-US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125000"/>
              </a:lnSpc>
              <a:defRPr/>
            </a:pP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en-US" sz="2000" b="1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 mean(self):</a:t>
            </a:r>
          </a:p>
          <a:p>
            <a:pPr eaLnBrk="1" hangingPunct="1">
              <a:lnSpc>
                <a:spcPct val="125000"/>
              </a:lnSpc>
              <a:defRPr/>
            </a:pP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en-US" sz="2000" b="1" dirty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 sum(</a:t>
            </a:r>
            <a:r>
              <a:rPr lang="en-US" altLang="en-US" sz="2000" dirty="0" err="1">
                <a:latin typeface="Courier New" pitchFamily="49" charset="0"/>
                <a:cs typeface="Courier New" pitchFamily="49" charset="0"/>
              </a:rPr>
              <a:t>self.data</a:t>
            </a: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) / </a:t>
            </a:r>
            <a:r>
              <a:rPr lang="en-US" altLang="en-US" sz="2000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en-US" sz="2000" dirty="0" err="1">
                <a:latin typeface="Courier New" pitchFamily="49" charset="0"/>
                <a:cs typeface="Courier New" pitchFamily="49" charset="0"/>
              </a:rPr>
              <a:t>self.data</a:t>
            </a: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eaLnBrk="1" hangingPunct="1">
              <a:lnSpc>
                <a:spcPct val="125000"/>
              </a:lnSpc>
              <a:defRPr/>
            </a:pPr>
            <a:endParaRPr lang="en-US" altLang="en-US" sz="2000" dirty="0">
              <a:latin typeface="DFKai-SB" pitchFamily="65" charset="-120"/>
              <a:cs typeface="Courier New" pitchFamily="49" charset="0"/>
            </a:endParaRPr>
          </a:p>
          <a:p>
            <a:pPr eaLnBrk="1" hangingPunct="1">
              <a:lnSpc>
                <a:spcPct val="125000"/>
              </a:lnSpc>
              <a:defRPr/>
            </a:pPr>
            <a:endParaRPr lang="en-US" altLang="en-US" sz="24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 idx="4294967295"/>
          </p:nvPr>
        </p:nvSpPr>
        <p:spPr>
          <a:xfrm>
            <a:off x="374650" y="274638"/>
            <a:ext cx="8229600" cy="1143000"/>
          </a:xfrm>
        </p:spPr>
        <p:txBody>
          <a:bodyPr/>
          <a:lstStyle/>
          <a:p>
            <a:r>
              <a:rPr lang="en-GB" altLang="en-US" dirty="0"/>
              <a:t>Examples of OOP</a:t>
            </a:r>
          </a:p>
        </p:txBody>
      </p:sp>
      <p:sp>
        <p:nvSpPr>
          <p:cNvPr id="20483" name="Text Box 2"/>
          <p:cNvSpPr txBox="1">
            <a:spLocks noChangeArrowheads="1"/>
          </p:cNvSpPr>
          <p:nvPr/>
        </p:nvSpPr>
        <p:spPr bwMode="auto">
          <a:xfrm>
            <a:off x="684213" y="1412875"/>
            <a:ext cx="7775575" cy="443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en-US" sz="2200"/>
              <a:t>Most python packages use OOP extensively.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endParaRPr lang="en-US" altLang="en-US" sz="2200"/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en-US" sz="2200"/>
              <a:t>We'll come across many examples in the next sessions.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endParaRPr lang="en-US" altLang="en-US" sz="2200"/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en-US" sz="2200"/>
              <a:t>E.g.: </a:t>
            </a:r>
            <a:endParaRPr lang="en-US" altLang="en-US" sz="1800"/>
          </a:p>
        </p:txBody>
      </p:sp>
      <p:pic>
        <p:nvPicPr>
          <p:cNvPr id="20484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4149725"/>
            <a:ext cx="7888288" cy="113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 idx="4294967295"/>
          </p:nvPr>
        </p:nvSpPr>
        <p:spPr>
          <a:xfrm>
            <a:off x="374650" y="274638"/>
            <a:ext cx="8229600" cy="1143000"/>
          </a:xfrm>
        </p:spPr>
        <p:txBody>
          <a:bodyPr/>
          <a:lstStyle/>
          <a:p>
            <a:r>
              <a:rPr lang="en-GB" altLang="en-US" dirty="0"/>
              <a:t>A worked example</a:t>
            </a:r>
          </a:p>
        </p:txBody>
      </p:sp>
      <p:sp>
        <p:nvSpPr>
          <p:cNvPr id="20483" name="Text Box 2"/>
          <p:cNvSpPr txBox="1">
            <a:spLocks noChangeArrowheads="1"/>
          </p:cNvSpPr>
          <p:nvPr/>
        </p:nvSpPr>
        <p:spPr bwMode="auto">
          <a:xfrm>
            <a:off x="251520" y="1489361"/>
            <a:ext cx="7775575" cy="443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times = []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measurements = []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range(1,32):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date = f'2021-05-{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}'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times, measurements = 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add_measurement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(date, 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times, measurements)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Print the data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print_measurements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(times, measurements)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76783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 idx="4294967295"/>
          </p:nvPr>
        </p:nvSpPr>
        <p:spPr>
          <a:xfrm>
            <a:off x="374650" y="274638"/>
            <a:ext cx="8229600" cy="1143000"/>
          </a:xfrm>
        </p:spPr>
        <p:txBody>
          <a:bodyPr/>
          <a:lstStyle/>
          <a:p>
            <a:r>
              <a:rPr lang="en-GB" altLang="en-US" dirty="0"/>
              <a:t>A worked example</a:t>
            </a:r>
          </a:p>
        </p:txBody>
      </p:sp>
      <p:sp>
        <p:nvSpPr>
          <p:cNvPr id="20483" name="Text Box 2"/>
          <p:cNvSpPr txBox="1">
            <a:spLocks noChangeArrowheads="1"/>
          </p:cNvSpPr>
          <p:nvPr/>
        </p:nvSpPr>
        <p:spPr bwMode="auto">
          <a:xfrm>
            <a:off x="251520" y="1489361"/>
            <a:ext cx="7775575" cy="443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times = []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measurements = []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ular Callout 8">
            <a:extLst>
              <a:ext uri="{FF2B5EF4-FFF2-40B4-BE49-F238E27FC236}">
                <a16:creationId xmlns:a16="http://schemas.microsoft.com/office/drawing/2014/main" id="{51BA2C2F-0303-934F-A8E4-F73084F6CB06}"/>
              </a:ext>
            </a:extLst>
          </p:cNvPr>
          <p:cNvSpPr/>
          <p:nvPr/>
        </p:nvSpPr>
        <p:spPr>
          <a:xfrm>
            <a:off x="3419872" y="1525222"/>
            <a:ext cx="1800200" cy="648072"/>
          </a:xfrm>
          <a:prstGeom prst="wedgeRectCallout">
            <a:avLst>
              <a:gd name="adj1" fmla="val -112935"/>
              <a:gd name="adj2" fmla="val -28816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GB" dirty="0"/>
              <a:t>Set up shared data containers</a:t>
            </a:r>
          </a:p>
        </p:txBody>
      </p:sp>
    </p:spTree>
    <p:extLst>
      <p:ext uri="{BB962C8B-B14F-4D97-AF65-F5344CB8AC3E}">
        <p14:creationId xmlns:p14="http://schemas.microsoft.com/office/powerpoint/2010/main" val="39873365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 idx="4294967295"/>
          </p:nvPr>
        </p:nvSpPr>
        <p:spPr>
          <a:xfrm>
            <a:off x="374650" y="274638"/>
            <a:ext cx="8229600" cy="1143000"/>
          </a:xfrm>
        </p:spPr>
        <p:txBody>
          <a:bodyPr/>
          <a:lstStyle/>
          <a:p>
            <a:r>
              <a:rPr lang="en-GB" altLang="en-US" dirty="0"/>
              <a:t>A worked example</a:t>
            </a:r>
          </a:p>
        </p:txBody>
      </p:sp>
      <p:sp>
        <p:nvSpPr>
          <p:cNvPr id="20483" name="Text Box 2"/>
          <p:cNvSpPr txBox="1">
            <a:spLocks noChangeArrowheads="1"/>
          </p:cNvSpPr>
          <p:nvPr/>
        </p:nvSpPr>
        <p:spPr bwMode="auto">
          <a:xfrm>
            <a:off x="251520" y="1489361"/>
            <a:ext cx="7775575" cy="443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times = []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measurements = []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range(1,32):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date = f'2021-05-{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}'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times, measurements = 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add_measurement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(date, 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times, measurements)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ular Callout 9">
            <a:extLst>
              <a:ext uri="{FF2B5EF4-FFF2-40B4-BE49-F238E27FC236}">
                <a16:creationId xmlns:a16="http://schemas.microsoft.com/office/drawing/2014/main" id="{23D8388B-1D06-DF47-82ED-0A1C83F9878E}"/>
              </a:ext>
            </a:extLst>
          </p:cNvPr>
          <p:cNvSpPr/>
          <p:nvPr/>
        </p:nvSpPr>
        <p:spPr>
          <a:xfrm>
            <a:off x="6012160" y="3789040"/>
            <a:ext cx="1800200" cy="648072"/>
          </a:xfrm>
          <a:prstGeom prst="wedgeRectCallout">
            <a:avLst>
              <a:gd name="adj1" fmla="val -59287"/>
              <a:gd name="adj2" fmla="val -96986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GB" dirty="0"/>
              <a:t>Pass in data to add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EFFAC97-C9B1-724C-8AFE-0B5B222BFE4C}"/>
              </a:ext>
            </a:extLst>
          </p:cNvPr>
          <p:cNvSpPr/>
          <p:nvPr/>
        </p:nvSpPr>
        <p:spPr>
          <a:xfrm>
            <a:off x="5436096" y="2996952"/>
            <a:ext cx="1008112" cy="43204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46E11B0-322B-4D44-B987-86B052D0B5E0}"/>
              </a:ext>
            </a:extLst>
          </p:cNvPr>
          <p:cNvSpPr/>
          <p:nvPr/>
        </p:nvSpPr>
        <p:spPr>
          <a:xfrm>
            <a:off x="6444208" y="2996952"/>
            <a:ext cx="2448272" cy="43204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`````</a:t>
            </a:r>
          </a:p>
        </p:txBody>
      </p:sp>
      <p:sp>
        <p:nvSpPr>
          <p:cNvPr id="13" name="Rectangular Callout 12">
            <a:extLst>
              <a:ext uri="{FF2B5EF4-FFF2-40B4-BE49-F238E27FC236}">
                <a16:creationId xmlns:a16="http://schemas.microsoft.com/office/drawing/2014/main" id="{1D2F8C02-F094-A449-BA5F-972535CFF5DB}"/>
              </a:ext>
            </a:extLst>
          </p:cNvPr>
          <p:cNvSpPr/>
          <p:nvPr/>
        </p:nvSpPr>
        <p:spPr>
          <a:xfrm>
            <a:off x="6817880" y="2015103"/>
            <a:ext cx="1800200" cy="648072"/>
          </a:xfrm>
          <a:prstGeom prst="wedgeRectCallout">
            <a:avLst>
              <a:gd name="adj1" fmla="val -5068"/>
              <a:gd name="adj2" fmla="val 96426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GB" dirty="0"/>
              <a:t>But also shared state</a:t>
            </a:r>
          </a:p>
        </p:txBody>
      </p:sp>
      <p:sp>
        <p:nvSpPr>
          <p:cNvPr id="11" name="Rectangular Callout 10">
            <a:extLst>
              <a:ext uri="{FF2B5EF4-FFF2-40B4-BE49-F238E27FC236}">
                <a16:creationId xmlns:a16="http://schemas.microsoft.com/office/drawing/2014/main" id="{DCDFEF34-045B-ED44-9966-E05023EF2E65}"/>
              </a:ext>
            </a:extLst>
          </p:cNvPr>
          <p:cNvSpPr/>
          <p:nvPr/>
        </p:nvSpPr>
        <p:spPr>
          <a:xfrm>
            <a:off x="737148" y="4007140"/>
            <a:ext cx="2525196" cy="859943"/>
          </a:xfrm>
          <a:prstGeom prst="wedgeRectCallout">
            <a:avLst>
              <a:gd name="adj1" fmla="val -18195"/>
              <a:gd name="adj2" fmla="val -100156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GB" dirty="0"/>
              <a:t>Re-assign shared state to take into account changes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6C56275-348A-524D-B8FC-5214C3A02176}"/>
              </a:ext>
            </a:extLst>
          </p:cNvPr>
          <p:cNvSpPr/>
          <p:nvPr/>
        </p:nvSpPr>
        <p:spPr>
          <a:xfrm>
            <a:off x="775610" y="3037252"/>
            <a:ext cx="2448272" cy="43204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6799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4" grpId="0" animBg="1"/>
      <p:bldP spid="12" grpId="0" animBg="1"/>
      <p:bldP spid="13" grpId="0" animBg="1"/>
      <p:bldP spid="11" grpId="0" animBg="1"/>
      <p:bldP spid="1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 idx="4294967295"/>
          </p:nvPr>
        </p:nvSpPr>
        <p:spPr>
          <a:xfrm>
            <a:off x="374650" y="274638"/>
            <a:ext cx="8229600" cy="1143000"/>
          </a:xfrm>
        </p:spPr>
        <p:txBody>
          <a:bodyPr/>
          <a:lstStyle/>
          <a:p>
            <a:r>
              <a:rPr lang="en-GB" altLang="en-US" dirty="0"/>
              <a:t>A worked example</a:t>
            </a:r>
          </a:p>
        </p:txBody>
      </p:sp>
      <p:sp>
        <p:nvSpPr>
          <p:cNvPr id="20483" name="Text Box 2"/>
          <p:cNvSpPr txBox="1">
            <a:spLocks noChangeArrowheads="1"/>
          </p:cNvSpPr>
          <p:nvPr/>
        </p:nvSpPr>
        <p:spPr bwMode="auto">
          <a:xfrm>
            <a:off x="251520" y="1489361"/>
            <a:ext cx="7775575" cy="443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times = []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measurements = []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range(1,32):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date = f'2021-05-{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}'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times, measurements = 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add_measurement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(date, 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times, measurements)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Print the data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print_measurements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(times, measurements)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ular Callout 8">
            <a:extLst>
              <a:ext uri="{FF2B5EF4-FFF2-40B4-BE49-F238E27FC236}">
                <a16:creationId xmlns:a16="http://schemas.microsoft.com/office/drawing/2014/main" id="{51BA2C2F-0303-934F-A8E4-F73084F6CB06}"/>
              </a:ext>
            </a:extLst>
          </p:cNvPr>
          <p:cNvSpPr/>
          <p:nvPr/>
        </p:nvSpPr>
        <p:spPr>
          <a:xfrm>
            <a:off x="2771800" y="4581128"/>
            <a:ext cx="1800200" cy="648072"/>
          </a:xfrm>
          <a:prstGeom prst="wedgeRectCallout">
            <a:avLst>
              <a:gd name="adj1" fmla="val -18195"/>
              <a:gd name="adj2" fmla="val -95400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GB" dirty="0"/>
              <a:t>Pass in shared data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8AFC06-A0AC-1A4C-8132-92859E49AC7C}"/>
              </a:ext>
            </a:extLst>
          </p:cNvPr>
          <p:cNvSpPr/>
          <p:nvPr/>
        </p:nvSpPr>
        <p:spPr>
          <a:xfrm>
            <a:off x="2555776" y="3890254"/>
            <a:ext cx="2520280" cy="43204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3369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 idx="4294967295"/>
          </p:nvPr>
        </p:nvSpPr>
        <p:spPr>
          <a:xfrm>
            <a:off x="374650" y="274638"/>
            <a:ext cx="8229600" cy="1143000"/>
          </a:xfrm>
        </p:spPr>
        <p:txBody>
          <a:bodyPr/>
          <a:lstStyle/>
          <a:p>
            <a:r>
              <a:rPr lang="en-GB" altLang="en-US" dirty="0"/>
              <a:t>A worked example: Using classes</a:t>
            </a:r>
          </a:p>
        </p:txBody>
      </p:sp>
      <p:sp>
        <p:nvSpPr>
          <p:cNvPr id="20483" name="Text Box 2"/>
          <p:cNvSpPr txBox="1">
            <a:spLocks noChangeArrowheads="1"/>
          </p:cNvSpPr>
          <p:nvPr/>
        </p:nvSpPr>
        <p:spPr bwMode="auto">
          <a:xfrm>
            <a:off x="251520" y="1462368"/>
            <a:ext cx="7775575" cy="443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None/>
            </a:pP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temp_store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DataStore()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for i in range(1,32):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date = f'2021-05-{i}'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temp_store.add_measurement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(date, i)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Print the temps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temp_store.print_measurements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37505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 idx="4294967295"/>
          </p:nvPr>
        </p:nvSpPr>
        <p:spPr>
          <a:xfrm>
            <a:off x="374650" y="274638"/>
            <a:ext cx="8229600" cy="1143000"/>
          </a:xfrm>
        </p:spPr>
        <p:txBody>
          <a:bodyPr/>
          <a:lstStyle/>
          <a:p>
            <a:r>
              <a:rPr lang="en-GB" altLang="en-US" dirty="0"/>
              <a:t>A worked example: Using classes</a:t>
            </a:r>
          </a:p>
        </p:txBody>
      </p:sp>
      <p:sp>
        <p:nvSpPr>
          <p:cNvPr id="20483" name="Text Box 2"/>
          <p:cNvSpPr txBox="1">
            <a:spLocks noChangeArrowheads="1"/>
          </p:cNvSpPr>
          <p:nvPr/>
        </p:nvSpPr>
        <p:spPr bwMode="auto">
          <a:xfrm>
            <a:off x="251520" y="1462368"/>
            <a:ext cx="7775575" cy="443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None/>
            </a:pP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temp_store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DataStore()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for i in range(1,32):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date = f'2021-05-{i}'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temp_store.add_measurement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(date, i)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Print the temps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temp_store.print_measurements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ular Callout 8">
            <a:extLst>
              <a:ext uri="{FF2B5EF4-FFF2-40B4-BE49-F238E27FC236}">
                <a16:creationId xmlns:a16="http://schemas.microsoft.com/office/drawing/2014/main" id="{51BA2C2F-0303-934F-A8E4-F73084F6CB06}"/>
              </a:ext>
            </a:extLst>
          </p:cNvPr>
          <p:cNvSpPr/>
          <p:nvPr/>
        </p:nvSpPr>
        <p:spPr>
          <a:xfrm>
            <a:off x="4899619" y="1288514"/>
            <a:ext cx="3384376" cy="920333"/>
          </a:xfrm>
          <a:prstGeom prst="wedgeRectCallout">
            <a:avLst>
              <a:gd name="adj1" fmla="val -93530"/>
              <a:gd name="adj2" fmla="val -14548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GB" dirty="0"/>
              <a:t>Create instance of </a:t>
            </a:r>
            <a:r>
              <a:rPr lang="en-GB" dirty="0" err="1"/>
              <a:t>DataStore</a:t>
            </a:r>
            <a:endParaRPr lang="en-GB" dirty="0"/>
          </a:p>
          <a:p>
            <a:pPr algn="ctr" eaLnBrk="1" hangingPunct="1">
              <a:defRPr/>
            </a:pPr>
            <a:r>
              <a:rPr lang="en-GB" dirty="0"/>
              <a:t>Shared data contained in class definition</a:t>
            </a:r>
          </a:p>
        </p:txBody>
      </p:sp>
    </p:spTree>
    <p:extLst>
      <p:ext uri="{BB962C8B-B14F-4D97-AF65-F5344CB8AC3E}">
        <p14:creationId xmlns:p14="http://schemas.microsoft.com/office/powerpoint/2010/main" val="7207645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 idx="4294967295"/>
          </p:nvPr>
        </p:nvSpPr>
        <p:spPr>
          <a:xfrm>
            <a:off x="374650" y="274638"/>
            <a:ext cx="8229600" cy="1143000"/>
          </a:xfrm>
        </p:spPr>
        <p:txBody>
          <a:bodyPr/>
          <a:lstStyle/>
          <a:p>
            <a:r>
              <a:rPr lang="en-GB" altLang="en-US" dirty="0"/>
              <a:t>A worked example: Using classes</a:t>
            </a:r>
          </a:p>
        </p:txBody>
      </p:sp>
      <p:sp>
        <p:nvSpPr>
          <p:cNvPr id="20483" name="Text Box 2"/>
          <p:cNvSpPr txBox="1">
            <a:spLocks noChangeArrowheads="1"/>
          </p:cNvSpPr>
          <p:nvPr/>
        </p:nvSpPr>
        <p:spPr bwMode="auto">
          <a:xfrm>
            <a:off x="251520" y="1462368"/>
            <a:ext cx="7775575" cy="443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None/>
            </a:pP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temp_store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DataStore()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for i in range(1,32):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date = f'2021-05-{i}'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temp_store.add_measurement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(date, i)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Print the temps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temp_store.print_measurements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ular Callout 8">
            <a:extLst>
              <a:ext uri="{FF2B5EF4-FFF2-40B4-BE49-F238E27FC236}">
                <a16:creationId xmlns:a16="http://schemas.microsoft.com/office/drawing/2014/main" id="{51BA2C2F-0303-934F-A8E4-F73084F6CB06}"/>
              </a:ext>
            </a:extLst>
          </p:cNvPr>
          <p:cNvSpPr/>
          <p:nvPr/>
        </p:nvSpPr>
        <p:spPr>
          <a:xfrm>
            <a:off x="4899619" y="1288514"/>
            <a:ext cx="3384376" cy="920333"/>
          </a:xfrm>
          <a:prstGeom prst="wedgeRectCallout">
            <a:avLst>
              <a:gd name="adj1" fmla="val -93530"/>
              <a:gd name="adj2" fmla="val -14548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GB" dirty="0"/>
              <a:t>Create instance of </a:t>
            </a:r>
            <a:r>
              <a:rPr lang="en-GB" dirty="0" err="1"/>
              <a:t>DataStore</a:t>
            </a:r>
            <a:endParaRPr lang="en-GB" dirty="0"/>
          </a:p>
          <a:p>
            <a:pPr algn="ctr" eaLnBrk="1" hangingPunct="1">
              <a:defRPr/>
            </a:pPr>
            <a:r>
              <a:rPr lang="en-GB" dirty="0"/>
              <a:t>Shared data contained in class definition</a:t>
            </a:r>
          </a:p>
        </p:txBody>
      </p:sp>
      <p:sp>
        <p:nvSpPr>
          <p:cNvPr id="7" name="Rectangular Callout 6">
            <a:extLst>
              <a:ext uri="{FF2B5EF4-FFF2-40B4-BE49-F238E27FC236}">
                <a16:creationId xmlns:a16="http://schemas.microsoft.com/office/drawing/2014/main" id="{EFBAEB96-1593-4D4F-BD36-6B9EB33A03CD}"/>
              </a:ext>
            </a:extLst>
          </p:cNvPr>
          <p:cNvSpPr/>
          <p:nvPr/>
        </p:nvSpPr>
        <p:spPr>
          <a:xfrm>
            <a:off x="683568" y="2132856"/>
            <a:ext cx="1800200" cy="577389"/>
          </a:xfrm>
          <a:prstGeom prst="wedgeRectCallout">
            <a:avLst>
              <a:gd name="adj1" fmla="val -16478"/>
              <a:gd name="adj2" fmla="val 80132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GB" dirty="0"/>
              <a:t>No variable </a:t>
            </a:r>
          </a:p>
          <a:p>
            <a:pPr algn="ctr" eaLnBrk="1" hangingPunct="1">
              <a:defRPr/>
            </a:pPr>
            <a:r>
              <a:rPr lang="en-GB" dirty="0"/>
              <a:t>re-assignment</a:t>
            </a:r>
          </a:p>
        </p:txBody>
      </p:sp>
    </p:spTree>
    <p:extLst>
      <p:ext uri="{BB962C8B-B14F-4D97-AF65-F5344CB8AC3E}">
        <p14:creationId xmlns:p14="http://schemas.microsoft.com/office/powerpoint/2010/main" val="3562755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4"/>
          <p:cNvSpPr txBox="1">
            <a:spLocks noChangeArrowheads="1"/>
          </p:cNvSpPr>
          <p:nvPr/>
        </p:nvSpPr>
        <p:spPr bwMode="auto">
          <a:xfrm>
            <a:off x="548641" y="502921"/>
            <a:ext cx="7837920" cy="17906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latin typeface="Calibri" panose="020F0502020204030204" pitchFamily="34" charset="0"/>
              </a:rPr>
              <a:t>Computer science is the study of algorithms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latin typeface="Calibri" panose="020F0502020204030204" pitchFamily="34" charset="0"/>
              </a:rPr>
              <a:t>Computer </a:t>
            </a:r>
            <a:r>
              <a:rPr lang="en-US" altLang="en-US" sz="2540" i="1">
                <a:latin typeface="Calibri" panose="020F0502020204030204" pitchFamily="34" charset="0"/>
              </a:rPr>
              <a:t>programming</a:t>
            </a:r>
            <a:r>
              <a:rPr lang="en-US" altLang="en-US" sz="2540">
                <a:latin typeface="Calibri" panose="020F0502020204030204" pitchFamily="34" charset="0"/>
              </a:rPr>
              <a:t> is about creating and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latin typeface="Calibri" panose="020F0502020204030204" pitchFamily="34" charset="0"/>
              </a:rPr>
              <a:t>composing </a:t>
            </a:r>
            <a:r>
              <a:rPr lang="en-US" altLang="en-US" sz="2540" i="1">
                <a:latin typeface="Calibri" panose="020F0502020204030204" pitchFamily="34" charset="0"/>
              </a:rPr>
              <a:t>abstractions</a:t>
            </a:r>
          </a:p>
        </p:txBody>
      </p:sp>
      <p:pic>
        <p:nvPicPr>
          <p:cNvPr id="3" name="Picture 1">
            <a:extLst>
              <a:ext uri="{FF2B5EF4-FFF2-40B4-BE49-F238E27FC236}">
                <a16:creationId xmlns:a16="http://schemas.microsoft.com/office/drawing/2014/main" id="{7A0524B9-CDE6-2242-A772-B6DDC7418B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4882" y="6215847"/>
            <a:ext cx="1343191" cy="250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00013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 idx="4294967295"/>
          </p:nvPr>
        </p:nvSpPr>
        <p:spPr>
          <a:xfrm>
            <a:off x="374650" y="274638"/>
            <a:ext cx="8229600" cy="1143000"/>
          </a:xfrm>
        </p:spPr>
        <p:txBody>
          <a:bodyPr/>
          <a:lstStyle/>
          <a:p>
            <a:r>
              <a:rPr lang="en-GB" altLang="en-US" dirty="0"/>
              <a:t>A worked example: Using classes</a:t>
            </a:r>
          </a:p>
        </p:txBody>
      </p:sp>
      <p:sp>
        <p:nvSpPr>
          <p:cNvPr id="20483" name="Text Box 2"/>
          <p:cNvSpPr txBox="1">
            <a:spLocks noChangeArrowheads="1"/>
          </p:cNvSpPr>
          <p:nvPr/>
        </p:nvSpPr>
        <p:spPr bwMode="auto">
          <a:xfrm>
            <a:off x="251520" y="1462368"/>
            <a:ext cx="7775575" cy="443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None/>
            </a:pP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temp_store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DataStore()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for i in range(1,32):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date = f'2021-05-{i}'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temp_store.add_measurement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(date, i)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Print the temps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temp_store.print_measurements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ular Callout 8">
            <a:extLst>
              <a:ext uri="{FF2B5EF4-FFF2-40B4-BE49-F238E27FC236}">
                <a16:creationId xmlns:a16="http://schemas.microsoft.com/office/drawing/2014/main" id="{51BA2C2F-0303-934F-A8E4-F73084F6CB06}"/>
              </a:ext>
            </a:extLst>
          </p:cNvPr>
          <p:cNvSpPr/>
          <p:nvPr/>
        </p:nvSpPr>
        <p:spPr>
          <a:xfrm>
            <a:off x="4899619" y="1288514"/>
            <a:ext cx="3384376" cy="920333"/>
          </a:xfrm>
          <a:prstGeom prst="wedgeRectCallout">
            <a:avLst>
              <a:gd name="adj1" fmla="val -93530"/>
              <a:gd name="adj2" fmla="val -14548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GB" dirty="0"/>
              <a:t>Create instance of </a:t>
            </a:r>
            <a:r>
              <a:rPr lang="en-GB" dirty="0" err="1"/>
              <a:t>DataStore</a:t>
            </a:r>
            <a:endParaRPr lang="en-GB" dirty="0"/>
          </a:p>
          <a:p>
            <a:pPr algn="ctr" eaLnBrk="1" hangingPunct="1">
              <a:defRPr/>
            </a:pPr>
            <a:r>
              <a:rPr lang="en-GB" dirty="0"/>
              <a:t>Shared data contained in class definition</a:t>
            </a:r>
          </a:p>
        </p:txBody>
      </p:sp>
      <p:sp>
        <p:nvSpPr>
          <p:cNvPr id="5" name="Rectangular Callout 4">
            <a:extLst>
              <a:ext uri="{FF2B5EF4-FFF2-40B4-BE49-F238E27FC236}">
                <a16:creationId xmlns:a16="http://schemas.microsoft.com/office/drawing/2014/main" id="{9C291656-F8C0-CA41-9E1C-8C2AD0307295}"/>
              </a:ext>
            </a:extLst>
          </p:cNvPr>
          <p:cNvSpPr/>
          <p:nvPr/>
        </p:nvSpPr>
        <p:spPr>
          <a:xfrm>
            <a:off x="6335688" y="2617073"/>
            <a:ext cx="2808312" cy="793413"/>
          </a:xfrm>
          <a:prstGeom prst="wedgeRectCallout">
            <a:avLst>
              <a:gd name="adj1" fmla="val -93530"/>
              <a:gd name="adj2" fmla="val -14548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GB" dirty="0"/>
              <a:t>Only need to pass in things to add</a:t>
            </a:r>
          </a:p>
        </p:txBody>
      </p:sp>
      <p:sp>
        <p:nvSpPr>
          <p:cNvPr id="7" name="Rectangular Callout 6">
            <a:extLst>
              <a:ext uri="{FF2B5EF4-FFF2-40B4-BE49-F238E27FC236}">
                <a16:creationId xmlns:a16="http://schemas.microsoft.com/office/drawing/2014/main" id="{EFBAEB96-1593-4D4F-BD36-6B9EB33A03CD}"/>
              </a:ext>
            </a:extLst>
          </p:cNvPr>
          <p:cNvSpPr/>
          <p:nvPr/>
        </p:nvSpPr>
        <p:spPr>
          <a:xfrm>
            <a:off x="683568" y="2132856"/>
            <a:ext cx="1800200" cy="577389"/>
          </a:xfrm>
          <a:prstGeom prst="wedgeRectCallout">
            <a:avLst>
              <a:gd name="adj1" fmla="val -16478"/>
              <a:gd name="adj2" fmla="val 80132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GB" dirty="0"/>
              <a:t>No variable </a:t>
            </a:r>
          </a:p>
          <a:p>
            <a:pPr algn="ctr" eaLnBrk="1" hangingPunct="1">
              <a:defRPr/>
            </a:pPr>
            <a:r>
              <a:rPr lang="en-GB" dirty="0"/>
              <a:t>re-assignment</a:t>
            </a:r>
          </a:p>
        </p:txBody>
      </p:sp>
    </p:spTree>
    <p:extLst>
      <p:ext uri="{BB962C8B-B14F-4D97-AF65-F5344CB8AC3E}">
        <p14:creationId xmlns:p14="http://schemas.microsoft.com/office/powerpoint/2010/main" val="26036574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 idx="4294967295"/>
          </p:nvPr>
        </p:nvSpPr>
        <p:spPr>
          <a:xfrm>
            <a:off x="374650" y="274638"/>
            <a:ext cx="8229600" cy="1143000"/>
          </a:xfrm>
        </p:spPr>
        <p:txBody>
          <a:bodyPr/>
          <a:lstStyle/>
          <a:p>
            <a:r>
              <a:rPr lang="en-GB" altLang="en-US" dirty="0"/>
              <a:t>A worked example: Using classes</a:t>
            </a:r>
          </a:p>
        </p:txBody>
      </p:sp>
      <p:sp>
        <p:nvSpPr>
          <p:cNvPr id="20483" name="Text Box 2"/>
          <p:cNvSpPr txBox="1">
            <a:spLocks noChangeArrowheads="1"/>
          </p:cNvSpPr>
          <p:nvPr/>
        </p:nvSpPr>
        <p:spPr bwMode="auto">
          <a:xfrm>
            <a:off x="251520" y="1462368"/>
            <a:ext cx="7775575" cy="443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None/>
            </a:pP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temp_store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DataStore()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for i in range(1,32):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date = f'2021-05-{i}'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temp_store.add_measurement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(date, i)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Print the temps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temp_store.print_measurements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ular Callout 8">
            <a:extLst>
              <a:ext uri="{FF2B5EF4-FFF2-40B4-BE49-F238E27FC236}">
                <a16:creationId xmlns:a16="http://schemas.microsoft.com/office/drawing/2014/main" id="{51BA2C2F-0303-934F-A8E4-F73084F6CB06}"/>
              </a:ext>
            </a:extLst>
          </p:cNvPr>
          <p:cNvSpPr/>
          <p:nvPr/>
        </p:nvSpPr>
        <p:spPr>
          <a:xfrm>
            <a:off x="4899619" y="1288514"/>
            <a:ext cx="3384376" cy="920333"/>
          </a:xfrm>
          <a:prstGeom prst="wedgeRectCallout">
            <a:avLst>
              <a:gd name="adj1" fmla="val -93530"/>
              <a:gd name="adj2" fmla="val -14548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GB" dirty="0"/>
              <a:t>Create instance of </a:t>
            </a:r>
            <a:r>
              <a:rPr lang="en-GB" dirty="0" err="1"/>
              <a:t>DataStore</a:t>
            </a:r>
            <a:endParaRPr lang="en-GB" dirty="0"/>
          </a:p>
          <a:p>
            <a:pPr algn="ctr" eaLnBrk="1" hangingPunct="1">
              <a:defRPr/>
            </a:pPr>
            <a:r>
              <a:rPr lang="en-GB" dirty="0"/>
              <a:t>Shared data contained in class definition</a:t>
            </a:r>
          </a:p>
        </p:txBody>
      </p:sp>
      <p:sp>
        <p:nvSpPr>
          <p:cNvPr id="5" name="Rectangular Callout 4">
            <a:extLst>
              <a:ext uri="{FF2B5EF4-FFF2-40B4-BE49-F238E27FC236}">
                <a16:creationId xmlns:a16="http://schemas.microsoft.com/office/drawing/2014/main" id="{9C291656-F8C0-CA41-9E1C-8C2AD0307295}"/>
              </a:ext>
            </a:extLst>
          </p:cNvPr>
          <p:cNvSpPr/>
          <p:nvPr/>
        </p:nvSpPr>
        <p:spPr>
          <a:xfrm>
            <a:off x="6335688" y="2617073"/>
            <a:ext cx="2808312" cy="793413"/>
          </a:xfrm>
          <a:prstGeom prst="wedgeRectCallout">
            <a:avLst>
              <a:gd name="adj1" fmla="val -93530"/>
              <a:gd name="adj2" fmla="val -14548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GB" dirty="0"/>
              <a:t>Only need to pass in things to add</a:t>
            </a:r>
          </a:p>
        </p:txBody>
      </p:sp>
      <p:sp>
        <p:nvSpPr>
          <p:cNvPr id="6" name="Rectangular Callout 5">
            <a:extLst>
              <a:ext uri="{FF2B5EF4-FFF2-40B4-BE49-F238E27FC236}">
                <a16:creationId xmlns:a16="http://schemas.microsoft.com/office/drawing/2014/main" id="{46088A8D-43C2-434A-B5A5-F4631C9A726F}"/>
              </a:ext>
            </a:extLst>
          </p:cNvPr>
          <p:cNvSpPr/>
          <p:nvPr/>
        </p:nvSpPr>
        <p:spPr>
          <a:xfrm>
            <a:off x="5256076" y="3585338"/>
            <a:ext cx="2160240" cy="793413"/>
          </a:xfrm>
          <a:prstGeom prst="wedgeRectCallout">
            <a:avLst>
              <a:gd name="adj1" fmla="val -93530"/>
              <a:gd name="adj2" fmla="val -14548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GB" dirty="0"/>
              <a:t>Don’t need shared state</a:t>
            </a:r>
          </a:p>
        </p:txBody>
      </p:sp>
      <p:sp>
        <p:nvSpPr>
          <p:cNvPr id="7" name="Rectangular Callout 6">
            <a:extLst>
              <a:ext uri="{FF2B5EF4-FFF2-40B4-BE49-F238E27FC236}">
                <a16:creationId xmlns:a16="http://schemas.microsoft.com/office/drawing/2014/main" id="{EFBAEB96-1593-4D4F-BD36-6B9EB33A03CD}"/>
              </a:ext>
            </a:extLst>
          </p:cNvPr>
          <p:cNvSpPr/>
          <p:nvPr/>
        </p:nvSpPr>
        <p:spPr>
          <a:xfrm>
            <a:off x="683568" y="2132856"/>
            <a:ext cx="1800200" cy="577389"/>
          </a:xfrm>
          <a:prstGeom prst="wedgeRectCallout">
            <a:avLst>
              <a:gd name="adj1" fmla="val -16478"/>
              <a:gd name="adj2" fmla="val 80132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GB" dirty="0"/>
              <a:t>No variable </a:t>
            </a:r>
          </a:p>
          <a:p>
            <a:pPr algn="ctr" eaLnBrk="1" hangingPunct="1">
              <a:defRPr/>
            </a:pPr>
            <a:r>
              <a:rPr lang="en-GB" dirty="0"/>
              <a:t>re-assignment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805917-131E-6144-A04E-9016B317F66D}"/>
              </a:ext>
            </a:extLst>
          </p:cNvPr>
          <p:cNvSpPr txBox="1"/>
          <p:nvPr/>
        </p:nvSpPr>
        <p:spPr>
          <a:xfrm>
            <a:off x="1477047" y="5324098"/>
            <a:ext cx="684514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200" dirty="0"/>
              <a:t>Number of things you need to remember are reduced</a:t>
            </a:r>
          </a:p>
        </p:txBody>
      </p:sp>
    </p:spTree>
    <p:extLst>
      <p:ext uri="{BB962C8B-B14F-4D97-AF65-F5344CB8AC3E}">
        <p14:creationId xmlns:p14="http://schemas.microsoft.com/office/powerpoint/2010/main" val="166598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ChangeArrowheads="1"/>
          </p:cNvSpPr>
          <p:nvPr/>
        </p:nvSpPr>
        <p:spPr bwMode="auto">
          <a:xfrm>
            <a:off x="468313" y="1484313"/>
            <a:ext cx="8135937" cy="3324225"/>
          </a:xfrm>
          <a:prstGeom prst="rect">
            <a:avLst/>
          </a:prstGeom>
          <a:solidFill>
            <a:srgbClr val="EAE8D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28528" tIns="0" rIns="0" bIns="0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indent="-45720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en-US" sz="2400" b="1" dirty="0">
                <a:solidFill>
                  <a:srgbClr val="463E2F"/>
                </a:solidFill>
                <a:latin typeface="+mn-lt"/>
              </a:rPr>
              <a:t>inheritance</a:t>
            </a:r>
          </a:p>
          <a:p>
            <a:pPr lvl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solidFill>
                  <a:srgbClr val="463E2F"/>
                </a:solidFill>
                <a:latin typeface="+mn-lt"/>
              </a:rPr>
              <a:t>	The concept that one class can inherit traits from another class, much like you and your parents.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en-US" sz="2400" b="1" dirty="0">
                <a:solidFill>
                  <a:srgbClr val="463E2F"/>
                </a:solidFill>
                <a:latin typeface="+mn-lt"/>
              </a:rPr>
              <a:t>attribute</a:t>
            </a:r>
          </a:p>
          <a:p>
            <a:pPr lvl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solidFill>
                  <a:srgbClr val="463E2F"/>
                </a:solidFill>
                <a:latin typeface="+mn-lt"/>
              </a:rPr>
              <a:t>	A property that classes have that are from composition and are usually variables.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en-US" sz="2400" b="1" dirty="0">
                <a:solidFill>
                  <a:srgbClr val="463E2F"/>
                </a:solidFill>
                <a:latin typeface="+mn-lt"/>
              </a:rPr>
              <a:t>is-a</a:t>
            </a:r>
          </a:p>
          <a:p>
            <a:pPr lvl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solidFill>
                  <a:srgbClr val="463E2F"/>
                </a:solidFill>
                <a:latin typeface="+mn-lt"/>
              </a:rPr>
              <a:t>A phrase to say that something inherits from another, as in a "salmon" is-a "fish."</a:t>
            </a:r>
          </a:p>
        </p:txBody>
      </p:sp>
      <p:sp>
        <p:nvSpPr>
          <p:cNvPr id="22531" name="Title 2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GB" altLang="en-US"/>
              <a:t>OOP Terminology (2)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 idx="4294967295"/>
          </p:nvPr>
        </p:nvSpPr>
        <p:spPr>
          <a:xfrm>
            <a:off x="374650" y="274638"/>
            <a:ext cx="8229600" cy="1143000"/>
          </a:xfrm>
        </p:spPr>
        <p:txBody>
          <a:bodyPr/>
          <a:lstStyle/>
          <a:p>
            <a:r>
              <a:rPr lang="en-GB" altLang="en-US" dirty="0"/>
              <a:t>Inheritance</a:t>
            </a:r>
          </a:p>
        </p:txBody>
      </p:sp>
      <p:sp>
        <p:nvSpPr>
          <p:cNvPr id="20483" name="Text Box 2"/>
          <p:cNvSpPr txBox="1">
            <a:spLocks noChangeArrowheads="1"/>
          </p:cNvSpPr>
          <p:nvPr/>
        </p:nvSpPr>
        <p:spPr bwMode="auto">
          <a:xfrm>
            <a:off x="684212" y="1417639"/>
            <a:ext cx="7776220" cy="12912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en-US" sz="2200" dirty="0"/>
              <a:t>Classes can inherit from one another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endParaRPr lang="en-US" altLang="en-US" sz="2200" dirty="0"/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en-US" sz="2200" dirty="0"/>
              <a:t>This allows you to share attributes and methods, add, extend, modify. 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en-US" sz="2200" dirty="0"/>
              <a:t>(very flexible)</a:t>
            </a:r>
          </a:p>
        </p:txBody>
      </p:sp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8A4E5DE-9797-8947-BE09-E119E8F2BC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850" y="3203683"/>
            <a:ext cx="5956300" cy="25654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FC26093-7FF3-8244-87DF-803CEE9124B7}"/>
              </a:ext>
            </a:extLst>
          </p:cNvPr>
          <p:cNvSpPr txBox="1"/>
          <p:nvPr/>
        </p:nvSpPr>
        <p:spPr>
          <a:xfrm>
            <a:off x="1979712" y="3276383"/>
            <a:ext cx="5400600" cy="305234"/>
          </a:xfrm>
          <a:prstGeom prst="rect">
            <a:avLst/>
          </a:prstGeom>
          <a:solidFill>
            <a:srgbClr val="DCDBB3"/>
          </a:solidFill>
        </p:spPr>
        <p:txBody>
          <a:bodyPr wrap="square" rtlCol="0">
            <a:spAutoFit/>
          </a:bodyPr>
          <a:lstStyle/>
          <a:p>
            <a:r>
              <a:rPr lang="en-GB" dirty="0" err="1">
                <a:solidFill>
                  <a:srgbClr val="D87665"/>
                </a:solidFill>
              </a:rPr>
              <a:t>DataStore</a:t>
            </a:r>
            <a:endParaRPr lang="en-GB" dirty="0">
              <a:solidFill>
                <a:srgbClr val="D8766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76914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 idx="4294967295"/>
          </p:nvPr>
        </p:nvSpPr>
        <p:spPr>
          <a:xfrm>
            <a:off x="374650" y="274638"/>
            <a:ext cx="8229600" cy="1143000"/>
          </a:xfrm>
        </p:spPr>
        <p:txBody>
          <a:bodyPr/>
          <a:lstStyle/>
          <a:p>
            <a:r>
              <a:rPr lang="en-GB" altLang="en-US" dirty="0"/>
              <a:t>Inheritance</a:t>
            </a:r>
          </a:p>
        </p:txBody>
      </p:sp>
      <p:sp>
        <p:nvSpPr>
          <p:cNvPr id="20483" name="Text Box 2"/>
          <p:cNvSpPr txBox="1">
            <a:spLocks noChangeArrowheads="1"/>
          </p:cNvSpPr>
          <p:nvPr/>
        </p:nvSpPr>
        <p:spPr bwMode="auto">
          <a:xfrm>
            <a:off x="684212" y="1340768"/>
            <a:ext cx="7775575" cy="443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en-US" sz="2200" dirty="0"/>
              <a:t>Let’s make a class which converts Celsius measurements to Kelvin 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en-US" sz="2200" dirty="0"/>
              <a:t>as we add them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endParaRPr lang="en-US" altLang="en-US" sz="1800" dirty="0"/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TemperatureStore(DataStore):</a:t>
            </a:r>
            <a:b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add_measurement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(self, date, value):</a:t>
            </a:r>
            <a:b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# Convert to kelvin</a:t>
            </a:r>
            <a:b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value += 273.15</a:t>
            </a:r>
            <a:b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self.measurements.append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(value)</a:t>
            </a:r>
            <a:b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self.times.append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(date)</a:t>
            </a:r>
          </a:p>
        </p:txBody>
      </p:sp>
      <p:sp>
        <p:nvSpPr>
          <p:cNvPr id="4" name="Rectangular Callout 3">
            <a:extLst>
              <a:ext uri="{FF2B5EF4-FFF2-40B4-BE49-F238E27FC236}">
                <a16:creationId xmlns:a16="http://schemas.microsoft.com/office/drawing/2014/main" id="{33C0F71E-CB96-4C44-A91F-B667BA16E0AF}"/>
              </a:ext>
            </a:extLst>
          </p:cNvPr>
          <p:cNvSpPr/>
          <p:nvPr/>
        </p:nvSpPr>
        <p:spPr>
          <a:xfrm>
            <a:off x="6630991" y="4691495"/>
            <a:ext cx="2160240" cy="793413"/>
          </a:xfrm>
          <a:prstGeom prst="wedgeRectCallout">
            <a:avLst>
              <a:gd name="adj1" fmla="val -93530"/>
              <a:gd name="adj2" fmla="val -14548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GB" dirty="0"/>
              <a:t>Still have access to the class attributes of </a:t>
            </a:r>
            <a:r>
              <a:rPr lang="en-GB" dirty="0" err="1"/>
              <a:t>DataStore</a:t>
            </a:r>
            <a:endParaRPr lang="en-GB" dirty="0"/>
          </a:p>
        </p:txBody>
      </p:sp>
      <p:sp>
        <p:nvSpPr>
          <p:cNvPr id="5" name="Rectangular Callout 4">
            <a:extLst>
              <a:ext uri="{FF2B5EF4-FFF2-40B4-BE49-F238E27FC236}">
                <a16:creationId xmlns:a16="http://schemas.microsoft.com/office/drawing/2014/main" id="{4DE9E43F-7701-6646-9D64-145A8D8F5514}"/>
              </a:ext>
            </a:extLst>
          </p:cNvPr>
          <p:cNvSpPr/>
          <p:nvPr/>
        </p:nvSpPr>
        <p:spPr>
          <a:xfrm>
            <a:off x="6804248" y="2852936"/>
            <a:ext cx="2160240" cy="793413"/>
          </a:xfrm>
          <a:prstGeom prst="wedgeRectCallout">
            <a:avLst>
              <a:gd name="adj1" fmla="val -95432"/>
              <a:gd name="adj2" fmla="val -6778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GB" dirty="0"/>
              <a:t>Same method signature</a:t>
            </a:r>
          </a:p>
        </p:txBody>
      </p:sp>
    </p:spTree>
    <p:extLst>
      <p:ext uri="{BB962C8B-B14F-4D97-AF65-F5344CB8AC3E}">
        <p14:creationId xmlns:p14="http://schemas.microsoft.com/office/powerpoint/2010/main" val="3992586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 idx="4294967295"/>
          </p:nvPr>
        </p:nvSpPr>
        <p:spPr>
          <a:xfrm>
            <a:off x="374650" y="274638"/>
            <a:ext cx="8229600" cy="1143000"/>
          </a:xfrm>
        </p:spPr>
        <p:txBody>
          <a:bodyPr/>
          <a:lstStyle/>
          <a:p>
            <a:r>
              <a:rPr lang="en-GB" altLang="en-US" dirty="0"/>
              <a:t>Inheritance</a:t>
            </a:r>
          </a:p>
        </p:txBody>
      </p:sp>
      <p:sp>
        <p:nvSpPr>
          <p:cNvPr id="20483" name="Text Box 2"/>
          <p:cNvSpPr txBox="1">
            <a:spLocks noChangeArrowheads="1"/>
          </p:cNvSpPr>
          <p:nvPr/>
        </p:nvSpPr>
        <p:spPr bwMode="auto">
          <a:xfrm>
            <a:off x="611981" y="4796710"/>
            <a:ext cx="7920038" cy="100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en-US" sz="2200" dirty="0"/>
              <a:t>TemperatureStore </a:t>
            </a:r>
            <a:r>
              <a:rPr lang="en-US" altLang="en-US" sz="2200" b="1" dirty="0"/>
              <a:t>inherits </a:t>
            </a:r>
            <a:r>
              <a:rPr lang="en-US" altLang="en-US" sz="2200" dirty="0"/>
              <a:t>from DataStore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en-US" sz="2200" dirty="0"/>
              <a:t>TemperatureStore </a:t>
            </a:r>
            <a:r>
              <a:rPr lang="en-US" altLang="en-US" sz="2200" b="1" dirty="0"/>
              <a:t>is-a</a:t>
            </a:r>
            <a:r>
              <a:rPr lang="en-US" altLang="en-US" sz="2200" dirty="0"/>
              <a:t> DataStore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endParaRPr lang="en-US" altLang="en-US" sz="18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E8571B7-8E66-D34D-B330-179DC6C9567A}"/>
              </a:ext>
            </a:extLst>
          </p:cNvPr>
          <p:cNvGrpSpPr/>
          <p:nvPr/>
        </p:nvGrpSpPr>
        <p:grpSpPr>
          <a:xfrm>
            <a:off x="1691457" y="1124744"/>
            <a:ext cx="5761086" cy="3314206"/>
            <a:chOff x="1691457" y="1124744"/>
            <a:chExt cx="5761086" cy="3314206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C1257767-ED91-174C-8F6C-3BD506337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91457" y="1124744"/>
              <a:ext cx="5761086" cy="3314206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BB20CBD8-F096-C544-90C6-5ABEB873C944}"/>
                </a:ext>
              </a:extLst>
            </p:cNvPr>
            <p:cNvSpPr txBox="1"/>
            <p:nvPr/>
          </p:nvSpPr>
          <p:spPr>
            <a:xfrm>
              <a:off x="2433750" y="1271220"/>
              <a:ext cx="4454305" cy="307777"/>
            </a:xfrm>
            <a:prstGeom prst="rect">
              <a:avLst/>
            </a:prstGeom>
            <a:solidFill>
              <a:srgbClr val="DCDBB3"/>
            </a:solidFill>
          </p:spPr>
          <p:txBody>
            <a:bodyPr wrap="square" rtlCol="0">
              <a:spAutoFit/>
            </a:bodyPr>
            <a:lstStyle/>
            <a:p>
              <a:r>
                <a:rPr lang="en-GB" sz="1400" dirty="0" err="1">
                  <a:solidFill>
                    <a:srgbClr val="D87665"/>
                  </a:solidFill>
                </a:rPr>
                <a:t>DataStore</a:t>
              </a:r>
              <a:endParaRPr lang="en-GB" sz="1600" dirty="0">
                <a:solidFill>
                  <a:srgbClr val="D87665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0F039E2-158D-9244-B82E-7FC3CE8D8613}"/>
                </a:ext>
              </a:extLst>
            </p:cNvPr>
            <p:cNvSpPr txBox="1"/>
            <p:nvPr/>
          </p:nvSpPr>
          <p:spPr>
            <a:xfrm>
              <a:off x="2136796" y="3719852"/>
              <a:ext cx="5048212" cy="307777"/>
            </a:xfrm>
            <a:prstGeom prst="rect">
              <a:avLst/>
            </a:prstGeom>
            <a:solidFill>
              <a:srgbClr val="DCDBB3"/>
            </a:solidFill>
          </p:spPr>
          <p:txBody>
            <a:bodyPr wrap="square" rtlCol="0">
              <a:spAutoFit/>
            </a:bodyPr>
            <a:lstStyle/>
            <a:p>
              <a:r>
                <a:rPr lang="en-GB" sz="1400" dirty="0" err="1">
                  <a:solidFill>
                    <a:srgbClr val="D87665"/>
                  </a:solidFill>
                </a:rPr>
                <a:t>TemperatureStore</a:t>
              </a:r>
              <a:endParaRPr lang="en-GB" sz="1600" dirty="0">
                <a:solidFill>
                  <a:srgbClr val="D87665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618160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 idx="4294967295"/>
          </p:nvPr>
        </p:nvSpPr>
        <p:spPr>
          <a:xfrm>
            <a:off x="374650" y="274638"/>
            <a:ext cx="8229600" cy="1143000"/>
          </a:xfrm>
        </p:spPr>
        <p:txBody>
          <a:bodyPr/>
          <a:lstStyle/>
          <a:p>
            <a:r>
              <a:rPr lang="en-GB" altLang="en-US" dirty="0"/>
              <a:t>Inheritance</a:t>
            </a:r>
          </a:p>
        </p:txBody>
      </p:sp>
      <p:sp>
        <p:nvSpPr>
          <p:cNvPr id="20483" name="Text Box 2"/>
          <p:cNvSpPr txBox="1">
            <a:spLocks noChangeArrowheads="1"/>
          </p:cNvSpPr>
          <p:nvPr/>
        </p:nvSpPr>
        <p:spPr bwMode="auto">
          <a:xfrm>
            <a:off x="374650" y="1417638"/>
            <a:ext cx="7920038" cy="4171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from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data_store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DataStore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ds = DataStore()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ds.add_measurement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'2021-05-01'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ds.print_measurements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2021-05-01 5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endParaRPr lang="en-US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endParaRPr lang="en-US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endParaRPr lang="en-US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ts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TemperatureStore()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ts.add_measurement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'2021-05-01'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endParaRPr lang="en-US" altLang="en-US" sz="1800" dirty="0"/>
          </a:p>
        </p:txBody>
      </p:sp>
      <p:sp>
        <p:nvSpPr>
          <p:cNvPr id="9" name="Rectangular Callout 8">
            <a:extLst>
              <a:ext uri="{FF2B5EF4-FFF2-40B4-BE49-F238E27FC236}">
                <a16:creationId xmlns:a16="http://schemas.microsoft.com/office/drawing/2014/main" id="{FED6BE74-7A73-684D-8859-5B97BAA716D4}"/>
              </a:ext>
            </a:extLst>
          </p:cNvPr>
          <p:cNvSpPr/>
          <p:nvPr/>
        </p:nvSpPr>
        <p:spPr>
          <a:xfrm>
            <a:off x="6156176" y="3809340"/>
            <a:ext cx="2880320" cy="1143000"/>
          </a:xfrm>
          <a:prstGeom prst="wedgeRectCallout">
            <a:avLst>
              <a:gd name="adj1" fmla="val -63073"/>
              <a:gd name="adj2" fmla="val 27246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GB" dirty="0"/>
              <a:t>Common interface for both classes</a:t>
            </a:r>
          </a:p>
        </p:txBody>
      </p:sp>
    </p:spTree>
    <p:extLst>
      <p:ext uri="{BB962C8B-B14F-4D97-AF65-F5344CB8AC3E}">
        <p14:creationId xmlns:p14="http://schemas.microsoft.com/office/powerpoint/2010/main" val="3224248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 idx="4294967295"/>
          </p:nvPr>
        </p:nvSpPr>
        <p:spPr>
          <a:xfrm>
            <a:off x="374650" y="274638"/>
            <a:ext cx="8229600" cy="1143000"/>
          </a:xfrm>
        </p:spPr>
        <p:txBody>
          <a:bodyPr/>
          <a:lstStyle/>
          <a:p>
            <a:r>
              <a:rPr lang="en-GB" altLang="en-US" dirty="0"/>
              <a:t>Inheritance</a:t>
            </a:r>
          </a:p>
        </p:txBody>
      </p:sp>
      <p:sp>
        <p:nvSpPr>
          <p:cNvPr id="20483" name="Text Box 2"/>
          <p:cNvSpPr txBox="1">
            <a:spLocks noChangeArrowheads="1"/>
          </p:cNvSpPr>
          <p:nvPr/>
        </p:nvSpPr>
        <p:spPr bwMode="auto">
          <a:xfrm>
            <a:off x="374650" y="1417638"/>
            <a:ext cx="7920038" cy="4171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from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data_store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DataStore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ds = DataStore()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ds.add_measurement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'2021-05-01'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ds.print_measurements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2021-05-01 5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endParaRPr lang="en-US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endParaRPr lang="en-US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endParaRPr lang="en-US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ts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TemperatureStore()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ts.add_measurement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'2021-05-01'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ts.print_measurements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2021-05-01 278.15</a:t>
            </a:r>
            <a:endParaRPr lang="en-US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endParaRPr lang="en-US" altLang="en-US" sz="1800" dirty="0"/>
          </a:p>
        </p:txBody>
      </p:sp>
      <p:sp>
        <p:nvSpPr>
          <p:cNvPr id="7" name="Rectangular Callout 6">
            <a:extLst>
              <a:ext uri="{FF2B5EF4-FFF2-40B4-BE49-F238E27FC236}">
                <a16:creationId xmlns:a16="http://schemas.microsoft.com/office/drawing/2014/main" id="{F4AEA946-F620-2244-BDD9-A6EBCFCCC261}"/>
              </a:ext>
            </a:extLst>
          </p:cNvPr>
          <p:cNvSpPr/>
          <p:nvPr/>
        </p:nvSpPr>
        <p:spPr>
          <a:xfrm>
            <a:off x="6156176" y="4297362"/>
            <a:ext cx="2880320" cy="1143000"/>
          </a:xfrm>
          <a:prstGeom prst="wedgeRectCallout">
            <a:avLst>
              <a:gd name="adj1" fmla="val -84969"/>
              <a:gd name="adj2" fmla="val 21408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GB" dirty="0"/>
              <a:t>Can still use </a:t>
            </a:r>
            <a:r>
              <a:rPr lang="en-GB" i="1" dirty="0" err="1"/>
              <a:t>print_measurements</a:t>
            </a:r>
            <a:r>
              <a:rPr lang="en-GB" i="1" dirty="0"/>
              <a:t> </a:t>
            </a:r>
            <a:r>
              <a:rPr lang="en-GB" dirty="0"/>
              <a:t>from </a:t>
            </a:r>
            <a:r>
              <a:rPr lang="en-GB" dirty="0" err="1"/>
              <a:t>DataStore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1440490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 idx="4294967295"/>
          </p:nvPr>
        </p:nvSpPr>
        <p:spPr>
          <a:xfrm>
            <a:off x="374650" y="274638"/>
            <a:ext cx="8229600" cy="1143000"/>
          </a:xfrm>
        </p:spPr>
        <p:txBody>
          <a:bodyPr/>
          <a:lstStyle/>
          <a:p>
            <a:r>
              <a:rPr lang="en-GB" altLang="en-US" dirty="0"/>
              <a:t>Inheritance</a:t>
            </a:r>
          </a:p>
        </p:txBody>
      </p:sp>
      <p:sp>
        <p:nvSpPr>
          <p:cNvPr id="20483" name="Text Box 2"/>
          <p:cNvSpPr txBox="1">
            <a:spLocks noChangeArrowheads="1"/>
          </p:cNvSpPr>
          <p:nvPr/>
        </p:nvSpPr>
        <p:spPr bwMode="auto">
          <a:xfrm>
            <a:off x="374650" y="1417638"/>
            <a:ext cx="7920038" cy="4171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from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data_store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DataStore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ds = DataStore()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ds.add_measurement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'2021-05-01'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ds.print_measurements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2021-05-01 5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endParaRPr lang="en-US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endParaRPr lang="en-US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endParaRPr lang="en-US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ts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TemperatureStore()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ts.add_measurement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'2021-05-01'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ts.print_measurements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2021-05-01 277.15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endParaRPr lang="en-US" altLang="en-US" sz="1800" dirty="0"/>
          </a:p>
        </p:txBody>
      </p:sp>
      <p:sp>
        <p:nvSpPr>
          <p:cNvPr id="10" name="Rectangular Callout 9">
            <a:extLst>
              <a:ext uri="{FF2B5EF4-FFF2-40B4-BE49-F238E27FC236}">
                <a16:creationId xmlns:a16="http://schemas.microsoft.com/office/drawing/2014/main" id="{F55A9221-4550-0446-88CE-B2B64D814BDA}"/>
              </a:ext>
            </a:extLst>
          </p:cNvPr>
          <p:cNvSpPr/>
          <p:nvPr/>
        </p:nvSpPr>
        <p:spPr>
          <a:xfrm>
            <a:off x="4644008" y="5013176"/>
            <a:ext cx="4392488" cy="998686"/>
          </a:xfrm>
          <a:prstGeom prst="wedgeRectCallout">
            <a:avLst>
              <a:gd name="adj1" fmla="val -87695"/>
              <a:gd name="adj2" fmla="val -1053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GB" i="1" dirty="0" err="1"/>
              <a:t>add_measurement</a:t>
            </a:r>
            <a:r>
              <a:rPr lang="en-GB" i="1" dirty="0"/>
              <a:t> </a:t>
            </a:r>
            <a:r>
              <a:rPr lang="en-GB" dirty="0"/>
              <a:t>from the </a:t>
            </a:r>
            <a:r>
              <a:rPr lang="en-GB" i="1" dirty="0"/>
              <a:t>TemperatureStore</a:t>
            </a:r>
            <a:r>
              <a:rPr lang="en-GB" dirty="0"/>
              <a:t> class overrides behaviour of </a:t>
            </a:r>
            <a:r>
              <a:rPr lang="en-GB" i="1" dirty="0" err="1"/>
              <a:t>DataStore.add_measurement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36241173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 idx="4294967295"/>
          </p:nvPr>
        </p:nvSpPr>
        <p:spPr>
          <a:xfrm>
            <a:off x="374650" y="274638"/>
            <a:ext cx="8229600" cy="1143000"/>
          </a:xfrm>
        </p:spPr>
        <p:txBody>
          <a:bodyPr/>
          <a:lstStyle/>
          <a:p>
            <a:r>
              <a:rPr lang="en-GB" altLang="en-US" dirty="0"/>
              <a:t>Inheritance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CAF7DE5-65F1-0F47-95DF-34A90AFE23CF}"/>
              </a:ext>
            </a:extLst>
          </p:cNvPr>
          <p:cNvSpPr txBox="1"/>
          <p:nvPr/>
        </p:nvSpPr>
        <p:spPr>
          <a:xfrm>
            <a:off x="467544" y="1700808"/>
            <a:ext cx="835292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/>
              <a:t>Inheritance is powerful and allows you to write re-useable components</a:t>
            </a:r>
          </a:p>
          <a:p>
            <a:endParaRPr lang="en-GB" sz="2200" dirty="0"/>
          </a:p>
          <a:p>
            <a:r>
              <a:rPr lang="en-GB" sz="2200" dirty="0"/>
              <a:t>Reducing duplication reduces chance of bugs:</a:t>
            </a:r>
          </a:p>
          <a:p>
            <a:pPr marL="285750" indent="-285750">
              <a:buFontTx/>
              <a:buChar char="-"/>
            </a:pPr>
            <a:r>
              <a:rPr lang="en-GB" sz="2200" dirty="0"/>
              <a:t>Code that is repeated in 2 or more places will eventually be wrong in at least one</a:t>
            </a:r>
          </a:p>
        </p:txBody>
      </p:sp>
    </p:spTree>
    <p:extLst>
      <p:ext uri="{BB962C8B-B14F-4D97-AF65-F5344CB8AC3E}">
        <p14:creationId xmlns:p14="http://schemas.microsoft.com/office/powerpoint/2010/main" val="4194482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4"/>
          <p:cNvSpPr txBox="1">
            <a:spLocks noChangeArrowheads="1"/>
          </p:cNvSpPr>
          <p:nvPr/>
        </p:nvSpPr>
        <p:spPr bwMode="auto">
          <a:xfrm>
            <a:off x="548641" y="502921"/>
            <a:ext cx="7837920" cy="17906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latin typeface="Calibri" panose="020F0502020204030204" pitchFamily="34" charset="0"/>
              </a:rPr>
              <a:t>Computer science is the study of algorithms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latin typeface="Calibri" panose="020F0502020204030204" pitchFamily="34" charset="0"/>
              </a:rPr>
              <a:t>Computer </a:t>
            </a:r>
            <a:r>
              <a:rPr lang="en-US" altLang="en-US" sz="2540" i="1">
                <a:latin typeface="Calibri" panose="020F0502020204030204" pitchFamily="34" charset="0"/>
              </a:rPr>
              <a:t>programming</a:t>
            </a:r>
            <a:r>
              <a:rPr lang="en-US" altLang="en-US" sz="2540">
                <a:latin typeface="Calibri" panose="020F0502020204030204" pitchFamily="34" charset="0"/>
              </a:rPr>
              <a:t> is about creating and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latin typeface="Calibri" panose="020F0502020204030204" pitchFamily="34" charset="0"/>
              </a:rPr>
              <a:t>composing </a:t>
            </a:r>
            <a:r>
              <a:rPr lang="en-US" altLang="en-US" sz="2540" i="1">
                <a:latin typeface="Calibri" panose="020F0502020204030204" pitchFamily="34" charset="0"/>
              </a:rPr>
              <a:t>abstractions</a:t>
            </a:r>
          </a:p>
        </p:txBody>
      </p:sp>
      <p:sp>
        <p:nvSpPr>
          <p:cNvPr id="15363" name="Text Box 4"/>
          <p:cNvSpPr txBox="1">
            <a:spLocks noChangeArrowheads="1"/>
          </p:cNvSpPr>
          <p:nvPr/>
        </p:nvSpPr>
        <p:spPr bwMode="auto">
          <a:xfrm>
            <a:off x="5146561" y="2122920"/>
            <a:ext cx="2665440" cy="618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algn="ctr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latin typeface="Calibri" panose="020F0502020204030204" pitchFamily="34" charset="0"/>
              </a:rPr>
              <a:t>hide the details</a:t>
            </a:r>
          </a:p>
        </p:txBody>
      </p:sp>
      <p:sp>
        <p:nvSpPr>
          <p:cNvPr id="15364" name="Line 6"/>
          <p:cNvSpPr>
            <a:spLocks noChangeShapeType="1"/>
          </p:cNvSpPr>
          <p:nvPr/>
        </p:nvSpPr>
        <p:spPr bwMode="auto">
          <a:xfrm>
            <a:off x="4206241" y="2071081"/>
            <a:ext cx="1045440" cy="36576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pic>
        <p:nvPicPr>
          <p:cNvPr id="5" name="Picture 1">
            <a:extLst>
              <a:ext uri="{FF2B5EF4-FFF2-40B4-BE49-F238E27FC236}">
                <a16:creationId xmlns:a16="http://schemas.microsoft.com/office/drawing/2014/main" id="{3D38A0CA-80F4-C446-96DE-66DCF66966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4882" y="6215847"/>
            <a:ext cx="1343191" cy="250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758626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 idx="4294967295"/>
          </p:nvPr>
        </p:nvSpPr>
        <p:spPr>
          <a:xfrm>
            <a:off x="374650" y="274638"/>
            <a:ext cx="8229600" cy="1143000"/>
          </a:xfrm>
        </p:spPr>
        <p:txBody>
          <a:bodyPr/>
          <a:lstStyle/>
          <a:p>
            <a:r>
              <a:rPr lang="en-GB" altLang="en-US" dirty="0"/>
              <a:t>Inheritance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CAF7DE5-65F1-0F47-95DF-34A90AFE23CF}"/>
              </a:ext>
            </a:extLst>
          </p:cNvPr>
          <p:cNvSpPr txBox="1"/>
          <p:nvPr/>
        </p:nvSpPr>
        <p:spPr>
          <a:xfrm>
            <a:off x="451128" y="1248996"/>
            <a:ext cx="83529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dirty="0"/>
              <a:t>Nothing is free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dirty="0"/>
              <a:t>Simple programs become slightly more complex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dirty="0"/>
              <a:t>Too much abstraction creates as big a mental burden as too little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5F23679-C4BD-6742-B457-C7C2B1770398}"/>
              </a:ext>
            </a:extLst>
          </p:cNvPr>
          <p:cNvGrpSpPr/>
          <p:nvPr/>
        </p:nvGrpSpPr>
        <p:grpSpPr>
          <a:xfrm>
            <a:off x="1403648" y="2823275"/>
            <a:ext cx="6770688" cy="3306763"/>
            <a:chOff x="2905125" y="3527425"/>
            <a:chExt cx="6770688" cy="3306763"/>
          </a:xfrm>
        </p:grpSpPr>
        <p:sp>
          <p:nvSpPr>
            <p:cNvPr id="17" name="Line 3">
              <a:extLst>
                <a:ext uri="{FF2B5EF4-FFF2-40B4-BE49-F238E27FC236}">
                  <a16:creationId xmlns:a16="http://schemas.microsoft.com/office/drawing/2014/main" id="{A022DF91-31E9-8F49-A3E8-D4EF8B0C0E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1525" y="6445250"/>
              <a:ext cx="374491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8" name="Line 4">
              <a:extLst>
                <a:ext uri="{FF2B5EF4-FFF2-40B4-BE49-F238E27FC236}">
                  <a16:creationId xmlns:a16="http://schemas.microsoft.com/office/drawing/2014/main" id="{87017565-C6CF-5D4A-A55F-4AAAFA1163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11525" y="3968750"/>
              <a:ext cx="0" cy="24765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9" name="Text Box 5">
              <a:extLst>
                <a:ext uri="{FF2B5EF4-FFF2-40B4-BE49-F238E27FC236}">
                  <a16:creationId xmlns:a16="http://schemas.microsoft.com/office/drawing/2014/main" id="{23E36954-9CC7-674D-8338-C61D8A38E4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70338" y="6484938"/>
              <a:ext cx="2233612" cy="349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CA" altLang="en-US">
                  <a:latin typeface="Calibri" panose="020F0502020204030204" pitchFamily="34" charset="0"/>
                </a:rPr>
                <a:t>Degree of Abstraction</a:t>
              </a:r>
            </a:p>
          </p:txBody>
        </p:sp>
        <p:sp>
          <p:nvSpPr>
            <p:cNvPr id="20" name="Text Box 6">
              <a:extLst>
                <a:ext uri="{FF2B5EF4-FFF2-40B4-BE49-F238E27FC236}">
                  <a16:creationId xmlns:a16="http://schemas.microsoft.com/office/drawing/2014/main" id="{B8F8B428-041F-0A40-A23E-D7B0096CD2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5400000">
              <a:off x="1890713" y="4978400"/>
              <a:ext cx="2379662" cy="3508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CA" altLang="en-US">
                  <a:latin typeface="Calibri" panose="020F0502020204030204" pitchFamily="34" charset="0"/>
                </a:rPr>
                <a:t>Mental Effort Required </a:t>
              </a:r>
            </a:p>
          </p:txBody>
        </p:sp>
        <p:grpSp>
          <p:nvGrpSpPr>
            <p:cNvPr id="21" name="Group 7">
              <a:extLst>
                <a:ext uri="{FF2B5EF4-FFF2-40B4-BE49-F238E27FC236}">
                  <a16:creationId xmlns:a16="http://schemas.microsoft.com/office/drawing/2014/main" id="{9C4A98E2-0D91-B949-BB79-76EC114BF18B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714750" y="4775200"/>
              <a:ext cx="3167063" cy="1152525"/>
              <a:chOff x="18" y="3324"/>
              <a:chExt cx="1306" cy="472"/>
            </a:xfrm>
          </p:grpSpPr>
          <p:sp>
            <p:nvSpPr>
              <p:cNvPr id="22" name="Arc 8">
                <a:extLst>
                  <a:ext uri="{FF2B5EF4-FFF2-40B4-BE49-F238E27FC236}">
                    <a16:creationId xmlns:a16="http://schemas.microsoft.com/office/drawing/2014/main" id="{7E247F9B-3548-4949-B6DC-25354C129C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1" y="3324"/>
                <a:ext cx="653" cy="472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23" name="Arc 9">
                <a:extLst>
                  <a:ext uri="{FF2B5EF4-FFF2-40B4-BE49-F238E27FC236}">
                    <a16:creationId xmlns:a16="http://schemas.microsoft.com/office/drawing/2014/main" id="{95C01D51-DC53-AD44-A3B4-3D50ABD471C5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8" y="3324"/>
                <a:ext cx="653" cy="472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sp>
          <p:nvSpPr>
            <p:cNvPr id="24" name="Text Box 10">
              <a:extLst>
                <a:ext uri="{FF2B5EF4-FFF2-40B4-BE49-F238E27FC236}">
                  <a16:creationId xmlns:a16="http://schemas.microsoft.com/office/drawing/2014/main" id="{42A66A7B-1F58-CB4D-9FA7-F3427E6E61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6638" y="3527425"/>
              <a:ext cx="2500312" cy="665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CA" altLang="en-US" sz="2000">
                  <a:solidFill>
                    <a:srgbClr val="000066"/>
                  </a:solidFill>
                  <a:latin typeface="Calibri" panose="020F0502020204030204" pitchFamily="34" charset="0"/>
                </a:rPr>
                <a:t>Putting steps together</a:t>
              </a:r>
            </a:p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CA" altLang="en-US" sz="2000">
                  <a:solidFill>
                    <a:srgbClr val="000066"/>
                  </a:solidFill>
                  <a:latin typeface="Calibri" panose="020F0502020204030204" pitchFamily="34" charset="0"/>
                </a:rPr>
                <a:t>to get big picture</a:t>
              </a:r>
            </a:p>
          </p:txBody>
        </p:sp>
        <p:sp>
          <p:nvSpPr>
            <p:cNvPr id="25" name="Line 11">
              <a:extLst>
                <a:ext uri="{FF2B5EF4-FFF2-40B4-BE49-F238E27FC236}">
                  <a16:creationId xmlns:a16="http://schemas.microsoft.com/office/drawing/2014/main" id="{23A83298-B980-AE48-8ED9-2321FA35722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46525" y="4183063"/>
              <a:ext cx="517525" cy="576262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6" name="Text Box 12">
              <a:extLst>
                <a:ext uri="{FF2B5EF4-FFF2-40B4-BE49-F238E27FC236}">
                  <a16:creationId xmlns:a16="http://schemas.microsoft.com/office/drawing/2014/main" id="{972A1EB2-B06F-684F-9EE4-33213056EB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94500" y="5543550"/>
              <a:ext cx="2881313" cy="665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CA" altLang="en-US" sz="2000">
                  <a:solidFill>
                    <a:srgbClr val="660066"/>
                  </a:solidFill>
                  <a:latin typeface="Calibri" panose="020F0502020204030204" pitchFamily="34" charset="0"/>
                </a:rPr>
                <a:t>Tracing steps to figure out</a:t>
              </a:r>
            </a:p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CA" altLang="en-US" sz="2000">
                  <a:solidFill>
                    <a:srgbClr val="660066"/>
                  </a:solidFill>
                  <a:latin typeface="Calibri" panose="020F0502020204030204" pitchFamily="34" charset="0"/>
                </a:rPr>
                <a:t>what actually happens</a:t>
              </a:r>
            </a:p>
          </p:txBody>
        </p:sp>
        <p:sp>
          <p:nvSpPr>
            <p:cNvPr id="27" name="Line 13">
              <a:extLst>
                <a:ext uri="{FF2B5EF4-FFF2-40B4-BE49-F238E27FC236}">
                  <a16:creationId xmlns:a16="http://schemas.microsoft.com/office/drawing/2014/main" id="{5DE05344-9A53-F947-A699-9CE0554E6F6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999288" y="5046663"/>
              <a:ext cx="749300" cy="461962"/>
            </a:xfrm>
            <a:prstGeom prst="line">
              <a:avLst/>
            </a:prstGeom>
            <a:noFill/>
            <a:ln w="19050">
              <a:solidFill>
                <a:srgbClr val="6600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pic>
        <p:nvPicPr>
          <p:cNvPr id="29" name="Picture 1">
            <a:extLst>
              <a:ext uri="{FF2B5EF4-FFF2-40B4-BE49-F238E27FC236}">
                <a16:creationId xmlns:a16="http://schemas.microsoft.com/office/drawing/2014/main" id="{FD97EF72-75C2-B84B-A93F-0FC44814FA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4882" y="6215847"/>
            <a:ext cx="1343191" cy="250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2403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090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8000" y="957961"/>
            <a:ext cx="6480000" cy="12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89091" name="Text Box 4"/>
          <p:cNvSpPr txBox="1">
            <a:spLocks noChangeArrowheads="1"/>
          </p:cNvSpPr>
          <p:nvPr/>
        </p:nvSpPr>
        <p:spPr bwMode="auto">
          <a:xfrm>
            <a:off x="3421441" y="4429801"/>
            <a:ext cx="2404800" cy="44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8" tIns="40819" rIns="81638" bIns="40819"/>
          <a:lstStyle>
            <a:lvl1pPr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algn="ctr" eaLnBrk="1">
              <a:lnSpc>
                <a:spcPct val="102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358">
                <a:solidFill>
                  <a:srgbClr val="000000"/>
                </a:solidFill>
                <a:latin typeface="Calibri" panose="020F0502020204030204" pitchFamily="34" charset="0"/>
              </a:rPr>
              <a:t>January 2011</a:t>
            </a:r>
          </a:p>
        </p:txBody>
      </p:sp>
      <p:pic>
        <p:nvPicPr>
          <p:cNvPr id="8909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5247902"/>
            <a:ext cx="2056320" cy="779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89093" name="Text Box 5"/>
          <p:cNvSpPr txBox="1">
            <a:spLocks noChangeArrowheads="1"/>
          </p:cNvSpPr>
          <p:nvPr/>
        </p:nvSpPr>
        <p:spPr bwMode="auto">
          <a:xfrm>
            <a:off x="2887921" y="5224681"/>
            <a:ext cx="5876640" cy="822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8" tIns="40819" rIns="81638" bIns="40819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02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270" dirty="0">
                <a:solidFill>
                  <a:srgbClr val="000000"/>
                </a:solidFill>
                <a:latin typeface="Calibri" panose="020F0502020204030204" pitchFamily="34" charset="0"/>
              </a:rPr>
              <a:t>Copyright © Software Carpentry 2010</a:t>
            </a:r>
          </a:p>
          <a:p>
            <a:pPr eaLnBrk="1">
              <a:lnSpc>
                <a:spcPct val="14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270" dirty="0">
                <a:solidFill>
                  <a:srgbClr val="000000"/>
                </a:solidFill>
                <a:latin typeface="Calibri" panose="020F0502020204030204" pitchFamily="34" charset="0"/>
              </a:rPr>
              <a:t>This work is licensed under the Creative Commons Attribution License</a:t>
            </a:r>
          </a:p>
          <a:p>
            <a:pPr eaLnBrk="1">
              <a:lnSpc>
                <a:spcPct val="14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270" dirty="0">
                <a:solidFill>
                  <a:srgbClr val="000000"/>
                </a:solidFill>
                <a:latin typeface="Calibri" panose="020F0502020204030204" pitchFamily="34" charset="0"/>
              </a:rPr>
              <a:t>See http://software-</a:t>
            </a:r>
            <a:r>
              <a:rPr lang="en-US" altLang="en-US" sz="1270" dirty="0" err="1">
                <a:solidFill>
                  <a:srgbClr val="000000"/>
                </a:solidFill>
                <a:latin typeface="Calibri" panose="020F0502020204030204" pitchFamily="34" charset="0"/>
              </a:rPr>
              <a:t>carpentry.org</a:t>
            </a:r>
            <a:r>
              <a:rPr lang="en-US" altLang="en-US" sz="1270" dirty="0">
                <a:solidFill>
                  <a:srgbClr val="000000"/>
                </a:solidFill>
                <a:latin typeface="Calibri" panose="020F0502020204030204" pitchFamily="34" charset="0"/>
              </a:rPr>
              <a:t>/</a:t>
            </a:r>
            <a:r>
              <a:rPr lang="en-US" altLang="en-US" sz="1270" dirty="0" err="1">
                <a:solidFill>
                  <a:srgbClr val="000000"/>
                </a:solidFill>
                <a:latin typeface="Calibri" panose="020F0502020204030204" pitchFamily="34" charset="0"/>
              </a:rPr>
              <a:t>license.html</a:t>
            </a:r>
            <a:r>
              <a:rPr lang="en-US" altLang="en-US" sz="1270" dirty="0">
                <a:solidFill>
                  <a:srgbClr val="000000"/>
                </a:solidFill>
                <a:latin typeface="Calibri" panose="020F0502020204030204" pitchFamily="34" charset="0"/>
              </a:rPr>
              <a:t> for more information.</a:t>
            </a:r>
          </a:p>
        </p:txBody>
      </p:sp>
      <p:sp>
        <p:nvSpPr>
          <p:cNvPr id="89094" name="Text Box 5"/>
          <p:cNvSpPr txBox="1">
            <a:spLocks noChangeArrowheads="1"/>
          </p:cNvSpPr>
          <p:nvPr/>
        </p:nvSpPr>
        <p:spPr bwMode="auto">
          <a:xfrm>
            <a:off x="3902401" y="2763721"/>
            <a:ext cx="1442880" cy="44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8" tIns="40819" rIns="81638" bIns="40819"/>
          <a:lstStyle>
            <a:lvl1pPr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algn="ctr" eaLnBrk="1">
              <a:lnSpc>
                <a:spcPct val="102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358" dirty="0">
                <a:solidFill>
                  <a:srgbClr val="000000"/>
                </a:solidFill>
                <a:latin typeface="Calibri" panose="020F0502020204030204" pitchFamily="34" charset="0"/>
              </a:rPr>
              <a:t>Some content created by</a:t>
            </a:r>
          </a:p>
        </p:txBody>
      </p:sp>
      <p:sp>
        <p:nvSpPr>
          <p:cNvPr id="89095" name="Text Box 6"/>
          <p:cNvSpPr txBox="1">
            <a:spLocks noChangeArrowheads="1"/>
          </p:cNvSpPr>
          <p:nvPr/>
        </p:nvSpPr>
        <p:spPr bwMode="auto">
          <a:xfrm>
            <a:off x="3628801" y="3548521"/>
            <a:ext cx="1990080" cy="53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8" tIns="40819" rIns="81638" bIns="40819"/>
          <a:lstStyle>
            <a:lvl1pPr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algn="ctr" eaLnBrk="1">
              <a:lnSpc>
                <a:spcPct val="102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903">
                <a:solidFill>
                  <a:srgbClr val="000000"/>
                </a:solidFill>
                <a:latin typeface="Calibri" panose="020F0502020204030204" pitchFamily="34" charset="0"/>
              </a:rPr>
              <a:t>Greg Wilson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4"/>
          <p:cNvSpPr txBox="1">
            <a:spLocks noChangeArrowheads="1"/>
          </p:cNvSpPr>
          <p:nvPr/>
        </p:nvSpPr>
        <p:spPr bwMode="auto">
          <a:xfrm>
            <a:off x="548641" y="502921"/>
            <a:ext cx="7837920" cy="17906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latin typeface="Calibri" panose="020F0502020204030204" pitchFamily="34" charset="0"/>
              </a:rPr>
              <a:t>Computer science is the study of algorithms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latin typeface="Calibri" panose="020F0502020204030204" pitchFamily="34" charset="0"/>
              </a:rPr>
              <a:t>Computer </a:t>
            </a:r>
            <a:r>
              <a:rPr lang="en-US" altLang="en-US" sz="2540" i="1">
                <a:latin typeface="Calibri" panose="020F0502020204030204" pitchFamily="34" charset="0"/>
              </a:rPr>
              <a:t>programming</a:t>
            </a:r>
            <a:r>
              <a:rPr lang="en-US" altLang="en-US" sz="2540">
                <a:latin typeface="Calibri" panose="020F0502020204030204" pitchFamily="34" charset="0"/>
              </a:rPr>
              <a:t> is about creating and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latin typeface="Calibri" panose="020F0502020204030204" pitchFamily="34" charset="0"/>
              </a:rPr>
              <a:t>composing </a:t>
            </a:r>
            <a:r>
              <a:rPr lang="en-US" altLang="en-US" sz="2540" i="1">
                <a:latin typeface="Calibri" panose="020F0502020204030204" pitchFamily="34" charset="0"/>
              </a:rPr>
              <a:t>abstractions</a:t>
            </a:r>
          </a:p>
        </p:txBody>
      </p:sp>
      <p:sp>
        <p:nvSpPr>
          <p:cNvPr id="17411" name="Text Box 4"/>
          <p:cNvSpPr txBox="1">
            <a:spLocks noChangeArrowheads="1"/>
          </p:cNvSpPr>
          <p:nvPr/>
        </p:nvSpPr>
        <p:spPr bwMode="auto">
          <a:xfrm>
            <a:off x="5146561" y="2122920"/>
            <a:ext cx="2665440" cy="618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algn="ctr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latin typeface="Calibri" panose="020F0502020204030204" pitchFamily="34" charset="0"/>
              </a:rPr>
              <a:t>hide the details</a:t>
            </a:r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3057121" y="3064680"/>
            <a:ext cx="5173920" cy="618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algn="ctr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latin typeface="Calibri" panose="020F0502020204030204" pitchFamily="34" charset="0"/>
              </a:rPr>
              <a:t>make one thing act like another</a:t>
            </a:r>
            <a:endParaRPr lang="en-US" altLang="en-US" sz="2540" i="1">
              <a:latin typeface="Calibri" panose="020F0502020204030204" pitchFamily="34" charset="0"/>
            </a:endParaRPr>
          </a:p>
        </p:txBody>
      </p:sp>
      <p:sp>
        <p:nvSpPr>
          <p:cNvPr id="17413" name="Line 5"/>
          <p:cNvSpPr>
            <a:spLocks noChangeShapeType="1"/>
          </p:cNvSpPr>
          <p:nvPr/>
        </p:nvSpPr>
        <p:spPr bwMode="auto">
          <a:xfrm>
            <a:off x="4206241" y="2176201"/>
            <a:ext cx="940320" cy="99216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7414" name="Line 6"/>
          <p:cNvSpPr>
            <a:spLocks noChangeShapeType="1"/>
          </p:cNvSpPr>
          <p:nvPr/>
        </p:nvSpPr>
        <p:spPr bwMode="auto">
          <a:xfrm>
            <a:off x="4206241" y="2071081"/>
            <a:ext cx="1045440" cy="36576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pic>
        <p:nvPicPr>
          <p:cNvPr id="7" name="Picture 1">
            <a:extLst>
              <a:ext uri="{FF2B5EF4-FFF2-40B4-BE49-F238E27FC236}">
                <a16:creationId xmlns:a16="http://schemas.microsoft.com/office/drawing/2014/main" id="{DCCA13F1-7EE6-DD44-BACF-F710D7478D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4882" y="6215847"/>
            <a:ext cx="1343191" cy="250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166680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4"/>
          <p:cNvSpPr txBox="1">
            <a:spLocks noChangeArrowheads="1"/>
          </p:cNvSpPr>
          <p:nvPr/>
        </p:nvSpPr>
        <p:spPr bwMode="auto">
          <a:xfrm>
            <a:off x="548641" y="502921"/>
            <a:ext cx="7837920" cy="17906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latin typeface="Calibri" panose="020F0502020204030204" pitchFamily="34" charset="0"/>
              </a:rPr>
              <a:t>Computer science is the study of algorithms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latin typeface="Calibri" panose="020F0502020204030204" pitchFamily="34" charset="0"/>
              </a:rPr>
              <a:t>Computer </a:t>
            </a:r>
            <a:r>
              <a:rPr lang="en-US" altLang="en-US" sz="2540" i="1">
                <a:latin typeface="Calibri" panose="020F0502020204030204" pitchFamily="34" charset="0"/>
              </a:rPr>
              <a:t>programming</a:t>
            </a:r>
            <a:r>
              <a:rPr lang="en-US" altLang="en-US" sz="2540">
                <a:latin typeface="Calibri" panose="020F0502020204030204" pitchFamily="34" charset="0"/>
              </a:rPr>
              <a:t> is about creating and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latin typeface="Calibri" panose="020F0502020204030204" pitchFamily="34" charset="0"/>
              </a:rPr>
              <a:t>composing </a:t>
            </a:r>
            <a:r>
              <a:rPr lang="en-US" altLang="en-US" sz="2540" i="1">
                <a:latin typeface="Calibri" panose="020F0502020204030204" pitchFamily="34" charset="0"/>
              </a:rPr>
              <a:t>abstractions</a:t>
            </a:r>
          </a:p>
        </p:txBody>
      </p:sp>
      <p:sp>
        <p:nvSpPr>
          <p:cNvPr id="19459" name="Text Box 4"/>
          <p:cNvSpPr txBox="1">
            <a:spLocks noChangeArrowheads="1"/>
          </p:cNvSpPr>
          <p:nvPr/>
        </p:nvSpPr>
        <p:spPr bwMode="auto">
          <a:xfrm>
            <a:off x="5146561" y="2122920"/>
            <a:ext cx="2665440" cy="618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algn="ctr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latin typeface="Calibri" panose="020F0502020204030204" pitchFamily="34" charset="0"/>
              </a:rPr>
              <a:t>hide the details</a:t>
            </a: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3057121" y="3064680"/>
            <a:ext cx="5173920" cy="618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algn="ctr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latin typeface="Calibri" panose="020F0502020204030204" pitchFamily="34" charset="0"/>
              </a:rPr>
              <a:t>make one thing act like another</a:t>
            </a:r>
            <a:endParaRPr lang="en-US" altLang="en-US" sz="2540" i="1">
              <a:latin typeface="Calibri" panose="020F0502020204030204" pitchFamily="34" charset="0"/>
            </a:endParaRPr>
          </a:p>
        </p:txBody>
      </p:sp>
      <p:sp>
        <p:nvSpPr>
          <p:cNvPr id="19461" name="Line 5"/>
          <p:cNvSpPr>
            <a:spLocks noChangeShapeType="1"/>
          </p:cNvSpPr>
          <p:nvPr/>
        </p:nvSpPr>
        <p:spPr bwMode="auto">
          <a:xfrm>
            <a:off x="4206241" y="2176201"/>
            <a:ext cx="940320" cy="99216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9462" name="Line 6"/>
          <p:cNvSpPr>
            <a:spLocks noChangeShapeType="1"/>
          </p:cNvSpPr>
          <p:nvPr/>
        </p:nvSpPr>
        <p:spPr bwMode="auto">
          <a:xfrm>
            <a:off x="4206241" y="2071081"/>
            <a:ext cx="1045440" cy="36576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9463" name="Text Box 4"/>
          <p:cNvSpPr txBox="1">
            <a:spLocks noChangeArrowheads="1"/>
          </p:cNvSpPr>
          <p:nvPr/>
        </p:nvSpPr>
        <p:spPr bwMode="auto">
          <a:xfrm>
            <a:off x="548641" y="3742921"/>
            <a:ext cx="7837920" cy="618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latin typeface="Calibri" panose="020F0502020204030204" pitchFamily="34" charset="0"/>
              </a:rPr>
              <a:t>Functions turn many steps into one (logical) step</a:t>
            </a:r>
          </a:p>
        </p:txBody>
      </p:sp>
      <p:pic>
        <p:nvPicPr>
          <p:cNvPr id="8" name="Picture 1">
            <a:extLst>
              <a:ext uri="{FF2B5EF4-FFF2-40B4-BE49-F238E27FC236}">
                <a16:creationId xmlns:a16="http://schemas.microsoft.com/office/drawing/2014/main" id="{5B287CFC-2FE6-2844-AF69-E0F44F5C7E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4882" y="6215847"/>
            <a:ext cx="1343191" cy="250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028945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4"/>
          <p:cNvSpPr txBox="1">
            <a:spLocks noChangeArrowheads="1"/>
          </p:cNvSpPr>
          <p:nvPr/>
        </p:nvSpPr>
        <p:spPr bwMode="auto">
          <a:xfrm>
            <a:off x="548641" y="502921"/>
            <a:ext cx="7837920" cy="17906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latin typeface="Calibri" panose="020F0502020204030204" pitchFamily="34" charset="0"/>
              </a:rPr>
              <a:t>Computer science is the study of algorithms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latin typeface="Calibri" panose="020F0502020204030204" pitchFamily="34" charset="0"/>
              </a:rPr>
              <a:t>Computer </a:t>
            </a:r>
            <a:r>
              <a:rPr lang="en-US" altLang="en-US" sz="2540" i="1">
                <a:latin typeface="Calibri" panose="020F0502020204030204" pitchFamily="34" charset="0"/>
              </a:rPr>
              <a:t>programming</a:t>
            </a:r>
            <a:r>
              <a:rPr lang="en-US" altLang="en-US" sz="2540">
                <a:latin typeface="Calibri" panose="020F0502020204030204" pitchFamily="34" charset="0"/>
              </a:rPr>
              <a:t> is about creating and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latin typeface="Calibri" panose="020F0502020204030204" pitchFamily="34" charset="0"/>
              </a:rPr>
              <a:t>composing </a:t>
            </a:r>
            <a:r>
              <a:rPr lang="en-US" altLang="en-US" sz="2540" i="1">
                <a:latin typeface="Calibri" panose="020F0502020204030204" pitchFamily="34" charset="0"/>
              </a:rPr>
              <a:t>abstractions</a:t>
            </a:r>
          </a:p>
        </p:txBody>
      </p:sp>
      <p:sp>
        <p:nvSpPr>
          <p:cNvPr id="21507" name="Text Box 4"/>
          <p:cNvSpPr txBox="1">
            <a:spLocks noChangeArrowheads="1"/>
          </p:cNvSpPr>
          <p:nvPr/>
        </p:nvSpPr>
        <p:spPr bwMode="auto">
          <a:xfrm>
            <a:off x="5146561" y="2122920"/>
            <a:ext cx="2665440" cy="618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algn="ctr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latin typeface="Calibri" panose="020F0502020204030204" pitchFamily="34" charset="0"/>
              </a:rPr>
              <a:t>hide the details</a:t>
            </a:r>
          </a:p>
        </p:txBody>
      </p:sp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3057121" y="3064680"/>
            <a:ext cx="5173920" cy="618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algn="ctr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latin typeface="Calibri" panose="020F0502020204030204" pitchFamily="34" charset="0"/>
              </a:rPr>
              <a:t>make one thing act like another</a:t>
            </a:r>
            <a:endParaRPr lang="en-US" altLang="en-US" sz="2540" i="1">
              <a:latin typeface="Calibri" panose="020F0502020204030204" pitchFamily="34" charset="0"/>
            </a:endParaRPr>
          </a:p>
        </p:txBody>
      </p:sp>
      <p:sp>
        <p:nvSpPr>
          <p:cNvPr id="21509" name="Line 5"/>
          <p:cNvSpPr>
            <a:spLocks noChangeShapeType="1"/>
          </p:cNvSpPr>
          <p:nvPr/>
        </p:nvSpPr>
        <p:spPr bwMode="auto">
          <a:xfrm>
            <a:off x="4206241" y="2176201"/>
            <a:ext cx="940320" cy="99216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1510" name="Line 6"/>
          <p:cNvSpPr>
            <a:spLocks noChangeShapeType="1"/>
          </p:cNvSpPr>
          <p:nvPr/>
        </p:nvSpPr>
        <p:spPr bwMode="auto">
          <a:xfrm>
            <a:off x="4206241" y="2071081"/>
            <a:ext cx="1045440" cy="36576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1511" name="Text Box 4"/>
          <p:cNvSpPr txBox="1">
            <a:spLocks noChangeArrowheads="1"/>
          </p:cNvSpPr>
          <p:nvPr/>
        </p:nvSpPr>
        <p:spPr bwMode="auto">
          <a:xfrm>
            <a:off x="548641" y="3742921"/>
            <a:ext cx="7837920" cy="1204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latin typeface="Calibri" panose="020F0502020204030204" pitchFamily="34" charset="0"/>
              </a:rPr>
              <a:t>Functions turn many steps into one (logical) step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latin typeface="Calibri" panose="020F0502020204030204" pitchFamily="34" charset="0"/>
              </a:rPr>
              <a:t>Libraries group functions to make them manageable</a:t>
            </a:r>
          </a:p>
        </p:txBody>
      </p:sp>
      <p:pic>
        <p:nvPicPr>
          <p:cNvPr id="8" name="Picture 1">
            <a:extLst>
              <a:ext uri="{FF2B5EF4-FFF2-40B4-BE49-F238E27FC236}">
                <a16:creationId xmlns:a16="http://schemas.microsoft.com/office/drawing/2014/main" id="{33CB6A1A-89B1-7345-9621-7A8BC94D99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4882" y="6215847"/>
            <a:ext cx="1343191" cy="250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809215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4"/>
          <p:cNvSpPr txBox="1">
            <a:spLocks noChangeArrowheads="1"/>
          </p:cNvSpPr>
          <p:nvPr/>
        </p:nvSpPr>
        <p:spPr bwMode="auto">
          <a:xfrm>
            <a:off x="548641" y="502921"/>
            <a:ext cx="7837920" cy="17906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latin typeface="Calibri" panose="020F0502020204030204" pitchFamily="34" charset="0"/>
              </a:rPr>
              <a:t>Computer science is the study of algorithms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latin typeface="Calibri" panose="020F0502020204030204" pitchFamily="34" charset="0"/>
              </a:rPr>
              <a:t>Computer </a:t>
            </a:r>
            <a:r>
              <a:rPr lang="en-US" altLang="en-US" sz="2540" i="1">
                <a:latin typeface="Calibri" panose="020F0502020204030204" pitchFamily="34" charset="0"/>
              </a:rPr>
              <a:t>programming</a:t>
            </a:r>
            <a:r>
              <a:rPr lang="en-US" altLang="en-US" sz="2540">
                <a:latin typeface="Calibri" panose="020F0502020204030204" pitchFamily="34" charset="0"/>
              </a:rPr>
              <a:t> is about creating and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latin typeface="Calibri" panose="020F0502020204030204" pitchFamily="34" charset="0"/>
              </a:rPr>
              <a:t>composing </a:t>
            </a:r>
            <a:r>
              <a:rPr lang="en-US" altLang="en-US" sz="2540" i="1">
                <a:latin typeface="Calibri" panose="020F0502020204030204" pitchFamily="34" charset="0"/>
              </a:rPr>
              <a:t>abstractions</a:t>
            </a:r>
          </a:p>
        </p:txBody>
      </p:sp>
      <p:sp>
        <p:nvSpPr>
          <p:cNvPr id="23555" name="Text Box 4"/>
          <p:cNvSpPr txBox="1">
            <a:spLocks noChangeArrowheads="1"/>
          </p:cNvSpPr>
          <p:nvPr/>
        </p:nvSpPr>
        <p:spPr bwMode="auto">
          <a:xfrm>
            <a:off x="5146561" y="2122920"/>
            <a:ext cx="2665440" cy="618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algn="ctr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latin typeface="Calibri" panose="020F0502020204030204" pitchFamily="34" charset="0"/>
              </a:rPr>
              <a:t>hide the details</a:t>
            </a:r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3057121" y="3064680"/>
            <a:ext cx="5173920" cy="618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algn="ctr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latin typeface="Calibri" panose="020F0502020204030204" pitchFamily="34" charset="0"/>
              </a:rPr>
              <a:t>make one thing act like another</a:t>
            </a:r>
            <a:endParaRPr lang="en-US" altLang="en-US" sz="2540" i="1">
              <a:latin typeface="Calibri" panose="020F0502020204030204" pitchFamily="34" charset="0"/>
            </a:endParaRPr>
          </a:p>
        </p:txBody>
      </p:sp>
      <p:sp>
        <p:nvSpPr>
          <p:cNvPr id="23557" name="Line 5"/>
          <p:cNvSpPr>
            <a:spLocks noChangeShapeType="1"/>
          </p:cNvSpPr>
          <p:nvPr/>
        </p:nvSpPr>
        <p:spPr bwMode="auto">
          <a:xfrm>
            <a:off x="4206241" y="2176201"/>
            <a:ext cx="940320" cy="99216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3558" name="Line 6"/>
          <p:cNvSpPr>
            <a:spLocks noChangeShapeType="1"/>
          </p:cNvSpPr>
          <p:nvPr/>
        </p:nvSpPr>
        <p:spPr bwMode="auto">
          <a:xfrm>
            <a:off x="4206241" y="2071081"/>
            <a:ext cx="1045440" cy="36576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3559" name="Text Box 4"/>
          <p:cNvSpPr txBox="1">
            <a:spLocks noChangeArrowheads="1"/>
          </p:cNvSpPr>
          <p:nvPr/>
        </p:nvSpPr>
        <p:spPr bwMode="auto">
          <a:xfrm>
            <a:off x="548641" y="3742921"/>
            <a:ext cx="7837920" cy="17906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latin typeface="Calibri" panose="020F0502020204030204" pitchFamily="34" charset="0"/>
              </a:rPr>
              <a:t>Functions turn many steps into one (logical) step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latin typeface="Calibri" panose="020F0502020204030204" pitchFamily="34" charset="0"/>
              </a:rPr>
              <a:t>Libraries group functions to make them manageable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latin typeface="Calibri" panose="020F0502020204030204" pitchFamily="34" charset="0"/>
              </a:rPr>
              <a:t>Classes and objects combine functions and data</a:t>
            </a:r>
          </a:p>
        </p:txBody>
      </p:sp>
      <p:pic>
        <p:nvPicPr>
          <p:cNvPr id="8" name="Picture 1">
            <a:extLst>
              <a:ext uri="{FF2B5EF4-FFF2-40B4-BE49-F238E27FC236}">
                <a16:creationId xmlns:a16="http://schemas.microsoft.com/office/drawing/2014/main" id="{7FFB6ABD-8151-924F-B986-64EA349677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4882" y="6215847"/>
            <a:ext cx="1343191" cy="250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336192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4"/>
          <p:cNvSpPr txBox="1">
            <a:spLocks noChangeArrowheads="1"/>
          </p:cNvSpPr>
          <p:nvPr/>
        </p:nvSpPr>
        <p:spPr bwMode="auto">
          <a:xfrm>
            <a:off x="548641" y="502921"/>
            <a:ext cx="7837920" cy="17906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latin typeface="Calibri" panose="020F0502020204030204" pitchFamily="34" charset="0"/>
              </a:rPr>
              <a:t>Computer science is the study of algorithms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latin typeface="Calibri" panose="020F0502020204030204" pitchFamily="34" charset="0"/>
              </a:rPr>
              <a:t>Computer </a:t>
            </a:r>
            <a:r>
              <a:rPr lang="en-US" altLang="en-US" sz="2540" i="1">
                <a:latin typeface="Calibri" panose="020F0502020204030204" pitchFamily="34" charset="0"/>
              </a:rPr>
              <a:t>programming</a:t>
            </a:r>
            <a:r>
              <a:rPr lang="en-US" altLang="en-US" sz="2540">
                <a:latin typeface="Calibri" panose="020F0502020204030204" pitchFamily="34" charset="0"/>
              </a:rPr>
              <a:t> is about creating and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latin typeface="Calibri" panose="020F0502020204030204" pitchFamily="34" charset="0"/>
              </a:rPr>
              <a:t>composing </a:t>
            </a:r>
            <a:r>
              <a:rPr lang="en-US" altLang="en-US" sz="2540" i="1">
                <a:latin typeface="Calibri" panose="020F0502020204030204" pitchFamily="34" charset="0"/>
              </a:rPr>
              <a:t>abstractions</a:t>
            </a:r>
          </a:p>
        </p:txBody>
      </p:sp>
      <p:sp>
        <p:nvSpPr>
          <p:cNvPr id="25603" name="Text Box 4"/>
          <p:cNvSpPr txBox="1">
            <a:spLocks noChangeArrowheads="1"/>
          </p:cNvSpPr>
          <p:nvPr/>
        </p:nvSpPr>
        <p:spPr bwMode="auto">
          <a:xfrm>
            <a:off x="5146561" y="2122920"/>
            <a:ext cx="2665440" cy="618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algn="ctr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latin typeface="Calibri" panose="020F0502020204030204" pitchFamily="34" charset="0"/>
              </a:rPr>
              <a:t>hide the details</a:t>
            </a:r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3057121" y="3064680"/>
            <a:ext cx="5173920" cy="618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algn="ctr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latin typeface="Calibri" panose="020F0502020204030204" pitchFamily="34" charset="0"/>
              </a:rPr>
              <a:t>make one thing act like another</a:t>
            </a:r>
            <a:endParaRPr lang="en-US" altLang="en-US" sz="2540" i="1">
              <a:latin typeface="Calibri" panose="020F0502020204030204" pitchFamily="34" charset="0"/>
            </a:endParaRPr>
          </a:p>
        </p:txBody>
      </p:sp>
      <p:sp>
        <p:nvSpPr>
          <p:cNvPr id="25605" name="Line 5"/>
          <p:cNvSpPr>
            <a:spLocks noChangeShapeType="1"/>
          </p:cNvSpPr>
          <p:nvPr/>
        </p:nvSpPr>
        <p:spPr bwMode="auto">
          <a:xfrm>
            <a:off x="4206241" y="2176201"/>
            <a:ext cx="940320" cy="99216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5606" name="Line 6"/>
          <p:cNvSpPr>
            <a:spLocks noChangeShapeType="1"/>
          </p:cNvSpPr>
          <p:nvPr/>
        </p:nvSpPr>
        <p:spPr bwMode="auto">
          <a:xfrm>
            <a:off x="4206241" y="2071081"/>
            <a:ext cx="1045440" cy="36576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5607" name="Text Box 4"/>
          <p:cNvSpPr txBox="1">
            <a:spLocks noChangeArrowheads="1"/>
          </p:cNvSpPr>
          <p:nvPr/>
        </p:nvSpPr>
        <p:spPr bwMode="auto">
          <a:xfrm>
            <a:off x="548641" y="3742921"/>
            <a:ext cx="7837920" cy="2376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latin typeface="Calibri" panose="020F0502020204030204" pitchFamily="34" charset="0"/>
              </a:rPr>
              <a:t>Functions turn many steps into one (logical) step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latin typeface="Calibri" panose="020F0502020204030204" pitchFamily="34" charset="0"/>
              </a:rPr>
              <a:t>Libraries group functions to make them manageable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latin typeface="Calibri" panose="020F0502020204030204" pitchFamily="34" charset="0"/>
              </a:rPr>
              <a:t>Classes and objects combine functions and data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latin typeface="Calibri" panose="020F0502020204030204" pitchFamily="34" charset="0"/>
              </a:rPr>
              <a:t>And, if used properly, do much more as well</a:t>
            </a:r>
            <a:endParaRPr lang="en-US" altLang="en-US" sz="2540" i="1">
              <a:latin typeface="Calibri" panose="020F0502020204030204" pitchFamily="34" charset="0"/>
            </a:endParaRPr>
          </a:p>
        </p:txBody>
      </p:sp>
      <p:pic>
        <p:nvPicPr>
          <p:cNvPr id="8" name="Picture 1">
            <a:extLst>
              <a:ext uri="{FF2B5EF4-FFF2-40B4-BE49-F238E27FC236}">
                <a16:creationId xmlns:a16="http://schemas.microsoft.com/office/drawing/2014/main" id="{BD106C91-22EE-5147-8380-8652889C6B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4882" y="6215847"/>
            <a:ext cx="1343191" cy="250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951239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UKRI-stfc-nerc-ceda-ncas-nceo-Presentation-Templat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KRI-stfc-nerc-ceda-ncas-nceo-Presentation-Template.pptx" id="{3736A5D0-76B6-4662-A043-28C0DDEBD04C}" vid="{B185B2AC-9719-4A75-B66D-4B9C98123E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UKRI-stfc-nerc-ceda-ncas-nceo-Presentation-Template</Template>
  <TotalTime>7149</TotalTime>
  <Words>2677</Words>
  <Application>Microsoft Macintosh PowerPoint</Application>
  <PresentationFormat>On-screen Show (4:3)</PresentationFormat>
  <Paragraphs>358</Paragraphs>
  <Slides>41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9" baseType="lpstr">
      <vt:lpstr>Arial</vt:lpstr>
      <vt:lpstr>Calibri</vt:lpstr>
      <vt:lpstr>Courier New</vt:lpstr>
      <vt:lpstr>CourierNewPS</vt:lpstr>
      <vt:lpstr>CourierNewPSMT</vt:lpstr>
      <vt:lpstr>DFKai-SB</vt:lpstr>
      <vt:lpstr>Times New Roman</vt:lpstr>
      <vt:lpstr>UKRI-stfc-nerc-ceda-ncas-nceo-Presentation-Template</vt:lpstr>
      <vt:lpstr>Python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OOP Terminology (1)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Examples of OOP</vt:lpstr>
      <vt:lpstr>A worked example</vt:lpstr>
      <vt:lpstr>A worked example</vt:lpstr>
      <vt:lpstr>A worked example</vt:lpstr>
      <vt:lpstr>A worked example</vt:lpstr>
      <vt:lpstr>A worked example: Using classes</vt:lpstr>
      <vt:lpstr>A worked example: Using classes</vt:lpstr>
      <vt:lpstr>A worked example: Using classes</vt:lpstr>
      <vt:lpstr>A worked example: Using classes</vt:lpstr>
      <vt:lpstr>A worked example: Using classes</vt:lpstr>
      <vt:lpstr>OOP Terminology (2)</vt:lpstr>
      <vt:lpstr>Inheritance</vt:lpstr>
      <vt:lpstr>Inheritance</vt:lpstr>
      <vt:lpstr>Inheritance</vt:lpstr>
      <vt:lpstr>Inheritance</vt:lpstr>
      <vt:lpstr>Inheritance</vt:lpstr>
      <vt:lpstr>Inheritance</vt:lpstr>
      <vt:lpstr>Inheritance</vt:lpstr>
      <vt:lpstr>Inheritance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Authorised User</dc:creator>
  <cp:lastModifiedBy>Smith, Richard (STFC,RAL,RALSP)</cp:lastModifiedBy>
  <cp:revision>59</cp:revision>
  <dcterms:created xsi:type="dcterms:W3CDTF">2014-02-27T16:12:17Z</dcterms:created>
  <dcterms:modified xsi:type="dcterms:W3CDTF">2021-11-26T15:35:23Z</dcterms:modified>
</cp:coreProperties>
</file>