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8" r:id="rId8"/>
    <p:sldId id="262" r:id="rId9"/>
    <p:sldId id="263" r:id="rId10"/>
    <p:sldId id="264" r:id="rId11"/>
    <p:sldId id="266" r:id="rId12"/>
    <p:sldId id="267" r:id="rId13"/>
    <p:sldId id="265"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F3FAF-385E-7B4F-A960-1C31534E1E96}" type="datetimeFigureOut">
              <a:rPr lang="en-US" smtClean="0"/>
              <a:t>9/2/2015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ADB0E2-A99B-BB43-BBEB-A491B6A89A24}" type="slidenum">
              <a:rPr lang="en-US" smtClean="0"/>
              <a:t>‹#›</a:t>
            </a:fld>
            <a:endParaRPr lang="en-US"/>
          </a:p>
        </p:txBody>
      </p:sp>
    </p:spTree>
    <p:extLst>
      <p:ext uri="{BB962C8B-B14F-4D97-AF65-F5344CB8AC3E}">
        <p14:creationId xmlns:p14="http://schemas.microsoft.com/office/powerpoint/2010/main" val="19356705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 Think positively: if </a:t>
            </a:r>
            <a:r>
              <a:rPr lang="en-US" dirty="0" err="1" smtClean="0"/>
              <a:t>ppl</a:t>
            </a:r>
            <a:r>
              <a:rPr lang="en-US" dirty="0" smtClean="0"/>
              <a:t> are struggling with challenging issues, they should reach out to get the support they need to break</a:t>
            </a:r>
            <a:r>
              <a:rPr lang="en-US" baseline="0" dirty="0" smtClean="0"/>
              <a:t> through obstacles because it affects food, activity and all other life choices.</a:t>
            </a:r>
          </a:p>
          <a:p>
            <a:r>
              <a:rPr lang="en-US" baseline="0" dirty="0" smtClean="0"/>
              <a:t>De-stressor activities—ask for examples</a:t>
            </a:r>
            <a:endParaRPr lang="en-US" dirty="0"/>
          </a:p>
        </p:txBody>
      </p:sp>
      <p:sp>
        <p:nvSpPr>
          <p:cNvPr id="4" name="Slide Number Placeholder 3"/>
          <p:cNvSpPr>
            <a:spLocks noGrp="1"/>
          </p:cNvSpPr>
          <p:nvPr>
            <p:ph type="sldNum" sz="quarter" idx="10"/>
          </p:nvPr>
        </p:nvSpPr>
        <p:spPr/>
        <p:txBody>
          <a:bodyPr/>
          <a:lstStyle/>
          <a:p>
            <a:fld id="{35ADB0E2-A99B-BB43-BBEB-A491B6A89A24}" type="slidenum">
              <a:rPr lang="en-US" smtClean="0"/>
              <a:t>2</a:t>
            </a:fld>
            <a:endParaRPr lang="en-US"/>
          </a:p>
        </p:txBody>
      </p:sp>
    </p:spTree>
    <p:extLst>
      <p:ext uri="{BB962C8B-B14F-4D97-AF65-F5344CB8AC3E}">
        <p14:creationId xmlns:p14="http://schemas.microsoft.com/office/powerpoint/2010/main" val="166161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ADB0E2-A99B-BB43-BBEB-A491B6A89A24}" type="slidenum">
              <a:rPr lang="en-US" smtClean="0"/>
              <a:t>3</a:t>
            </a:fld>
            <a:endParaRPr lang="en-US"/>
          </a:p>
        </p:txBody>
      </p:sp>
    </p:spTree>
    <p:extLst>
      <p:ext uri="{BB962C8B-B14F-4D97-AF65-F5344CB8AC3E}">
        <p14:creationId xmlns:p14="http://schemas.microsoft.com/office/powerpoint/2010/main" val="118218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 Describe the concept</a:t>
            </a:r>
            <a:r>
              <a:rPr lang="en-US" baseline="0" dirty="0" smtClean="0"/>
              <a:t> of </a:t>
            </a:r>
            <a:r>
              <a:rPr lang="en-US" baseline="0" dirty="0" err="1" smtClean="0"/>
              <a:t>Volumetrics</a:t>
            </a:r>
            <a:r>
              <a:rPr lang="en-US" baseline="0" dirty="0" smtClean="0"/>
              <a:t> and have a picture if you can.  Foods with lots of water, fiber or air are the goal to have in abundance: fruits, veggies, SOUPS, salads, popcorn (fiber and air) and it is easier to reduce the dense foods.  Veggie soups with little starchy veggies a brilliant way to lose weight.</a:t>
            </a:r>
          </a:p>
          <a:p>
            <a:r>
              <a:rPr lang="en-US" baseline="0" dirty="0" smtClean="0"/>
              <a:t>The PLATE: ½ veggies (soups, salads, grilled, steamed veggies); ¼ protein; ¼ carb; </a:t>
            </a:r>
            <a:r>
              <a:rPr lang="en-US" baseline="0" dirty="0" err="1" smtClean="0"/>
              <a:t>eensy</a:t>
            </a:r>
            <a:r>
              <a:rPr lang="en-US" baseline="0" dirty="0" smtClean="0"/>
              <a:t> tip of the </a:t>
            </a:r>
            <a:r>
              <a:rPr lang="en-US" baseline="0" dirty="0" err="1" smtClean="0"/>
              <a:t>thumbfull</a:t>
            </a:r>
            <a:r>
              <a:rPr lang="en-US" baseline="0" dirty="0" smtClean="0"/>
              <a:t> for oil.  </a:t>
            </a:r>
            <a:r>
              <a:rPr lang="en-US" baseline="0" dirty="0" err="1" smtClean="0"/>
              <a:t>Volumetrics</a:t>
            </a:r>
            <a:r>
              <a:rPr lang="en-US" baseline="0" dirty="0" smtClean="0"/>
              <a:t> concept and this go hand in hand.</a:t>
            </a:r>
            <a:endParaRPr lang="en-US" dirty="0"/>
          </a:p>
        </p:txBody>
      </p:sp>
      <p:sp>
        <p:nvSpPr>
          <p:cNvPr id="4" name="Slide Number Placeholder 3"/>
          <p:cNvSpPr>
            <a:spLocks noGrp="1"/>
          </p:cNvSpPr>
          <p:nvPr>
            <p:ph type="sldNum" sz="quarter" idx="10"/>
          </p:nvPr>
        </p:nvSpPr>
        <p:spPr/>
        <p:txBody>
          <a:bodyPr/>
          <a:lstStyle/>
          <a:p>
            <a:fld id="{35ADB0E2-A99B-BB43-BBEB-A491B6A89A24}" type="slidenum">
              <a:rPr lang="en-US" smtClean="0"/>
              <a:t>4</a:t>
            </a:fld>
            <a:endParaRPr lang="en-US"/>
          </a:p>
        </p:txBody>
      </p:sp>
    </p:spTree>
    <p:extLst>
      <p:ext uri="{BB962C8B-B14F-4D97-AF65-F5344CB8AC3E}">
        <p14:creationId xmlns:p14="http://schemas.microsoft.com/office/powerpoint/2010/main" val="132274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 Type of carb to prevent both</a:t>
            </a:r>
            <a:r>
              <a:rPr lang="en-US" baseline="0" dirty="0" smtClean="0"/>
              <a:t> CA and heart disease</a:t>
            </a:r>
            <a:r>
              <a:rPr lang="en-US" dirty="0" smtClean="0"/>
              <a:t>?</a:t>
            </a:r>
            <a:r>
              <a:rPr lang="en-US" baseline="0" dirty="0" smtClean="0"/>
              <a:t>  Whole grains, legumes, beans</a:t>
            </a:r>
          </a:p>
          <a:p>
            <a:r>
              <a:rPr lang="en-US" baseline="0" dirty="0" smtClean="0"/>
              <a:t>How much? Please give examples of 60 grams per meal (2 slices of bread for sandwich and a small fruit, for ex) and 30 per snack.</a:t>
            </a:r>
          </a:p>
          <a:p>
            <a:r>
              <a:rPr lang="en-US" baseline="0" dirty="0" smtClean="0"/>
              <a:t>Between 150-200 grams daily, but this is very general.  We get more specific based on many variables in our private counseling sessions.</a:t>
            </a:r>
          </a:p>
        </p:txBody>
      </p:sp>
      <p:sp>
        <p:nvSpPr>
          <p:cNvPr id="4" name="Slide Number Placeholder 3"/>
          <p:cNvSpPr>
            <a:spLocks noGrp="1"/>
          </p:cNvSpPr>
          <p:nvPr>
            <p:ph type="sldNum" sz="quarter" idx="10"/>
          </p:nvPr>
        </p:nvSpPr>
        <p:spPr/>
        <p:txBody>
          <a:bodyPr/>
          <a:lstStyle/>
          <a:p>
            <a:fld id="{35ADB0E2-A99B-BB43-BBEB-A491B6A89A24}" type="slidenum">
              <a:rPr lang="en-US" smtClean="0"/>
              <a:t>5</a:t>
            </a:fld>
            <a:endParaRPr lang="en-US"/>
          </a:p>
        </p:txBody>
      </p:sp>
    </p:spTree>
    <p:extLst>
      <p:ext uri="{BB962C8B-B14F-4D97-AF65-F5344CB8AC3E}">
        <p14:creationId xmlns:p14="http://schemas.microsoft.com/office/powerpoint/2010/main" val="2821415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 When buying fish oils you must know the source and level of Mercury.  It has been a real problem</a:t>
            </a:r>
            <a:r>
              <a:rPr lang="en-US" baseline="0" dirty="0" smtClean="0"/>
              <a:t> in the industry.</a:t>
            </a:r>
          </a:p>
          <a:p>
            <a:r>
              <a:rPr lang="en-US" baseline="0" dirty="0" smtClean="0"/>
              <a:t>Good fats: in GREAT moderation: example to show how fast it adds up: the tip of 1 </a:t>
            </a:r>
            <a:r>
              <a:rPr lang="en-US" baseline="0" dirty="0" err="1" smtClean="0"/>
              <a:t>thumbfull</a:t>
            </a:r>
            <a:r>
              <a:rPr lang="en-US" baseline="0" dirty="0" smtClean="0"/>
              <a:t> is 14 grams of fat—dressings……cooking with it, etc….way too much typically.</a:t>
            </a:r>
          </a:p>
          <a:p>
            <a:r>
              <a:rPr lang="en-US" baseline="0" dirty="0" smtClean="0"/>
              <a:t>Bad Fats: As little as possible: it all lines our arteries and builds up.  A rare treat for it is ok—no one knows exactly and it is different for different people—</a:t>
            </a:r>
            <a:r>
              <a:rPr lang="en-US" baseline="0" dirty="0" err="1" smtClean="0"/>
              <a:t>ppl</a:t>
            </a:r>
            <a:r>
              <a:rPr lang="en-US" baseline="0" dirty="0" smtClean="0"/>
              <a:t> w a </a:t>
            </a:r>
            <a:r>
              <a:rPr lang="en-US" baseline="0" dirty="0" err="1" smtClean="0"/>
              <a:t>hx</a:t>
            </a:r>
            <a:r>
              <a:rPr lang="en-US" baseline="0" dirty="0" smtClean="0"/>
              <a:t> of heart disease should not have any ever.  Others a little leeway.</a:t>
            </a:r>
          </a:p>
          <a:p>
            <a:r>
              <a:rPr lang="en-US" baseline="0" dirty="0" smtClean="0"/>
              <a:t>Fat gram numbers are just a very general guide.  We get more specific in a private counseling session.</a:t>
            </a:r>
            <a:endParaRPr lang="en-US" dirty="0"/>
          </a:p>
        </p:txBody>
      </p:sp>
      <p:sp>
        <p:nvSpPr>
          <p:cNvPr id="4" name="Slide Number Placeholder 3"/>
          <p:cNvSpPr>
            <a:spLocks noGrp="1"/>
          </p:cNvSpPr>
          <p:nvPr>
            <p:ph type="sldNum" sz="quarter" idx="10"/>
          </p:nvPr>
        </p:nvSpPr>
        <p:spPr/>
        <p:txBody>
          <a:bodyPr/>
          <a:lstStyle/>
          <a:p>
            <a:fld id="{35ADB0E2-A99B-BB43-BBEB-A491B6A89A24}" type="slidenum">
              <a:rPr lang="en-US" smtClean="0"/>
              <a:t>8</a:t>
            </a:fld>
            <a:endParaRPr lang="en-US"/>
          </a:p>
        </p:txBody>
      </p:sp>
    </p:spTree>
    <p:extLst>
      <p:ext uri="{BB962C8B-B14F-4D97-AF65-F5344CB8AC3E}">
        <p14:creationId xmlns:p14="http://schemas.microsoft.com/office/powerpoint/2010/main" val="684206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 1.  Take a look around you: what do you see in terms of how people have taken care of themselves and how active and energetic they are: </a:t>
            </a:r>
          </a:p>
          <a:p>
            <a:r>
              <a:rPr lang="en-US" dirty="0" smtClean="0"/>
              <a:t>ask for examples</a:t>
            </a:r>
          </a:p>
          <a:p>
            <a:r>
              <a:rPr lang="en-US" dirty="0" smtClean="0"/>
              <a:t>What is your family history and are you pushing the envelope?</a:t>
            </a:r>
          </a:p>
          <a:p>
            <a:r>
              <a:rPr lang="en-US" dirty="0" smtClean="0"/>
              <a:t>Ask them</a:t>
            </a:r>
            <a:r>
              <a:rPr lang="en-US" baseline="0" dirty="0" smtClean="0"/>
              <a:t> to answer the questions and have a few people ‘paint the picture’ of their life now, in 5 and in 10 years</a:t>
            </a:r>
            <a:endParaRPr lang="en-US" dirty="0"/>
          </a:p>
        </p:txBody>
      </p:sp>
      <p:sp>
        <p:nvSpPr>
          <p:cNvPr id="4" name="Slide Number Placeholder 3"/>
          <p:cNvSpPr>
            <a:spLocks noGrp="1"/>
          </p:cNvSpPr>
          <p:nvPr>
            <p:ph type="sldNum" sz="quarter" idx="10"/>
          </p:nvPr>
        </p:nvSpPr>
        <p:spPr/>
        <p:txBody>
          <a:bodyPr/>
          <a:lstStyle/>
          <a:p>
            <a:fld id="{35ADB0E2-A99B-BB43-BBEB-A491B6A89A24}" type="slidenum">
              <a:rPr lang="en-US" smtClean="0"/>
              <a:t>9</a:t>
            </a:fld>
            <a:endParaRPr lang="en-US"/>
          </a:p>
        </p:txBody>
      </p:sp>
    </p:spTree>
    <p:extLst>
      <p:ext uri="{BB962C8B-B14F-4D97-AF65-F5344CB8AC3E}">
        <p14:creationId xmlns:p14="http://schemas.microsoft.com/office/powerpoint/2010/main" val="2829849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a:t>
            </a:r>
            <a:r>
              <a:rPr lang="en-US" baseline="0" dirty="0" smtClean="0"/>
              <a:t> did you learn to eat from?  A parent who overate in response to stress, a family that serves large portions because food is love message?  Have you</a:t>
            </a:r>
          </a:p>
          <a:p>
            <a:r>
              <a:rPr lang="en-US" baseline="0" dirty="0" smtClean="0"/>
              <a:t>ever taken an honest look at where you learned to relate to food like you do?  Were you rewarded with ice cream sundaes?  Did you sneak food because</a:t>
            </a:r>
          </a:p>
          <a:p>
            <a:r>
              <a:rPr lang="en-US" baseline="0" dirty="0" smtClean="0"/>
              <a:t>You were not allowed certain foods?  </a:t>
            </a:r>
          </a:p>
          <a:p>
            <a:r>
              <a:rPr lang="en-US" baseline="0" dirty="0" smtClean="0"/>
              <a:t>What are some skills you have seen of healthy eaters?</a:t>
            </a:r>
            <a:endParaRPr lang="en-US" dirty="0"/>
          </a:p>
        </p:txBody>
      </p:sp>
      <p:sp>
        <p:nvSpPr>
          <p:cNvPr id="4" name="Slide Number Placeholder 3"/>
          <p:cNvSpPr>
            <a:spLocks noGrp="1"/>
          </p:cNvSpPr>
          <p:nvPr>
            <p:ph type="sldNum" sz="quarter" idx="10"/>
          </p:nvPr>
        </p:nvSpPr>
        <p:spPr/>
        <p:txBody>
          <a:bodyPr/>
          <a:lstStyle/>
          <a:p>
            <a:fld id="{35ADB0E2-A99B-BB43-BBEB-A491B6A89A24}" type="slidenum">
              <a:rPr lang="en-US" smtClean="0"/>
              <a:t>11</a:t>
            </a:fld>
            <a:endParaRPr lang="en-US"/>
          </a:p>
        </p:txBody>
      </p:sp>
    </p:spTree>
    <p:extLst>
      <p:ext uri="{BB962C8B-B14F-4D97-AF65-F5344CB8AC3E}">
        <p14:creationId xmlns:p14="http://schemas.microsoft.com/office/powerpoint/2010/main" val="520809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difference between</a:t>
            </a:r>
            <a:r>
              <a:rPr lang="en-US" baseline="0" dirty="0" smtClean="0"/>
              <a:t> taking on a new strategy and practicing it as a new skill v. the perfectionist good/bad, success/failure mentality of dieting.  It is </a:t>
            </a:r>
          </a:p>
          <a:p>
            <a:r>
              <a:rPr lang="en-US" baseline="0" dirty="0" smtClean="0"/>
              <a:t>compassionate to oneself and allows growth.  There should be a written plan to practice the new skill to ultimately integrate new habits for new outcomes.</a:t>
            </a:r>
          </a:p>
          <a:p>
            <a:r>
              <a:rPr lang="en-US" baseline="0" dirty="0" smtClean="0"/>
              <a:t>WHEN PPL SEE IT AS BUILDING NEW SKILLS, THEY CAN ALLOW THEMSELVES THE NORMAL WAY OF LEARNING IS TO FALL DOWN AND GET UP AND DO IT AGAIN AND AGAIN UNTIL YOU ARE NOT FALLING AS MUCH!</a:t>
            </a:r>
            <a:endParaRPr lang="en-US" dirty="0"/>
          </a:p>
        </p:txBody>
      </p:sp>
      <p:sp>
        <p:nvSpPr>
          <p:cNvPr id="4" name="Slide Number Placeholder 3"/>
          <p:cNvSpPr>
            <a:spLocks noGrp="1"/>
          </p:cNvSpPr>
          <p:nvPr>
            <p:ph type="sldNum" sz="quarter" idx="10"/>
          </p:nvPr>
        </p:nvSpPr>
        <p:spPr/>
        <p:txBody>
          <a:bodyPr/>
          <a:lstStyle/>
          <a:p>
            <a:fld id="{35ADB0E2-A99B-BB43-BBEB-A491B6A89A24}" type="slidenum">
              <a:rPr lang="en-US" smtClean="0"/>
              <a:t>12</a:t>
            </a:fld>
            <a:endParaRPr lang="en-US"/>
          </a:p>
        </p:txBody>
      </p:sp>
    </p:spTree>
    <p:extLst>
      <p:ext uri="{BB962C8B-B14F-4D97-AF65-F5344CB8AC3E}">
        <p14:creationId xmlns:p14="http://schemas.microsoft.com/office/powerpoint/2010/main" val="1934541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be accountable: </a:t>
            </a:r>
            <a:r>
              <a:rPr lang="en-US" baseline="0" dirty="0" err="1" smtClean="0"/>
              <a:t>myfitnesspal.com</a:t>
            </a:r>
            <a:r>
              <a:rPr lang="en-US" baseline="0" dirty="0" smtClean="0"/>
              <a:t> or </a:t>
            </a:r>
            <a:r>
              <a:rPr lang="en-US" baseline="0" dirty="0" err="1" smtClean="0"/>
              <a:t>loseit.com</a:t>
            </a:r>
            <a:r>
              <a:rPr lang="en-US" baseline="0" dirty="0" smtClean="0"/>
              <a:t> or a notebook or planner.  Studies show we underestimate what we eat by 40%!!  We do not remember</a:t>
            </a:r>
          </a:p>
          <a:p>
            <a:r>
              <a:rPr lang="en-US" baseline="0" dirty="0" smtClean="0"/>
              <a:t>all that well so record it.  Even take pictures of it.</a:t>
            </a:r>
            <a:endParaRPr lang="en-US" dirty="0"/>
          </a:p>
        </p:txBody>
      </p:sp>
      <p:sp>
        <p:nvSpPr>
          <p:cNvPr id="4" name="Slide Number Placeholder 3"/>
          <p:cNvSpPr>
            <a:spLocks noGrp="1"/>
          </p:cNvSpPr>
          <p:nvPr>
            <p:ph type="sldNum" sz="quarter" idx="10"/>
          </p:nvPr>
        </p:nvSpPr>
        <p:spPr/>
        <p:txBody>
          <a:bodyPr/>
          <a:lstStyle/>
          <a:p>
            <a:fld id="{35ADB0E2-A99B-BB43-BBEB-A491B6A89A24}" type="slidenum">
              <a:rPr lang="en-US" smtClean="0"/>
              <a:t>13</a:t>
            </a:fld>
            <a:endParaRPr lang="en-US"/>
          </a:p>
        </p:txBody>
      </p:sp>
    </p:spTree>
    <p:extLst>
      <p:ext uri="{BB962C8B-B14F-4D97-AF65-F5344CB8AC3E}">
        <p14:creationId xmlns:p14="http://schemas.microsoft.com/office/powerpoint/2010/main" val="2028016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8F1B69E8-23E9-4C1F-AA2B-3C5BA6EDBEAE}"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F1B69E8-23E9-4C1F-AA2B-3C5BA6EDBEAE}"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1B69E8-23E9-4C1F-AA2B-3C5BA6EDBEAE}" type="datetimeFigureOut">
              <a:rPr lang="en-US" smtClean="0"/>
              <a:t>9/2/2015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F1B69E8-23E9-4C1F-AA2B-3C5BA6EDBEAE}" type="datetimeFigureOut">
              <a:rPr lang="en-US" smtClean="0"/>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69E8-23E9-4C1F-AA2B-3C5BA6EDBEAE}" type="datetimeFigureOut">
              <a:rPr lang="en-US" smtClean="0"/>
              <a:t>9/2/2015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B69E8-23E9-4C1F-AA2B-3C5BA6EDBEAE}"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8F1B69E8-23E9-4C1F-AA2B-3C5BA6EDBEAE}" type="datetimeFigureOut">
              <a:rPr lang="en-US" smtClean="0"/>
              <a:t>9/2/2015</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4382A7F7-08BF-4252-8141-63FB96055BBB}" type="slidenum">
              <a:rPr lang="en-US" smtClean="0"/>
              <a:t>‹#›</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scheduling@diamondnutritioncounseling.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NUTRITION LUNCH N’ LEARN</a:t>
            </a:r>
            <a:endParaRPr lang="en-US" dirty="0"/>
          </a:p>
        </p:txBody>
      </p:sp>
      <p:sp>
        <p:nvSpPr>
          <p:cNvPr id="3" name="Subtitle 2"/>
          <p:cNvSpPr>
            <a:spLocks noGrp="1"/>
          </p:cNvSpPr>
          <p:nvPr>
            <p:ph type="subTitle" idx="1"/>
          </p:nvPr>
        </p:nvSpPr>
        <p:spPr/>
        <p:txBody>
          <a:bodyPr>
            <a:normAutofit fontScale="92500"/>
          </a:bodyPr>
          <a:lstStyle/>
          <a:p>
            <a:r>
              <a:rPr lang="en-US" dirty="0" smtClean="0"/>
              <a:t>KATIE MARGER, M.S., R.D., L.D.N.</a:t>
            </a:r>
          </a:p>
          <a:p>
            <a:r>
              <a:rPr lang="en-US" dirty="0" smtClean="0"/>
              <a:t>OF DIAMOND NUTRITON COUNSELING, LLC</a:t>
            </a:r>
            <a:endParaRPr lang="en-US" dirty="0"/>
          </a:p>
        </p:txBody>
      </p:sp>
    </p:spTree>
    <p:extLst>
      <p:ext uri="{BB962C8B-B14F-4D97-AF65-F5344CB8AC3E}">
        <p14:creationId xmlns:p14="http://schemas.microsoft.com/office/powerpoint/2010/main" val="2348085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POINTS TO TAKE AWAY</a:t>
            </a:r>
            <a:endParaRPr lang="en-US" dirty="0"/>
          </a:p>
        </p:txBody>
      </p:sp>
      <p:sp>
        <p:nvSpPr>
          <p:cNvPr id="3" name="Content Placeholder 2"/>
          <p:cNvSpPr>
            <a:spLocks noGrp="1"/>
          </p:cNvSpPr>
          <p:nvPr>
            <p:ph idx="1"/>
          </p:nvPr>
        </p:nvSpPr>
        <p:spPr>
          <a:xfrm>
            <a:off x="712788" y="3012142"/>
            <a:ext cx="8431212" cy="3845858"/>
          </a:xfrm>
        </p:spPr>
        <p:txBody>
          <a:bodyPr>
            <a:normAutofit fontScale="92500" lnSpcReduction="10000"/>
          </a:bodyPr>
          <a:lstStyle/>
          <a:p>
            <a:r>
              <a:rPr lang="en-US" dirty="0" smtClean="0"/>
              <a:t>You CAN SUCCEED!!  How?</a:t>
            </a:r>
          </a:p>
          <a:p>
            <a:pPr lvl="1"/>
            <a:r>
              <a:rPr lang="en-US" dirty="0" smtClean="0"/>
              <a:t>Change your mental script: our head trips us up!  You MUST THINK POSITIVELY and pat yourself on the back!</a:t>
            </a:r>
          </a:p>
          <a:p>
            <a:pPr lvl="1"/>
            <a:r>
              <a:rPr lang="en-US" dirty="0" smtClean="0"/>
              <a:t>How you think is who you are.  Do you like who you are?</a:t>
            </a:r>
          </a:p>
          <a:p>
            <a:pPr lvl="1"/>
            <a:r>
              <a:rPr lang="en-US" dirty="0" smtClean="0"/>
              <a:t>Change 1 or 2 things at a time only!</a:t>
            </a:r>
          </a:p>
          <a:p>
            <a:pPr lvl="1"/>
            <a:r>
              <a:rPr lang="en-US" dirty="0" smtClean="0"/>
              <a:t>Practice your changes like when we learned how to ride a bike.  </a:t>
            </a:r>
          </a:p>
          <a:p>
            <a:pPr lvl="1"/>
            <a:r>
              <a:rPr lang="en-US" dirty="0" smtClean="0"/>
              <a:t>Practice and practice even more!  The new habit will take the place of the old habit. (after several weeks of consistent practice, you WILL see changes)</a:t>
            </a:r>
            <a:endParaRPr lang="en-US" dirty="0"/>
          </a:p>
        </p:txBody>
      </p:sp>
    </p:spTree>
    <p:extLst>
      <p:ext uri="{BB962C8B-B14F-4D97-AF65-F5344CB8AC3E}">
        <p14:creationId xmlns:p14="http://schemas.microsoft.com/office/powerpoint/2010/main" val="3307026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haven’t we succeeded in the past?</a:t>
            </a:r>
            <a:endParaRPr lang="en-US" dirty="0"/>
          </a:p>
        </p:txBody>
      </p:sp>
      <p:sp>
        <p:nvSpPr>
          <p:cNvPr id="3" name="Content Placeholder 2"/>
          <p:cNvSpPr>
            <a:spLocks noGrp="1"/>
          </p:cNvSpPr>
          <p:nvPr>
            <p:ph idx="1"/>
          </p:nvPr>
        </p:nvSpPr>
        <p:spPr>
          <a:xfrm>
            <a:off x="712788" y="3012142"/>
            <a:ext cx="7716838" cy="3845858"/>
          </a:xfrm>
        </p:spPr>
        <p:txBody>
          <a:bodyPr/>
          <a:lstStyle/>
          <a:p>
            <a:r>
              <a:rPr lang="en-US" dirty="0" smtClean="0"/>
              <a:t>NOT because you can’t!  You CAN!</a:t>
            </a:r>
          </a:p>
          <a:p>
            <a:r>
              <a:rPr lang="en-US" dirty="0" smtClean="0"/>
              <a:t>It may not have been the right time: too much stress in your life, for example.</a:t>
            </a:r>
          </a:p>
          <a:p>
            <a:r>
              <a:rPr lang="en-US" dirty="0" smtClean="0"/>
              <a:t>The BIGGEST reason?  We have never learned -- and have not practiced–  the SKILLS of healthy habits.</a:t>
            </a:r>
          </a:p>
          <a:p>
            <a:pPr marL="0" indent="0">
              <a:buNone/>
            </a:pPr>
            <a:endParaRPr lang="en-US" dirty="0"/>
          </a:p>
        </p:txBody>
      </p:sp>
    </p:spTree>
    <p:extLst>
      <p:ext uri="{BB962C8B-B14F-4D97-AF65-F5344CB8AC3E}">
        <p14:creationId xmlns:p14="http://schemas.microsoft.com/office/powerpoint/2010/main" val="1941564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8" y="1371600"/>
            <a:ext cx="8431212" cy="1447800"/>
          </a:xfrm>
        </p:spPr>
        <p:txBody>
          <a:bodyPr/>
          <a:lstStyle/>
          <a:p>
            <a:r>
              <a:rPr lang="en-US" dirty="0" smtClean="0"/>
              <a:t>BE THE BEST YOU CAN BE</a:t>
            </a:r>
            <a:endParaRPr lang="en-US" dirty="0"/>
          </a:p>
        </p:txBody>
      </p:sp>
      <p:sp>
        <p:nvSpPr>
          <p:cNvPr id="3" name="Content Placeholder 2"/>
          <p:cNvSpPr>
            <a:spLocks noGrp="1"/>
          </p:cNvSpPr>
          <p:nvPr>
            <p:ph idx="1"/>
          </p:nvPr>
        </p:nvSpPr>
        <p:spPr>
          <a:xfrm>
            <a:off x="712788" y="3012142"/>
            <a:ext cx="7716838" cy="3845858"/>
          </a:xfrm>
        </p:spPr>
        <p:txBody>
          <a:bodyPr>
            <a:normAutofit lnSpcReduction="10000"/>
          </a:bodyPr>
          <a:lstStyle/>
          <a:p>
            <a:r>
              <a:rPr lang="en-US" dirty="0" smtClean="0"/>
              <a:t>WE NEED TO CHANGE OUR RELATIONSHIP WITH FOOD IF WE WANT A DIFFERENT OUTCOME.</a:t>
            </a:r>
          </a:p>
          <a:p>
            <a:r>
              <a:rPr lang="en-US" dirty="0" smtClean="0"/>
              <a:t>Think of it as BUILDING NEW SKILLS NOT DIETING!!</a:t>
            </a:r>
          </a:p>
          <a:p>
            <a:r>
              <a:rPr lang="en-US" dirty="0"/>
              <a:t>W</a:t>
            </a:r>
            <a:r>
              <a:rPr lang="en-US" dirty="0" smtClean="0"/>
              <a:t>e need to get out of our comfort zone to try a new way!  </a:t>
            </a:r>
          </a:p>
          <a:p>
            <a:r>
              <a:rPr lang="en-US" dirty="0" smtClean="0"/>
              <a:t>We need to accept that this takes effort and persistence—truly the ingredients of success!</a:t>
            </a:r>
            <a:endParaRPr lang="en-US" dirty="0"/>
          </a:p>
        </p:txBody>
      </p:sp>
    </p:spTree>
    <p:extLst>
      <p:ext uri="{BB962C8B-B14F-4D97-AF65-F5344CB8AC3E}">
        <p14:creationId xmlns:p14="http://schemas.microsoft.com/office/powerpoint/2010/main" val="191778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Choose One SUCCESS Strategy Each </a:t>
            </a:r>
            <a:r>
              <a:rPr lang="en-US" dirty="0"/>
              <a:t>D</a:t>
            </a:r>
            <a:r>
              <a:rPr lang="en-US" dirty="0" smtClean="0"/>
              <a:t>ay</a:t>
            </a:r>
            <a:endParaRPr lang="en-US" dirty="0"/>
          </a:p>
        </p:txBody>
      </p:sp>
      <p:sp>
        <p:nvSpPr>
          <p:cNvPr id="3" name="Content Placeholder 2"/>
          <p:cNvSpPr>
            <a:spLocks noGrp="1"/>
          </p:cNvSpPr>
          <p:nvPr>
            <p:ph idx="1"/>
          </p:nvPr>
        </p:nvSpPr>
        <p:spPr>
          <a:xfrm>
            <a:off x="712788" y="3012142"/>
            <a:ext cx="7716838" cy="3845858"/>
          </a:xfrm>
        </p:spPr>
        <p:txBody>
          <a:bodyPr>
            <a:normAutofit fontScale="92500" lnSpcReduction="10000"/>
          </a:bodyPr>
          <a:lstStyle/>
          <a:p>
            <a:r>
              <a:rPr lang="en-US" dirty="0" smtClean="0"/>
              <a:t>Each morning write it in your planner.</a:t>
            </a:r>
          </a:p>
          <a:p>
            <a:r>
              <a:rPr lang="en-US" dirty="0" smtClean="0"/>
              <a:t>Be specific</a:t>
            </a:r>
          </a:p>
          <a:p>
            <a:r>
              <a:rPr lang="en-US" dirty="0" smtClean="0"/>
              <a:t>Is it measurable?  (I will eat 1 large serving of salad at lunch or dinner 3 times this week)</a:t>
            </a:r>
          </a:p>
          <a:p>
            <a:r>
              <a:rPr lang="en-US" dirty="0" smtClean="0"/>
              <a:t>Is it reasonable?</a:t>
            </a:r>
          </a:p>
          <a:p>
            <a:r>
              <a:rPr lang="en-US" dirty="0" smtClean="0"/>
              <a:t>How will you do it?  Plan and follow it through.</a:t>
            </a:r>
          </a:p>
          <a:p>
            <a:r>
              <a:rPr lang="en-US" dirty="0" smtClean="0"/>
              <a:t>What is YOUR SUCCESS STRATEGY today?</a:t>
            </a:r>
          </a:p>
          <a:p>
            <a:endParaRPr lang="en-US" dirty="0"/>
          </a:p>
        </p:txBody>
      </p:sp>
    </p:spTree>
    <p:extLst>
      <p:ext uri="{BB962C8B-B14F-4D97-AF65-F5344CB8AC3E}">
        <p14:creationId xmlns:p14="http://schemas.microsoft.com/office/powerpoint/2010/main" val="1181529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In-House Counseling</a:t>
            </a:r>
            <a:endParaRPr lang="en-US" dirty="0"/>
          </a:p>
        </p:txBody>
      </p:sp>
      <p:sp>
        <p:nvSpPr>
          <p:cNvPr id="3" name="Content Placeholder 2"/>
          <p:cNvSpPr>
            <a:spLocks noGrp="1"/>
          </p:cNvSpPr>
          <p:nvPr>
            <p:ph idx="1"/>
          </p:nvPr>
        </p:nvSpPr>
        <p:spPr/>
        <p:txBody>
          <a:bodyPr>
            <a:normAutofit/>
          </a:bodyPr>
          <a:lstStyle/>
          <a:p>
            <a:r>
              <a:rPr lang="en-US" dirty="0" smtClean="0"/>
              <a:t>Registered Dietician</a:t>
            </a:r>
          </a:p>
          <a:p>
            <a:pPr lvl="1"/>
            <a:r>
              <a:rPr lang="en-US" dirty="0" smtClean="0"/>
              <a:t> 6 visits available with Blue Cross insurance</a:t>
            </a:r>
          </a:p>
          <a:p>
            <a:r>
              <a:rPr lang="en-US" dirty="0" smtClean="0"/>
              <a:t>One-on-One Sessions to address your needs</a:t>
            </a:r>
          </a:p>
          <a:p>
            <a:r>
              <a:rPr lang="en-US" dirty="0" smtClean="0"/>
              <a:t>Schedule with Katie and space will be provided at the </a:t>
            </a:r>
            <a:r>
              <a:rPr lang="en-US" dirty="0" err="1" smtClean="0"/>
              <a:t>eMoney</a:t>
            </a:r>
            <a:r>
              <a:rPr lang="en-US" dirty="0" smtClean="0"/>
              <a:t> office</a:t>
            </a:r>
          </a:p>
          <a:p>
            <a:r>
              <a:rPr lang="en-US" dirty="0" smtClean="0">
                <a:hlinkClick r:id="rId2"/>
              </a:rPr>
              <a:t>scheduling@diamondnutritioncounseling.com</a:t>
            </a:r>
            <a:endParaRPr lang="en-US" dirty="0" smtClean="0"/>
          </a:p>
        </p:txBody>
      </p:sp>
    </p:spTree>
    <p:extLst>
      <p:ext uri="{BB962C8B-B14F-4D97-AF65-F5344CB8AC3E}">
        <p14:creationId xmlns:p14="http://schemas.microsoft.com/office/powerpoint/2010/main" val="967366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Strategies for ALL of us to Live with Vitality</a:t>
            </a:r>
            <a:endParaRPr lang="en-US" dirty="0"/>
          </a:p>
        </p:txBody>
      </p:sp>
      <p:sp>
        <p:nvSpPr>
          <p:cNvPr id="3" name="Content Placeholder 2"/>
          <p:cNvSpPr>
            <a:spLocks noGrp="1"/>
          </p:cNvSpPr>
          <p:nvPr>
            <p:ph idx="1"/>
          </p:nvPr>
        </p:nvSpPr>
        <p:spPr>
          <a:xfrm>
            <a:off x="712787" y="3012142"/>
            <a:ext cx="8200303" cy="3845858"/>
          </a:xfrm>
        </p:spPr>
        <p:txBody>
          <a:bodyPr>
            <a:normAutofit fontScale="62500" lnSpcReduction="20000"/>
          </a:bodyPr>
          <a:lstStyle/>
          <a:p>
            <a:r>
              <a:rPr lang="en-US" dirty="0" smtClean="0"/>
              <a:t>Make healthy food choices most of the time</a:t>
            </a:r>
          </a:p>
          <a:p>
            <a:r>
              <a:rPr lang="en-US" dirty="0" smtClean="0"/>
              <a:t>Think positively! Your mental and physical energy will increase dramatically!</a:t>
            </a:r>
          </a:p>
          <a:p>
            <a:r>
              <a:rPr lang="en-US" dirty="0" smtClean="0"/>
              <a:t>Schedule activities to de-stress weekly!</a:t>
            </a:r>
          </a:p>
          <a:p>
            <a:r>
              <a:rPr lang="en-US" dirty="0" smtClean="0"/>
              <a:t>To reduce fatigue and improve energy you must move/walk or be active several times each day.</a:t>
            </a:r>
          </a:p>
          <a:p>
            <a:r>
              <a:rPr lang="en-US" dirty="0" smtClean="0"/>
              <a:t>Regular aerobic exercise 4 times per week; mild to moderate strength training couple times per week</a:t>
            </a:r>
          </a:p>
          <a:p>
            <a:r>
              <a:rPr lang="en-US" dirty="0" smtClean="0"/>
              <a:t>Meditation, music, nature  or other venue to go inward to maintain health.  </a:t>
            </a:r>
          </a:p>
          <a:p>
            <a:r>
              <a:rPr lang="en-US" dirty="0" smtClean="0"/>
              <a:t>Get rid of clutter at home, your office, your car, everywhere!  It drags you down!</a:t>
            </a:r>
          </a:p>
          <a:p>
            <a:endParaRPr lang="en-US" dirty="0"/>
          </a:p>
        </p:txBody>
      </p:sp>
    </p:spTree>
    <p:extLst>
      <p:ext uri="{BB962C8B-B14F-4D97-AF65-F5344CB8AC3E}">
        <p14:creationId xmlns:p14="http://schemas.microsoft.com/office/powerpoint/2010/main" val="2211584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What is within YOUR control to prevent disease/disability?</a:t>
            </a:r>
            <a:endParaRPr lang="en-US" sz="4000" dirty="0"/>
          </a:p>
        </p:txBody>
      </p:sp>
      <p:sp>
        <p:nvSpPr>
          <p:cNvPr id="3" name="Content Placeholder 2"/>
          <p:cNvSpPr>
            <a:spLocks noGrp="1"/>
          </p:cNvSpPr>
          <p:nvPr>
            <p:ph idx="1"/>
          </p:nvPr>
        </p:nvSpPr>
        <p:spPr>
          <a:xfrm>
            <a:off x="712788" y="3012142"/>
            <a:ext cx="7716838" cy="3845858"/>
          </a:xfrm>
        </p:spPr>
        <p:txBody>
          <a:bodyPr>
            <a:normAutofit fontScale="92500" lnSpcReduction="20000"/>
          </a:bodyPr>
          <a:lstStyle/>
          <a:p>
            <a:r>
              <a:rPr lang="en-US" dirty="0" smtClean="0"/>
              <a:t>Think differently: I can control my ability to live vitally. Find solutions to problems or obstacles.</a:t>
            </a:r>
          </a:p>
          <a:p>
            <a:r>
              <a:rPr lang="en-US" dirty="0" smtClean="0"/>
              <a:t>Make new food choices: You will FEEL the difference, and you will want to continue.</a:t>
            </a:r>
          </a:p>
          <a:p>
            <a:r>
              <a:rPr lang="en-US" dirty="0" smtClean="0"/>
              <a:t>Get moving!  Even 30 min. of exercise is not enough anymore.  We must get up several times daily and move!  Otherwise we are at great risk of diabetes and heart disease.</a:t>
            </a:r>
          </a:p>
          <a:p>
            <a:r>
              <a:rPr lang="en-US" dirty="0" smtClean="0"/>
              <a:t>Be accountable: monitor your progress; chart your course</a:t>
            </a:r>
            <a:endParaRPr lang="en-US" dirty="0"/>
          </a:p>
        </p:txBody>
      </p:sp>
    </p:spTree>
    <p:extLst>
      <p:ext uri="{BB962C8B-B14F-4D97-AF65-F5344CB8AC3E}">
        <p14:creationId xmlns:p14="http://schemas.microsoft.com/office/powerpoint/2010/main" val="1991119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Can I still have my ice cream?</a:t>
            </a:r>
            <a:endParaRPr lang="en-US" dirty="0"/>
          </a:p>
        </p:txBody>
      </p:sp>
      <p:sp>
        <p:nvSpPr>
          <p:cNvPr id="3" name="Content Placeholder 2"/>
          <p:cNvSpPr>
            <a:spLocks noGrp="1"/>
          </p:cNvSpPr>
          <p:nvPr>
            <p:ph idx="1"/>
          </p:nvPr>
        </p:nvSpPr>
        <p:spPr>
          <a:xfrm>
            <a:off x="712788" y="3012142"/>
            <a:ext cx="7716838" cy="3845858"/>
          </a:xfrm>
        </p:spPr>
        <p:txBody>
          <a:bodyPr>
            <a:normAutofit/>
          </a:bodyPr>
          <a:lstStyle/>
          <a:p>
            <a:r>
              <a:rPr lang="en-US" dirty="0" smtClean="0"/>
              <a:t>Strategies to have it all and still meet your goals!</a:t>
            </a:r>
          </a:p>
          <a:p>
            <a:r>
              <a:rPr lang="en-US" dirty="0" smtClean="0"/>
              <a:t>Be VERY picky: take small amounts of your favorite foods</a:t>
            </a:r>
          </a:p>
          <a:p>
            <a:r>
              <a:rPr lang="en-US" dirty="0" smtClean="0"/>
              <a:t>Be generous with fruits, veggies and lean protein</a:t>
            </a:r>
          </a:p>
          <a:p>
            <a:r>
              <a:rPr lang="en-US" dirty="0" err="1" smtClean="0"/>
              <a:t>Volumetrics</a:t>
            </a:r>
            <a:r>
              <a:rPr lang="en-US" dirty="0"/>
              <a:t> </a:t>
            </a:r>
            <a:r>
              <a:rPr lang="en-US" dirty="0" smtClean="0"/>
              <a:t>saves the day!  The concept of abundance, not deprivation.  Then taking smaller amounts of the goodies works.</a:t>
            </a:r>
          </a:p>
          <a:p>
            <a:endParaRPr lang="en-US" dirty="0"/>
          </a:p>
        </p:txBody>
      </p:sp>
    </p:spTree>
    <p:extLst>
      <p:ext uri="{BB962C8B-B14F-4D97-AF65-F5344CB8AC3E}">
        <p14:creationId xmlns:p14="http://schemas.microsoft.com/office/powerpoint/2010/main" val="289489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CARBS: Should I be eating them?</a:t>
            </a:r>
            <a:endParaRPr lang="en-US" dirty="0"/>
          </a:p>
        </p:txBody>
      </p:sp>
      <p:sp>
        <p:nvSpPr>
          <p:cNvPr id="3" name="Content Placeholder 2"/>
          <p:cNvSpPr>
            <a:spLocks noGrp="1"/>
          </p:cNvSpPr>
          <p:nvPr>
            <p:ph idx="1"/>
          </p:nvPr>
        </p:nvSpPr>
        <p:spPr>
          <a:xfrm>
            <a:off x="712787" y="3012142"/>
            <a:ext cx="8089099" cy="3388658"/>
          </a:xfrm>
        </p:spPr>
        <p:txBody>
          <a:bodyPr>
            <a:normAutofit fontScale="92500"/>
          </a:bodyPr>
          <a:lstStyle/>
          <a:p>
            <a:r>
              <a:rPr lang="en-US" dirty="0" smtClean="0"/>
              <a:t>A RESOUNDING YES, YES, YES!!</a:t>
            </a:r>
          </a:p>
          <a:p>
            <a:r>
              <a:rPr lang="en-US" dirty="0" smtClean="0"/>
              <a:t>What types help prevent heart disease and cancer?</a:t>
            </a:r>
          </a:p>
          <a:p>
            <a:r>
              <a:rPr lang="en-US" dirty="0" smtClean="0"/>
              <a:t>Where are they found? Surprise!</a:t>
            </a:r>
          </a:p>
          <a:p>
            <a:pPr lvl="1"/>
            <a:r>
              <a:rPr lang="en-US" dirty="0" smtClean="0"/>
              <a:t>Fruit (&amp; juices), sugars, breads, pasta, rice, potatoes &amp; other starchy veggies (peas, corn), grains, beans, baked goods</a:t>
            </a:r>
          </a:p>
          <a:p>
            <a:r>
              <a:rPr lang="en-US" dirty="0" smtClean="0"/>
              <a:t>How much should I eat?</a:t>
            </a:r>
            <a:endParaRPr lang="en-US" dirty="0"/>
          </a:p>
        </p:txBody>
      </p:sp>
    </p:spTree>
    <p:extLst>
      <p:ext uri="{BB962C8B-B14F-4D97-AF65-F5344CB8AC3E}">
        <p14:creationId xmlns:p14="http://schemas.microsoft.com/office/powerpoint/2010/main" val="369934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Sugar: Is it truly the VILLAIN?</a:t>
            </a:r>
            <a:endParaRPr lang="en-US" dirty="0"/>
          </a:p>
        </p:txBody>
      </p:sp>
      <p:sp>
        <p:nvSpPr>
          <p:cNvPr id="3" name="Content Placeholder 2"/>
          <p:cNvSpPr>
            <a:spLocks noGrp="1"/>
          </p:cNvSpPr>
          <p:nvPr>
            <p:ph idx="1"/>
          </p:nvPr>
        </p:nvSpPr>
        <p:spPr>
          <a:xfrm>
            <a:off x="712788" y="3012142"/>
            <a:ext cx="7716838" cy="3845858"/>
          </a:xfrm>
        </p:spPr>
        <p:txBody>
          <a:bodyPr>
            <a:normAutofit/>
          </a:bodyPr>
          <a:lstStyle/>
          <a:p>
            <a:r>
              <a:rPr lang="en-US" dirty="0" smtClean="0"/>
              <a:t>YES!! New research shows sugar:</a:t>
            </a:r>
          </a:p>
          <a:p>
            <a:r>
              <a:rPr lang="en-US" dirty="0"/>
              <a:t>I</a:t>
            </a:r>
            <a:r>
              <a:rPr lang="en-US" dirty="0" smtClean="0"/>
              <a:t>s addictive </a:t>
            </a:r>
          </a:p>
          <a:p>
            <a:r>
              <a:rPr lang="en-US" dirty="0"/>
              <a:t>W</a:t>
            </a:r>
            <a:r>
              <a:rPr lang="en-US" dirty="0" smtClean="0"/>
              <a:t>reaks havoc with blood sugar even in people without diabetes.  </a:t>
            </a:r>
          </a:p>
          <a:p>
            <a:r>
              <a:rPr lang="en-US" dirty="0"/>
              <a:t>C</a:t>
            </a:r>
            <a:r>
              <a:rPr lang="en-US" dirty="0" smtClean="0"/>
              <a:t>auses fatigue, moodiness, compromised mental clarity (for many people), and the drive to consume more and more of it.</a:t>
            </a:r>
          </a:p>
        </p:txBody>
      </p:sp>
    </p:spTree>
    <p:extLst>
      <p:ext uri="{BB962C8B-B14F-4D97-AF65-F5344CB8AC3E}">
        <p14:creationId xmlns:p14="http://schemas.microsoft.com/office/powerpoint/2010/main" val="1315279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Sugar</a:t>
            </a:r>
            <a:endParaRPr lang="en-US" dirty="0"/>
          </a:p>
        </p:txBody>
      </p:sp>
      <p:sp>
        <p:nvSpPr>
          <p:cNvPr id="3" name="Content Placeholder 2"/>
          <p:cNvSpPr>
            <a:spLocks noGrp="1"/>
          </p:cNvSpPr>
          <p:nvPr>
            <p:ph idx="1"/>
          </p:nvPr>
        </p:nvSpPr>
        <p:spPr>
          <a:xfrm>
            <a:off x="712788" y="3012142"/>
            <a:ext cx="7716838" cy="3845858"/>
          </a:xfrm>
        </p:spPr>
        <p:txBody>
          <a:bodyPr>
            <a:normAutofit/>
          </a:bodyPr>
          <a:lstStyle/>
          <a:p>
            <a:pPr marL="342900" lvl="1" indent="-342900">
              <a:spcAft>
                <a:spcPts val="2000"/>
              </a:spcAft>
            </a:pPr>
            <a:r>
              <a:rPr lang="en-US" dirty="0" smtClean="0"/>
              <a:t>Is a villain in these epidemics:</a:t>
            </a:r>
          </a:p>
          <a:p>
            <a:pPr marL="625475" lvl="2" indent="-342900">
              <a:spcAft>
                <a:spcPts val="2000"/>
              </a:spcAft>
            </a:pPr>
            <a:r>
              <a:rPr lang="en-US" dirty="0" smtClean="0"/>
              <a:t>Obesity </a:t>
            </a:r>
          </a:p>
          <a:p>
            <a:pPr marL="625475" lvl="2" indent="-342900">
              <a:spcAft>
                <a:spcPts val="2000"/>
              </a:spcAft>
            </a:pPr>
            <a:r>
              <a:rPr lang="en-US" dirty="0" smtClean="0"/>
              <a:t>Diabetes</a:t>
            </a:r>
          </a:p>
          <a:p>
            <a:pPr marL="625475" lvl="2" indent="-342900">
              <a:spcAft>
                <a:spcPts val="2000"/>
              </a:spcAft>
            </a:pPr>
            <a:r>
              <a:rPr lang="en-US" dirty="0" smtClean="0"/>
              <a:t>Heart disease</a:t>
            </a:r>
          </a:p>
          <a:p>
            <a:pPr marL="625475" lvl="2" indent="-342900">
              <a:spcAft>
                <a:spcPts val="2000"/>
              </a:spcAft>
            </a:pPr>
            <a:r>
              <a:rPr lang="en-US" dirty="0" smtClean="0"/>
              <a:t>High blood pressure</a:t>
            </a:r>
          </a:p>
          <a:p>
            <a:pPr marL="625475" lvl="2" indent="-342900">
              <a:spcAft>
                <a:spcPts val="2000"/>
              </a:spcAft>
            </a:pPr>
            <a:r>
              <a:rPr lang="en-US" dirty="0" smtClean="0"/>
              <a:t>Depression</a:t>
            </a:r>
          </a:p>
          <a:p>
            <a:pPr marL="625475" lvl="2" indent="-342900">
              <a:spcAft>
                <a:spcPts val="2000"/>
              </a:spcAft>
            </a:pPr>
            <a:r>
              <a:rPr lang="en-US" dirty="0" smtClean="0"/>
              <a:t>Behavioral Disorders</a:t>
            </a:r>
            <a:endParaRPr lang="en-US" dirty="0"/>
          </a:p>
        </p:txBody>
      </p:sp>
    </p:spTree>
    <p:extLst>
      <p:ext uri="{BB962C8B-B14F-4D97-AF65-F5344CB8AC3E}">
        <p14:creationId xmlns:p14="http://schemas.microsoft.com/office/powerpoint/2010/main" val="1745008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FATS: What is the Skinny on them?</a:t>
            </a:r>
            <a:endParaRPr lang="en-US" dirty="0"/>
          </a:p>
        </p:txBody>
      </p:sp>
      <p:sp>
        <p:nvSpPr>
          <p:cNvPr id="3" name="Content Placeholder 2"/>
          <p:cNvSpPr>
            <a:spLocks noGrp="1"/>
          </p:cNvSpPr>
          <p:nvPr>
            <p:ph idx="1"/>
          </p:nvPr>
        </p:nvSpPr>
        <p:spPr>
          <a:xfrm>
            <a:off x="712788" y="3012142"/>
            <a:ext cx="8177212" cy="3845858"/>
          </a:xfrm>
        </p:spPr>
        <p:txBody>
          <a:bodyPr/>
          <a:lstStyle/>
          <a:p>
            <a:r>
              <a:rPr lang="en-US" dirty="0" smtClean="0"/>
              <a:t>The GOOD guys:  Olive &amp; Canola oil, nuts, nut butters, avocado, fish oils (watch the Mercury)</a:t>
            </a:r>
          </a:p>
          <a:p>
            <a:r>
              <a:rPr lang="en-US" dirty="0" smtClean="0"/>
              <a:t>The BAD guys: trans &amp; saturated fats; Omega 6</a:t>
            </a:r>
          </a:p>
          <a:p>
            <a:r>
              <a:rPr lang="en-US" dirty="0" smtClean="0"/>
              <a:t>How much is healthy?  30% of calories or 35-50 grams/day for women and 50-55 grams/day for men</a:t>
            </a:r>
          </a:p>
          <a:p>
            <a:r>
              <a:rPr lang="en-US" dirty="0" smtClean="0"/>
              <a:t>How much is too much?</a:t>
            </a:r>
            <a:endParaRPr lang="en-US" dirty="0"/>
          </a:p>
        </p:txBody>
      </p:sp>
    </p:spTree>
    <p:extLst>
      <p:ext uri="{BB962C8B-B14F-4D97-AF65-F5344CB8AC3E}">
        <p14:creationId xmlns:p14="http://schemas.microsoft.com/office/powerpoint/2010/main" val="138170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9" y="1320151"/>
            <a:ext cx="7716837" cy="1447800"/>
          </a:xfrm>
        </p:spPr>
        <p:txBody>
          <a:bodyPr/>
          <a:lstStyle/>
          <a:p>
            <a:pPr algn="ctr"/>
            <a:r>
              <a:rPr lang="en-US" sz="4000" dirty="0" smtClean="0"/>
              <a:t>YOU are the DESIGNER of your PRESENT and FUTURE!</a:t>
            </a:r>
            <a:endParaRPr lang="en-US" sz="4000" dirty="0"/>
          </a:p>
        </p:txBody>
      </p:sp>
      <p:sp>
        <p:nvSpPr>
          <p:cNvPr id="3" name="Content Placeholder 2"/>
          <p:cNvSpPr>
            <a:spLocks noGrp="1"/>
          </p:cNvSpPr>
          <p:nvPr>
            <p:ph idx="1"/>
          </p:nvPr>
        </p:nvSpPr>
        <p:spPr>
          <a:xfrm>
            <a:off x="712787" y="3012142"/>
            <a:ext cx="8198575" cy="3845858"/>
          </a:xfrm>
        </p:spPr>
        <p:txBody>
          <a:bodyPr>
            <a:noAutofit/>
          </a:bodyPr>
          <a:lstStyle/>
          <a:p>
            <a:r>
              <a:rPr lang="en-US" sz="1800" dirty="0" smtClean="0"/>
              <a:t>How do you FEEL now?</a:t>
            </a:r>
          </a:p>
          <a:p>
            <a:r>
              <a:rPr lang="en-US" sz="1800" dirty="0" smtClean="0"/>
              <a:t>How would you LIKE to feel now?</a:t>
            </a:r>
          </a:p>
          <a:p>
            <a:r>
              <a:rPr lang="en-US" sz="1800" dirty="0" smtClean="0"/>
              <a:t>Are you choosing HEALTH or playing the odds?</a:t>
            </a:r>
          </a:p>
          <a:p>
            <a:r>
              <a:rPr lang="en-US" sz="1800" dirty="0" smtClean="0"/>
              <a:t>Paint the picture of who you will be if you continue to make your current choices now and in 5 and 10 years.</a:t>
            </a:r>
          </a:p>
          <a:p>
            <a:r>
              <a:rPr lang="en-US" sz="1800" dirty="0" smtClean="0"/>
              <a:t>Paint the picture of who you CAN be in 5 years and 10 years if you make new changes now.</a:t>
            </a:r>
          </a:p>
          <a:p>
            <a:r>
              <a:rPr lang="en-US" sz="1800" dirty="0" smtClean="0"/>
              <a:t>YOU CAN BE VIBRANT AND HEALTHY AS YOU AGE!!!  IT IS A CHOICE!!</a:t>
            </a:r>
          </a:p>
          <a:p>
            <a:r>
              <a:rPr lang="en-US" sz="1800" dirty="0" smtClean="0"/>
              <a:t>What will the QUALITY OF YOUR LIFE be like in 5 AND 10 Years from now?</a:t>
            </a:r>
            <a:endParaRPr lang="en-US" sz="1800" dirty="0"/>
          </a:p>
        </p:txBody>
      </p:sp>
    </p:spTree>
    <p:extLst>
      <p:ext uri="{BB962C8B-B14F-4D97-AF65-F5344CB8AC3E}">
        <p14:creationId xmlns:p14="http://schemas.microsoft.com/office/powerpoint/2010/main" val="1943593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Sky">
      <a:majorFont>
        <a:latin typeface="Arial Rounded MT Bold"/>
        <a:ea typeface=""/>
        <a:cs typeface=""/>
        <a:font script="Jpan" typeface="ＭＳ Ｐゴシック"/>
        <a:font script="Hans" typeface="宋体"/>
        <a:font script="Hant" typeface="新細明體"/>
      </a:majorFont>
      <a:minorFont>
        <a:latin typeface="Arial Rounded MT Bold"/>
        <a:ea typeface=""/>
        <a:cs typeface=""/>
        <a:font script="Jpan" typeface="ＭＳ Ｐゴシック"/>
        <a:font script="Hans" typeface="宋体"/>
        <a:font script="Hant" typeface="新細明體"/>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Sky.thmx</Template>
  <TotalTime>494</TotalTime>
  <Words>1563</Words>
  <Application>Microsoft Office PowerPoint</Application>
  <PresentationFormat>On-screen Show (4:3)</PresentationFormat>
  <Paragraphs>115</Paragraphs>
  <Slides>14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 Rounded MT Bold</vt:lpstr>
      <vt:lpstr>Calibri</vt:lpstr>
      <vt:lpstr>Sky</vt:lpstr>
      <vt:lpstr>NUTRITION LUNCH N’ LEARN</vt:lpstr>
      <vt:lpstr>Strategies for ALL of us to Live with Vitality</vt:lpstr>
      <vt:lpstr>What is within YOUR control to prevent disease/disability?</vt:lpstr>
      <vt:lpstr>Can I still have my ice cream?</vt:lpstr>
      <vt:lpstr>CARBS: Should I be eating them?</vt:lpstr>
      <vt:lpstr>Sugar: Is it truly the VILLAIN?</vt:lpstr>
      <vt:lpstr>Sugar</vt:lpstr>
      <vt:lpstr>FATS: What is the Skinny on them?</vt:lpstr>
      <vt:lpstr>YOU are the DESIGNER of your PRESENT and FUTURE!</vt:lpstr>
      <vt:lpstr>POINTS TO TAKE AWAY</vt:lpstr>
      <vt:lpstr>Why haven’t we succeeded in the past?</vt:lpstr>
      <vt:lpstr>BE THE BEST YOU CAN BE</vt:lpstr>
      <vt:lpstr>Choose One SUCCESS Strategy Each Day</vt:lpstr>
      <vt:lpstr>In-House Counseling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LUNCH N’ LEARN</dc:title>
  <dc:creator>Andrea Diamond</dc:creator>
  <cp:lastModifiedBy>Brenda Johnson</cp:lastModifiedBy>
  <cp:revision>20</cp:revision>
  <dcterms:created xsi:type="dcterms:W3CDTF">2015-07-09T12:18:50Z</dcterms:created>
  <dcterms:modified xsi:type="dcterms:W3CDTF">2015-09-02T18:28:23Z</dcterms:modified>
</cp:coreProperties>
</file>