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62"/>
  </p:notesMasterIdLst>
  <p:handoutMasterIdLst>
    <p:handoutMasterId r:id="rId63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10" r:id="rId47"/>
    <p:sldId id="407" r:id="rId48"/>
    <p:sldId id="408" r:id="rId49"/>
    <p:sldId id="405" r:id="rId50"/>
    <p:sldId id="406" r:id="rId51"/>
    <p:sldId id="409" r:id="rId52"/>
    <p:sldId id="1967" r:id="rId53"/>
    <p:sldId id="1968" r:id="rId54"/>
    <p:sldId id="1969" r:id="rId55"/>
    <p:sldId id="1970" r:id="rId56"/>
    <p:sldId id="1971" r:id="rId57"/>
    <p:sldId id="2000" r:id="rId58"/>
    <p:sldId id="2016" r:id="rId59"/>
    <p:sldId id="2017" r:id="rId60"/>
    <p:sldId id="2018" r:id="rId61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10"/>
            <p14:sldId id="407"/>
            <p14:sldId id="408"/>
            <p14:sldId id="405"/>
            <p14:sldId id="406"/>
            <p14:sldId id="409"/>
            <p14:sldId id="1967"/>
            <p14:sldId id="1968"/>
            <p14:sldId id="1969"/>
            <p14:sldId id="1970"/>
            <p14:sldId id="1971"/>
            <p14:sldId id="2000"/>
            <p14:sldId id="2016"/>
            <p14:sldId id="2017"/>
            <p14:sldId id="2018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2381" autoAdjust="0"/>
  </p:normalViewPr>
  <p:slideViewPr>
    <p:cSldViewPr snapToGrid="0" snapToObjects="1">
      <p:cViewPr varScale="1">
        <p:scale>
          <a:sx n="118" d="100"/>
          <a:sy n="118" d="100"/>
        </p:scale>
        <p:origin x="2200" y="19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30"/>
        <p:guide pos="2144"/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2022/5/27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2022/5/27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Intent Model: defining the requirement to trigger an IoT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61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</a:p>
          <a:p>
            <a:pPr lvl="0"/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27.05.22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27.05.22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27.05.22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27.05.22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27.05.22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27.05.22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27.05.22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27.05.22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27.05.22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27.05.22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27.05.22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items in the table of contents.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subtitle.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Formatting for the 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27.05.22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Topology master</a:t>
            </a: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>
                <a:latin typeface="+mj-ea"/>
                <a:ea typeface="+mj-ea"/>
              </a:rPr>
              <a:t>IoT</a:t>
            </a:r>
            <a:endParaRPr kumimoji="1" lang="en-US" altLang="ja-JP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designer</a:t>
            </a: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Service developers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Processing Layer</a:t>
            </a:r>
          </a:p>
          <a:p>
            <a:r>
              <a:rPr lang="en-US" sz="1400" i="1" dirty="0"/>
              <a:t>over Cloud and Edges</a:t>
            </a:r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r>
              <a:rPr lang="en-US" i="1" dirty="0"/>
              <a:t>(instantiated from </a:t>
            </a:r>
          </a:p>
          <a:p>
            <a:r>
              <a:rPr lang="en-US" i="1" dirty="0"/>
              <a:t>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A nearby IoT Broker </a:t>
            </a:r>
          </a:p>
          <a:p>
            <a:pPr algn="ctr"/>
            <a:r>
              <a:rPr lang="de-DE" b="1" dirty="0"/>
              <a:t>selected from Context Management System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pPr algn="ctr"/>
            <a:r>
              <a:rPr lang="en-US" i="1" dirty="0"/>
              <a:t>(instantiated from 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 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listening</a:t>
            </a:r>
          </a:p>
          <a:p>
            <a:r>
              <a:rPr lang="de-DE" dirty="0"/>
              <a:t>port</a:t>
            </a:r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NGSI10 </a:t>
            </a:r>
          </a:p>
          <a:p>
            <a:r>
              <a:rPr lang="de-DE" sz="1400" dirty="0"/>
              <a:t>subscribe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/>
              <a:t>docker-engine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System </a:t>
            </a:r>
          </a:p>
          <a:p>
            <a:r>
              <a:rPr lang="en-US" sz="1200" i="1" dirty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Edge </a:t>
            </a:r>
          </a:p>
          <a:p>
            <a:r>
              <a:rPr lang="en-US" sz="1200" b="1" dirty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IoT</a:t>
            </a:r>
            <a:r>
              <a:rPr lang="en-US" sz="1400" b="1" dirty="0"/>
              <a:t> Smart </a:t>
            </a:r>
            <a:r>
              <a:rPr lang="en-US" sz="1400" b="1"/>
              <a:t>City Platform (in </a:t>
            </a:r>
            <a:r>
              <a:rPr lang="en-US" sz="1400" b="1" dirty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IoT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>
                <a:ea typeface="+mj-ea"/>
              </a:rPr>
              <a:t>New rules</a:t>
            </a: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matching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“</a:t>
              </a:r>
              <a:r>
                <a:rPr lang="en-US" sz="1400" dirty="0" err="1"/>
                <a:t>producerID</a:t>
              </a:r>
              <a:r>
                <a:rPr lang="en-US" sz="1400" dirty="0"/>
                <a:t>”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Picture of the </a:t>
              </a:r>
            </a:p>
            <a:p>
              <a:r>
                <a:rPr lang="en-US" sz="1400" dirty="0"/>
                <a:t>lost child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extractor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</a:t>
              </a:r>
              <a:r>
                <a:rPr lang="en-US" sz="1100" dirty="0" err="1"/>
                <a:t>producerID</a:t>
              </a:r>
              <a:r>
                <a:rPr lang="en-US" sz="1100" dirty="0"/>
                <a:t>”</a:t>
              </a:r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“all”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Retail stores at different locations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>
                <a:ea typeface="+mj-ea"/>
              </a:rPr>
              <a:t>app</a:t>
            </a: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1</a:t>
            </a: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solidFill>
                  <a:srgbClr val="FF0000"/>
                </a:solidFill>
                <a:ea typeface="+mj-ea"/>
              </a:rPr>
              <a:t>Alarm</a:t>
            </a: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Anomaly </a:t>
            </a:r>
          </a:p>
          <a:p>
            <a:r>
              <a:rPr lang="en-US" sz="1200" dirty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rules for </a:t>
            </a:r>
          </a:p>
          <a:p>
            <a:r>
              <a:rPr lang="en-US" sz="1200" dirty="0"/>
              <a:t>anomaly detection</a:t>
            </a:r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ea typeface="+mj-ea"/>
              </a:rPr>
              <a:t>Raspberr</a:t>
            </a:r>
            <a:r>
              <a:rPr lang="en-US" sz="1200" dirty="0">
                <a:ea typeface="+mj-ea"/>
              </a:rPr>
              <a:t>y </a:t>
            </a:r>
            <a:r>
              <a:rPr kumimoji="1" lang="en-US" sz="1200" dirty="0">
                <a:ea typeface="+mj-ea"/>
              </a:rPr>
              <a:t>PI</a:t>
            </a: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shopID</a:t>
            </a:r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       -  type: </a:t>
            </a:r>
            <a:r>
              <a:rPr lang="de-DE" i="1" dirty="0"/>
              <a:t>PowerPanel</a:t>
            </a:r>
          </a:p>
          <a:p>
            <a:r>
              <a:rPr lang="de-DE" dirty="0"/>
              <a:t>           shuffling: </a:t>
            </a:r>
            <a:r>
              <a:rPr lang="de-DE" i="1" dirty="0"/>
              <a:t>unicast</a:t>
            </a:r>
          </a:p>
          <a:p>
            <a:r>
              <a:rPr lang="de-DE" dirty="0"/>
              <a:t>           scoped: </a:t>
            </a:r>
            <a:r>
              <a:rPr lang="de-DE" i="1" dirty="0"/>
              <a:t>true</a:t>
            </a:r>
          </a:p>
          <a:p>
            <a:r>
              <a:rPr lang="de-DE" dirty="0"/>
              <a:t>        -  type: </a:t>
            </a:r>
            <a:r>
              <a:rPr lang="de-DE" i="1" dirty="0"/>
              <a:t>Rule</a:t>
            </a:r>
          </a:p>
          <a:p>
            <a:r>
              <a:rPr lang="de-DE" dirty="0"/>
              <a:t>            shuffling: </a:t>
            </a:r>
            <a:r>
              <a:rPr lang="de-DE" i="1" dirty="0"/>
              <a:t>broadcast</a:t>
            </a:r>
          </a:p>
          <a:p>
            <a:r>
              <a:rPr lang="de-DE" dirty="0"/>
              <a:t>            scoped: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       - type: </a:t>
            </a:r>
            <a:r>
              <a:rPr lang="de-DE" i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NGSI </a:t>
            </a:r>
          </a:p>
          <a:p>
            <a:r>
              <a:rPr lang="en-US" dirty="0"/>
              <a:t>applications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docker</a:t>
            </a:r>
            <a:r>
              <a:rPr lang="en-US" sz="1400" dirty="0"/>
              <a:t>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 graph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define a service topology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implement operators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issue a requirement </a:t>
            </a:r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Context entities </a:t>
            </a:r>
          </a:p>
          <a:p>
            <a:r>
              <a:rPr lang="en-US" b="1" dirty="0"/>
              <a:t>associated with </a:t>
            </a:r>
          </a:p>
          <a:p>
            <a:r>
              <a:rPr lang="en-US" b="1" dirty="0"/>
              <a:t>virtual 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Temperature </a:t>
            </a:r>
          </a:p>
          <a:p>
            <a:r>
              <a:rPr lang="en-US" sz="1600" dirty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Connected </a:t>
            </a:r>
          </a:p>
          <a:p>
            <a:r>
              <a:rPr lang="en-US" sz="1600" dirty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(MQTT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(Counter)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</a:t>
            </a:r>
            <a:r>
              <a:rPr lang="en-US" sz="1000" b="1" dirty="0" err="1">
                <a:solidFill>
                  <a:srgbClr val="000000"/>
                </a:solidFill>
              </a:rPr>
              <a:t>AnomalyDetector</a:t>
            </a:r>
            <a:r>
              <a:rPr lang="en-US" sz="1000" b="1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“city”</a:t>
            </a: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TA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5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</a:t>
            </a:r>
            <a:r>
              <a:rPr lang="en-US" sz="1400" dirty="0" err="1">
                <a:solidFill>
                  <a:srgbClr val="000000"/>
                </a:solidFill>
              </a:rPr>
              <a:t>shopID</a:t>
            </a:r>
            <a:r>
              <a:rPr lang="en-US" sz="1400" dirty="0">
                <a:solidFill>
                  <a:srgbClr val="000000"/>
                </a:solidFill>
              </a:rPr>
              <a:t>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New rules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Execution plan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PowerPanel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(rule)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index the metadata of all entities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B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Picture of </a:t>
            </a:r>
          </a:p>
          <a:p>
            <a:r>
              <a:rPr lang="en-US" sz="1600" dirty="0"/>
              <a:t>the lost child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>
                <a:latin typeface="+mj-ea"/>
                <a:ea typeface="+mj-ea"/>
              </a:rPr>
              <a:t>     2) announce to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Core components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(IP-registry)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(IP-core)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(IP-edge2)</a:t>
            </a:r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back-end part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flows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Data context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Actuators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response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Sensing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Notify</a:t>
            </a: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Orchestrating</a:t>
            </a: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building 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data 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APIs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Vendor-neutral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federation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Cloud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Global view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global system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topic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</a:t>
            </a:r>
          </a:p>
          <a:p>
            <a:r>
              <a:rPr lang="en-US" sz="1100" b="1" dirty="0"/>
              <a:t>my own edge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Topic-based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Cloud + my own edge</a:t>
            </a:r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 </a:t>
            </a:r>
            <a:r>
              <a:rPr lang="en-US" sz="1100" dirty="0"/>
              <a:t>(</a:t>
            </a:r>
            <a:r>
              <a:rPr lang="en-US" sz="1100" dirty="0" err="1"/>
              <a:t>EdgeX</a:t>
            </a:r>
            <a:r>
              <a:rPr lang="en-US" sz="1100" dirty="0"/>
              <a:t>, Azure </a:t>
            </a:r>
            <a:r>
              <a:rPr lang="en-US" sz="1100" dirty="0" err="1"/>
              <a:t>IoT</a:t>
            </a:r>
            <a:r>
              <a:rPr lang="en-US" sz="1100" dirty="0"/>
              <a:t> Edge, AWS </a:t>
            </a:r>
            <a:r>
              <a:rPr lang="en-US" sz="1100" dirty="0" err="1"/>
              <a:t>Greengrass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“City ID”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“Shop ID”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Execution plan (dynamic graph)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unicast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 plan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generation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assignment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Others</a:t>
                      </a:r>
                      <a:endParaRPr lang="en-US" sz="1100" dirty="0"/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EdgeX</a:t>
                      </a:r>
                      <a:r>
                        <a:rPr lang="en-US" sz="1000" dirty="0"/>
                        <a:t>, Azure </a:t>
                      </a:r>
                      <a:r>
                        <a:rPr lang="en-US" sz="1000" dirty="0" err="1"/>
                        <a:t>IoT</a:t>
                      </a:r>
                      <a:r>
                        <a:rPr lang="en-US" sz="1000" dirty="0"/>
                        <a:t> Edge/AWS </a:t>
                      </a:r>
                      <a:r>
                        <a:rPr lang="en-US" sz="1000" dirty="0" err="1"/>
                        <a:t>Greengrass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/>
                        <a:t>Triggering-mechanism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/>
                        <a:t>View for</a:t>
                      </a:r>
                      <a:r>
                        <a:rPr lang="en-US" sz="1100" baseline="0" dirty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Global (all</a:t>
                      </a:r>
                      <a:r>
                        <a:rPr lang="en-US" sz="1100" b="1" baseline="0" dirty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Each </a:t>
                      </a:r>
                      <a:r>
                        <a:rPr lang="en-US" sz="1100" baseline="0" dirty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Programming 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Context-driven functions</a:t>
                      </a:r>
                    </a:p>
                    <a:p>
                      <a:r>
                        <a:rPr lang="en-US" sz="1100" b="1" dirty="0"/>
                        <a:t>(Service topology</a:t>
                      </a:r>
                      <a:r>
                        <a:rPr lang="en-US" sz="1100" b="1" baseline="0" dirty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topic-driven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Mobility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"</a:t>
            </a:r>
            <a:r>
              <a:rPr lang="en-US" sz="1000" dirty="0" err="1"/>
              <a:t>external_hostip</a:t>
            </a:r>
            <a:r>
              <a:rPr lang="en-US" sz="1000" dirty="0"/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/>
              <a:t>internal_hostip</a:t>
            </a:r>
            <a:r>
              <a:rPr lang="en-US" sz="1000" dirty="0"/>
              <a:t>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Port of the Edge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194137" y="2313662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68746" y="2326961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-889222" y="2600262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4293" y="2621048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20061" y="2886867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3282328" y="1435939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3350386" y="16673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64194" y="885084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61653" y="2052051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70240" y="5227962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3554089" y="5223313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33809" y="898731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2432325" y="4608068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150594" y="4624909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6799185" y="1799484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856603" y="2654854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38773" y="3491247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-804969" y="5313648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-806106" y="3874831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7031" y="4820642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9867" y="47747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87881" y="292989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7544" y="2600262"/>
            <a:ext cx="1111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destination</a:t>
            </a:r>
          </a:p>
        </p:txBody>
      </p:sp>
      <p:sp>
        <p:nvSpPr>
          <p:cNvPr id="6" name="Bent Arrow 5"/>
          <p:cNvSpPr/>
          <p:nvPr/>
        </p:nvSpPr>
        <p:spPr bwMode="auto">
          <a:xfrm rot="10800000">
            <a:off x="5183844" y="3253058"/>
            <a:ext cx="1637899" cy="947466"/>
          </a:xfrm>
          <a:prstGeom prst="bentArrow">
            <a:avLst>
              <a:gd name="adj1" fmla="val 10138"/>
              <a:gd name="adj2" fmla="val 22142"/>
              <a:gd name="adj3" fmla="val 27286"/>
              <a:gd name="adj4" fmla="val 4375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2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60061" y="3726792"/>
            <a:ext cx="923784" cy="538644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30530" y="4073566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data source</a:t>
            </a: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85875" y="380999"/>
            <a:ext cx="6124575" cy="3486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850" y="48363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FogFlow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71773" y="1676389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52698" y="1914520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2136" y="2138356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err="1">
                <a:latin typeface="+mj-ea"/>
                <a:ea typeface="+mj-ea"/>
              </a:rPr>
              <a:t>FogFlow</a:t>
            </a:r>
            <a:r>
              <a:rPr kumimoji="1" lang="en-US" b="1" dirty="0">
                <a:latin typeface="+mj-ea"/>
                <a:ea typeface="+mj-ea"/>
              </a:rPr>
              <a:t> Edge Broker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961250" y="3143251"/>
            <a:ext cx="1497225" cy="5238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MQTT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646398" y="3143251"/>
            <a:ext cx="1497225" cy="5238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IoT</a:t>
            </a:r>
            <a:r>
              <a:rPr lang="en-US" sz="1200" b="1" dirty="0" err="1">
                <a:latin typeface="+mj-ea"/>
                <a:ea typeface="+mj-ea"/>
              </a:rPr>
              <a:t>Agent</a:t>
            </a:r>
            <a:r>
              <a:rPr lang="en-US" sz="1200" b="1" dirty="0">
                <a:latin typeface="+mj-ea"/>
                <a:ea typeface="+mj-ea"/>
              </a:rPr>
              <a:t>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8824" y="4600576"/>
            <a:ext cx="819151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AWS </a:t>
            </a:r>
          </a:p>
          <a:p>
            <a:pPr algn="ctr"/>
            <a:r>
              <a:rPr kumimoji="1" lang="en-US" sz="1200" dirty="0" err="1">
                <a:latin typeface="+mj-ea"/>
                <a:ea typeface="+mj-ea"/>
              </a:rPr>
              <a:t>IoT</a:t>
            </a:r>
            <a:endParaRPr kumimoji="1" lang="en-US" sz="1200" dirty="0">
              <a:latin typeface="+mj-ea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28824" y="5753101"/>
            <a:ext cx="81915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MQTT</a:t>
            </a:r>
          </a:p>
          <a:p>
            <a:pPr algn="ctr"/>
            <a:r>
              <a:rPr lang="en-US" sz="1200" dirty="0">
                <a:latin typeface="+mj-ea"/>
                <a:ea typeface="+mj-ea"/>
              </a:rPr>
              <a:t>device</a:t>
            </a:r>
            <a:endParaRPr kumimoji="1" lang="en-US" sz="1200" dirty="0">
              <a:latin typeface="+mj-ea"/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781298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114923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552698" y="3667125"/>
            <a:ext cx="0" cy="9144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552698" y="5038727"/>
            <a:ext cx="0" cy="7143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2571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Broker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</a:rPr>
              <a:t>Orion</a:t>
            </a:r>
          </a:p>
          <a:p>
            <a:pPr algn="ctr"/>
            <a:r>
              <a:rPr lang="en-US" sz="1200" b="1" dirty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  <a:ea typeface="+mj-ea"/>
              </a:rPr>
              <a:t>IoT</a:t>
            </a:r>
            <a:endParaRPr lang="en-US" sz="1200" b="1" dirty="0">
              <a:latin typeface="+mj-ea"/>
              <a:ea typeface="+mj-ea"/>
            </a:endParaRP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Agent(s)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</a:rPr>
              <a:t>IoT</a:t>
            </a:r>
            <a:r>
              <a:rPr lang="en-US" sz="1200" b="1" dirty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Non-NGSI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Device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Fog Function</a:t>
            </a: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designer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broker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68B871-C62F-CF4C-843E-A9DFBEE5563D}"/>
              </a:ext>
            </a:extLst>
          </p:cNvPr>
          <p:cNvSpPr/>
          <p:nvPr/>
        </p:nvSpPr>
        <p:spPr>
          <a:xfrm>
            <a:off x="7046398" y="3324697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39CDC-241B-DF4D-8DA4-36A7AEE7960A}"/>
              </a:ext>
            </a:extLst>
          </p:cNvPr>
          <p:cNvSpPr/>
          <p:nvPr/>
        </p:nvSpPr>
        <p:spPr>
          <a:xfrm>
            <a:off x="6832085" y="1838623"/>
            <a:ext cx="900113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A6382-A961-9246-A6A7-CC7D7594B9A2}"/>
              </a:ext>
            </a:extLst>
          </p:cNvPr>
          <p:cNvSpPr/>
          <p:nvPr/>
        </p:nvSpPr>
        <p:spPr>
          <a:xfrm>
            <a:off x="6832085" y="31687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A979270E-517A-AF4F-9824-D4A58E921ECC}"/>
              </a:ext>
            </a:extLst>
          </p:cNvPr>
          <p:cNvSpPr/>
          <p:nvPr/>
        </p:nvSpPr>
        <p:spPr>
          <a:xfrm>
            <a:off x="2834568" y="1744339"/>
            <a:ext cx="1072348" cy="53549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58FA6-E519-E342-B99B-DD2CB8F52BCC}"/>
              </a:ext>
            </a:extLst>
          </p:cNvPr>
          <p:cNvSpPr txBox="1"/>
          <p:nvPr/>
        </p:nvSpPr>
        <p:spPr>
          <a:xfrm>
            <a:off x="2939373" y="1813092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Operator</a:t>
            </a:r>
          </a:p>
          <a:p>
            <a:r>
              <a:rPr lang="en-US" sz="1100" dirty="0"/>
              <a:t>template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0D595-345D-CA43-8FB9-C41290B1AD27}"/>
              </a:ext>
            </a:extLst>
          </p:cNvPr>
          <p:cNvSpPr/>
          <p:nvPr/>
        </p:nvSpPr>
        <p:spPr>
          <a:xfrm>
            <a:off x="6717784" y="19630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2398EB-B63B-1D47-B462-742A62CBE620}"/>
              </a:ext>
            </a:extLst>
          </p:cNvPr>
          <p:cNvSpPr/>
          <p:nvPr/>
        </p:nvSpPr>
        <p:spPr>
          <a:xfrm>
            <a:off x="3833466" y="815137"/>
            <a:ext cx="10715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Publish your docker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5F65A-1E95-9342-BA65-0D3E4F0EBCD1}"/>
              </a:ext>
            </a:extLst>
          </p:cNvPr>
          <p:cNvSpPr/>
          <p:nvPr/>
        </p:nvSpPr>
        <p:spPr>
          <a:xfrm>
            <a:off x="6717785" y="297237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678B7-01A1-1A4D-A656-7E072BFC6CDA}"/>
              </a:ext>
            </a:extLst>
          </p:cNvPr>
          <p:cNvSpPr/>
          <p:nvPr/>
        </p:nvSpPr>
        <p:spPr>
          <a:xfrm>
            <a:off x="4919153" y="318728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A87F5-D352-9547-A088-05D723EAB094}"/>
              </a:ext>
            </a:extLst>
          </p:cNvPr>
          <p:cNvSpPr/>
          <p:nvPr/>
        </p:nvSpPr>
        <p:spPr>
          <a:xfrm>
            <a:off x="4967589" y="4261788"/>
            <a:ext cx="1100115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Execution plan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58B67-0A73-5045-A793-FFBD201004DE}"/>
              </a:ext>
            </a:extLst>
          </p:cNvPr>
          <p:cNvSpPr/>
          <p:nvPr/>
        </p:nvSpPr>
        <p:spPr>
          <a:xfrm>
            <a:off x="4962814" y="526905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Deployment plan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B45E21-73B3-4647-ABCE-5DA04A7A14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77" y="3267929"/>
            <a:ext cx="566654" cy="50594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FCA7A3-9FD3-2544-808C-840F7CB34036}"/>
              </a:ext>
            </a:extLst>
          </p:cNvPr>
          <p:cNvSpPr/>
          <p:nvPr/>
        </p:nvSpPr>
        <p:spPr>
          <a:xfrm>
            <a:off x="3475671" y="3798993"/>
            <a:ext cx="1145423" cy="528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877282-FCB8-0247-9765-78B8769A29C0}"/>
              </a:ext>
            </a:extLst>
          </p:cNvPr>
          <p:cNvCxnSpPr>
            <a:cxnSpLocks/>
          </p:cNvCxnSpPr>
          <p:nvPr/>
        </p:nvCxnSpPr>
        <p:spPr>
          <a:xfrm flipV="1">
            <a:off x="3921008" y="1326994"/>
            <a:ext cx="1591863" cy="6752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C3265A-386E-E647-BCA6-5696567D9146}"/>
              </a:ext>
            </a:extLst>
          </p:cNvPr>
          <p:cNvCxnSpPr>
            <a:cxnSpLocks/>
          </p:cNvCxnSpPr>
          <p:nvPr/>
        </p:nvCxnSpPr>
        <p:spPr>
          <a:xfrm flipV="1">
            <a:off x="2680715" y="2306628"/>
            <a:ext cx="3879906" cy="9634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1EC42-C635-D546-B004-FFEF12F61981}"/>
              </a:ext>
            </a:extLst>
          </p:cNvPr>
          <p:cNvCxnSpPr/>
          <p:nvPr/>
        </p:nvCxnSpPr>
        <p:spPr>
          <a:xfrm>
            <a:off x="6914239" y="2519266"/>
            <a:ext cx="0" cy="453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F27A65-97DA-7D41-B1A9-29A71E234A53}"/>
              </a:ext>
            </a:extLst>
          </p:cNvPr>
          <p:cNvCxnSpPr/>
          <p:nvPr/>
        </p:nvCxnSpPr>
        <p:spPr>
          <a:xfrm flipH="1" flipV="1">
            <a:off x="6024043" y="3318011"/>
            <a:ext cx="650079" cy="40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D4C5F-6F0B-AC43-B6F5-2A62E54E07E3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6024043" y="3465379"/>
            <a:ext cx="764381" cy="818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A77943-2916-2C42-BC48-A66F3B740E37}"/>
              </a:ext>
            </a:extLst>
          </p:cNvPr>
          <p:cNvCxnSpPr/>
          <p:nvPr/>
        </p:nvCxnSpPr>
        <p:spPr>
          <a:xfrm flipH="1" flipV="1">
            <a:off x="6001363" y="3612747"/>
            <a:ext cx="978692" cy="1228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C6EBC-8368-1B4E-99F4-76A5FB04F979}"/>
              </a:ext>
            </a:extLst>
          </p:cNvPr>
          <p:cNvCxnSpPr>
            <a:cxnSpLocks/>
          </p:cNvCxnSpPr>
          <p:nvPr/>
        </p:nvCxnSpPr>
        <p:spPr>
          <a:xfrm>
            <a:off x="5556827" y="3756371"/>
            <a:ext cx="0" cy="5054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934A69-7E89-AB41-874C-FF72BC503BB0}"/>
              </a:ext>
            </a:extLst>
          </p:cNvPr>
          <p:cNvCxnSpPr/>
          <p:nvPr/>
        </p:nvCxnSpPr>
        <p:spPr>
          <a:xfrm>
            <a:off x="5569760" y="4812118"/>
            <a:ext cx="2387" cy="462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8DBE3C-2EF1-E74B-82C1-0BB214FB775C}"/>
              </a:ext>
            </a:extLst>
          </p:cNvPr>
          <p:cNvCxnSpPr/>
          <p:nvPr/>
        </p:nvCxnSpPr>
        <p:spPr>
          <a:xfrm>
            <a:off x="4610980" y="4063312"/>
            <a:ext cx="85605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7C6D9C42-141E-AE4D-A81B-7C56DAE04180}"/>
              </a:ext>
            </a:extLst>
          </p:cNvPr>
          <p:cNvSpPr/>
          <p:nvPr/>
        </p:nvSpPr>
        <p:spPr>
          <a:xfrm>
            <a:off x="2588698" y="2306628"/>
            <a:ext cx="348451" cy="951492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00385F1-4B97-A141-A5F4-8087D6725AA7}"/>
              </a:ext>
            </a:extLst>
          </p:cNvPr>
          <p:cNvCxnSpPr>
            <a:endCxn id="20" idx="1"/>
          </p:cNvCxnSpPr>
          <p:nvPr/>
        </p:nvCxnSpPr>
        <p:spPr>
          <a:xfrm>
            <a:off x="2460113" y="3602789"/>
            <a:ext cx="1015558" cy="460523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58FC0-3F52-8940-9CC0-EB2C9A976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07731" y="3520900"/>
            <a:ext cx="20752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51B068-A685-E64B-8D74-E40937E5BAAB}"/>
              </a:ext>
            </a:extLst>
          </p:cNvPr>
          <p:cNvSpPr/>
          <p:nvPr/>
        </p:nvSpPr>
        <p:spPr>
          <a:xfrm>
            <a:off x="3208750" y="3113058"/>
            <a:ext cx="18932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</a:t>
            </a:r>
          </a:p>
          <a:p>
            <a:pPr algn="ctr"/>
            <a:r>
              <a:rPr lang="en-US" sz="1050" dirty="0"/>
              <a:t>a service topology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066EE8-13D7-3D4C-9E79-BE86B18025D8}"/>
              </a:ext>
            </a:extLst>
          </p:cNvPr>
          <p:cNvSpPr/>
          <p:nvPr/>
        </p:nvSpPr>
        <p:spPr>
          <a:xfrm>
            <a:off x="1474660" y="2152608"/>
            <a:ext cx="15625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implement operators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8D8A4-6201-D049-8498-F233F2A3C58F}"/>
              </a:ext>
            </a:extLst>
          </p:cNvPr>
          <p:cNvSpPr/>
          <p:nvPr/>
        </p:nvSpPr>
        <p:spPr>
          <a:xfrm>
            <a:off x="2740767" y="4309306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send a requirement 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35808E-87C5-1F44-A450-85BEA0146E8C}"/>
              </a:ext>
            </a:extLst>
          </p:cNvPr>
          <p:cNvSpPr/>
          <p:nvPr/>
        </p:nvSpPr>
        <p:spPr bwMode="auto">
          <a:xfrm>
            <a:off x="1840281" y="1889691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0BB5FD-6DB9-E240-AD43-832A93023B87}"/>
              </a:ext>
            </a:extLst>
          </p:cNvPr>
          <p:cNvSpPr/>
          <p:nvPr/>
        </p:nvSpPr>
        <p:spPr bwMode="auto">
          <a:xfrm>
            <a:off x="5556827" y="831036"/>
            <a:ext cx="1275258" cy="61035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Docker hub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1594B0C6-FB91-9D4B-9218-A013025EBF18}"/>
              </a:ext>
            </a:extLst>
          </p:cNvPr>
          <p:cNvSpPr/>
          <p:nvPr/>
        </p:nvSpPr>
        <p:spPr>
          <a:xfrm>
            <a:off x="4581325" y="1439932"/>
            <a:ext cx="628650" cy="33575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259A0E-84AC-7645-BD7E-4355491E8E7F}"/>
              </a:ext>
            </a:extLst>
          </p:cNvPr>
          <p:cNvSpPr/>
          <p:nvPr/>
        </p:nvSpPr>
        <p:spPr bwMode="auto">
          <a:xfrm>
            <a:off x="3629223" y="944632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2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067D97-E927-7442-A5C2-399429C6F779}"/>
              </a:ext>
            </a:extLst>
          </p:cNvPr>
          <p:cNvSpPr/>
          <p:nvPr/>
        </p:nvSpPr>
        <p:spPr>
          <a:xfrm rot="20649442">
            <a:off x="3771991" y="2261788"/>
            <a:ext cx="2025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your operator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746B92-0FDF-D748-B386-5C4876BB64EB}"/>
              </a:ext>
            </a:extLst>
          </p:cNvPr>
          <p:cNvSpPr/>
          <p:nvPr/>
        </p:nvSpPr>
        <p:spPr bwMode="auto">
          <a:xfrm>
            <a:off x="3714920" y="2557921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B06CBE-DE8E-0144-AE85-4AD94F2D4AFD}"/>
              </a:ext>
            </a:extLst>
          </p:cNvPr>
          <p:cNvSpPr/>
          <p:nvPr/>
        </p:nvSpPr>
        <p:spPr bwMode="auto">
          <a:xfrm>
            <a:off x="3158231" y="3186805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8109AB-C403-044C-A9CF-6F426156EA20}"/>
              </a:ext>
            </a:extLst>
          </p:cNvPr>
          <p:cNvSpPr/>
          <p:nvPr/>
        </p:nvSpPr>
        <p:spPr bwMode="auto">
          <a:xfrm>
            <a:off x="2680715" y="4233343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5</a:t>
            </a:r>
            <a:endParaRPr kumimoji="1" lang="en-GB" sz="1000" b="1" dirty="0">
              <a:latin typeface="+mj-ea"/>
              <a:ea typeface="+mj-e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C954E13-39E1-754B-92B0-BD65D580DFA3}"/>
              </a:ext>
            </a:extLst>
          </p:cNvPr>
          <p:cNvCxnSpPr>
            <a:cxnSpLocks/>
          </p:cNvCxnSpPr>
          <p:nvPr/>
        </p:nvCxnSpPr>
        <p:spPr>
          <a:xfrm>
            <a:off x="2580628" y="3602303"/>
            <a:ext cx="1937506" cy="1749261"/>
          </a:xfrm>
          <a:prstGeom prst="bentConnector3">
            <a:avLst>
              <a:gd name="adj1" fmla="val -64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FBF1CA7-41E9-B349-B189-58E1F11DCE64}"/>
              </a:ext>
            </a:extLst>
          </p:cNvPr>
          <p:cNvSpPr/>
          <p:nvPr/>
        </p:nvSpPr>
        <p:spPr bwMode="auto">
          <a:xfrm>
            <a:off x="2329267" y="5493092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6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1A7AA7-30D4-C544-A170-EDCF2BE7FA8C}"/>
              </a:ext>
            </a:extLst>
          </p:cNvPr>
          <p:cNvSpPr/>
          <p:nvPr/>
        </p:nvSpPr>
        <p:spPr>
          <a:xfrm>
            <a:off x="2563745" y="5503495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Delete the requirement entity</a:t>
            </a:r>
          </a:p>
        </p:txBody>
      </p:sp>
    </p:spTree>
    <p:extLst>
      <p:ext uri="{BB962C8B-B14F-4D97-AF65-F5344CB8AC3E}">
        <p14:creationId xmlns:p14="http://schemas.microsoft.com/office/powerpoint/2010/main" val="3397456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EA7090-9622-E148-80FF-932D7AC4C982}"/>
              </a:ext>
            </a:extLst>
          </p:cNvPr>
          <p:cNvSpPr/>
          <p:nvPr/>
        </p:nvSpPr>
        <p:spPr bwMode="auto">
          <a:xfrm>
            <a:off x="3009530" y="1154097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 Context Broker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EF8F3-528E-0A4C-8FDA-EAF6607DA2BC}"/>
              </a:ext>
            </a:extLst>
          </p:cNvPr>
          <p:cNvSpPr/>
          <p:nvPr/>
        </p:nvSpPr>
        <p:spPr bwMode="auto">
          <a:xfrm>
            <a:off x="3009529" y="2167630"/>
            <a:ext cx="3036164" cy="1605380"/>
          </a:xfrm>
          <a:prstGeom prst="round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>
                <a:latin typeface="+mj-ea"/>
                <a:ea typeface="+mj-ea"/>
              </a:rPr>
              <a:t>FogFlow</a:t>
            </a:r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2BE26B-4015-A646-AFA4-4001DCDC7D43}"/>
              </a:ext>
            </a:extLst>
          </p:cNvPr>
          <p:cNvSpPr/>
          <p:nvPr/>
        </p:nvSpPr>
        <p:spPr bwMode="auto">
          <a:xfrm>
            <a:off x="3009530" y="4191740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IoT devices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A55748C-587E-EC43-91F3-461F03E84A24}"/>
              </a:ext>
            </a:extLst>
          </p:cNvPr>
          <p:cNvSpPr/>
          <p:nvPr/>
        </p:nvSpPr>
        <p:spPr bwMode="auto">
          <a:xfrm>
            <a:off x="665825" y="2672178"/>
            <a:ext cx="1162975" cy="772358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Function template</a:t>
            </a:r>
          </a:p>
          <a:p>
            <a:pPr algn="ctr"/>
            <a:r>
              <a:rPr lang="en-GB" sz="1200" b="1" dirty="0">
                <a:latin typeface="+mj-ea"/>
                <a:ea typeface="+mj-ea"/>
              </a:rPr>
              <a:t>(f)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482150C-F356-BB4A-B20F-CB53AB171659}"/>
              </a:ext>
            </a:extLst>
          </p:cNvPr>
          <p:cNvSpPr/>
          <p:nvPr/>
        </p:nvSpPr>
        <p:spPr bwMode="auto">
          <a:xfrm rot="10800000" flipH="1">
            <a:off x="4669654" y="1886503"/>
            <a:ext cx="115410" cy="232298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66FCD77-86BB-2443-9676-28CD0E5E4634}"/>
              </a:ext>
            </a:extLst>
          </p:cNvPr>
          <p:cNvSpPr/>
          <p:nvPr/>
        </p:nvSpPr>
        <p:spPr bwMode="auto">
          <a:xfrm>
            <a:off x="6045693" y="3444536"/>
            <a:ext cx="461639" cy="809348"/>
          </a:xfrm>
          <a:prstGeom prst="curvedLef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D3586E8-EF3D-194E-BF2B-9BB97C1D5957}"/>
              </a:ext>
            </a:extLst>
          </p:cNvPr>
          <p:cNvSpPr/>
          <p:nvPr/>
        </p:nvSpPr>
        <p:spPr bwMode="auto">
          <a:xfrm rot="10800000" flipH="1">
            <a:off x="4024542" y="3849210"/>
            <a:ext cx="105053" cy="297400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39BC28A-75C3-EC40-957C-556667B39B93}"/>
              </a:ext>
            </a:extLst>
          </p:cNvPr>
          <p:cNvSpPr/>
          <p:nvPr/>
        </p:nvSpPr>
        <p:spPr bwMode="auto">
          <a:xfrm rot="16200000" flipH="1">
            <a:off x="2350732" y="2595978"/>
            <a:ext cx="136865" cy="78789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6F0E01-1C94-A14F-AF71-ED3586025EBF}"/>
              </a:ext>
            </a:extLst>
          </p:cNvPr>
          <p:cNvSpPr/>
          <p:nvPr/>
        </p:nvSpPr>
        <p:spPr bwMode="auto">
          <a:xfrm>
            <a:off x="3885460" y="3258101"/>
            <a:ext cx="488271" cy="34549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50" b="1" dirty="0">
                <a:solidFill>
                  <a:schemeClr val="tx1"/>
                </a:solidFill>
                <a:latin typeface="+mj-ea"/>
                <a:ea typeface="+mj-ea"/>
              </a:rPr>
              <a:t>f1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63203-2556-2B4C-A73D-1BFFC504FB76}"/>
              </a:ext>
            </a:extLst>
          </p:cNvPr>
          <p:cNvSpPr/>
          <p:nvPr/>
        </p:nvSpPr>
        <p:spPr bwMode="auto">
          <a:xfrm>
            <a:off x="4864963" y="3160442"/>
            <a:ext cx="488271" cy="34549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+mj-ea"/>
                <a:ea typeface="+mj-ea"/>
              </a:rPr>
              <a:t>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0EC4-76E6-614F-A0D2-CF18848EAFF1}"/>
              </a:ext>
            </a:extLst>
          </p:cNvPr>
          <p:cNvSpPr txBox="1"/>
          <p:nvPr/>
        </p:nvSpPr>
        <p:spPr>
          <a:xfrm>
            <a:off x="1865968" y="2644492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fog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D3C4-669A-B746-8111-C09699EB7EDF}"/>
              </a:ext>
            </a:extLst>
          </p:cNvPr>
          <p:cNvSpPr txBox="1"/>
          <p:nvPr/>
        </p:nvSpPr>
        <p:spPr>
          <a:xfrm>
            <a:off x="4064995" y="385808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A7420-6491-884D-BA84-DB84F87029EA}"/>
              </a:ext>
            </a:extLst>
          </p:cNvPr>
          <p:cNvSpPr txBox="1"/>
          <p:nvPr/>
        </p:nvSpPr>
        <p:spPr>
          <a:xfrm>
            <a:off x="4776189" y="18376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C92A7-DFA2-BF4F-B51E-CC512CBA6912}"/>
              </a:ext>
            </a:extLst>
          </p:cNvPr>
          <p:cNvSpPr txBox="1"/>
          <p:nvPr/>
        </p:nvSpPr>
        <p:spPr>
          <a:xfrm>
            <a:off x="6364445" y="33280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1FD400-B227-1C45-A0F2-9AC189929A1B}"/>
              </a:ext>
            </a:extLst>
          </p:cNvPr>
          <p:cNvSpPr/>
          <p:nvPr/>
        </p:nvSpPr>
        <p:spPr bwMode="auto">
          <a:xfrm>
            <a:off x="2246049" y="240907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8C33E1-3F09-234B-A1F1-731A03FB5F1B}"/>
              </a:ext>
            </a:extLst>
          </p:cNvPr>
          <p:cNvSpPr/>
          <p:nvPr/>
        </p:nvSpPr>
        <p:spPr bwMode="auto">
          <a:xfrm>
            <a:off x="3702473" y="386466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+mj-ea"/>
                <a:ea typeface="+mj-ea"/>
              </a:rPr>
              <a:t>2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35C39C-2B95-8D4C-8F8A-0DFECE437B5B}"/>
              </a:ext>
            </a:extLst>
          </p:cNvPr>
          <p:cNvSpPr/>
          <p:nvPr/>
        </p:nvSpPr>
        <p:spPr bwMode="auto">
          <a:xfrm>
            <a:off x="6276512" y="3140393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B8651C-B651-9B4B-8C0A-EE5C1ED9EAE8}"/>
              </a:ext>
            </a:extLst>
          </p:cNvPr>
          <p:cNvSpPr/>
          <p:nvPr/>
        </p:nvSpPr>
        <p:spPr bwMode="auto">
          <a:xfrm>
            <a:off x="5398464" y="1845774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4011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B4D9C-1F16-2F46-8DBF-1F7BE67B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79" y="3105705"/>
            <a:ext cx="748684" cy="7486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DDD954-4E48-ED4F-8A1C-035A3062CFBF}"/>
              </a:ext>
            </a:extLst>
          </p:cNvPr>
          <p:cNvSpPr/>
          <p:nvPr/>
        </p:nvSpPr>
        <p:spPr bwMode="auto">
          <a:xfrm>
            <a:off x="3374994" y="2902998"/>
            <a:ext cx="2626311" cy="1811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2400" b="1" dirty="0" err="1">
                <a:latin typeface="+mj-ea"/>
                <a:ea typeface="+mj-ea"/>
              </a:rPr>
              <a:t>FogFlow</a:t>
            </a:r>
            <a:endParaRPr kumimoji="1" lang="en-GB" sz="2400" b="1" dirty="0">
              <a:latin typeface="+mj-ea"/>
              <a:ea typeface="+mj-ea"/>
            </a:endParaRPr>
          </a:p>
          <a:p>
            <a:pPr algn="ctr"/>
            <a:r>
              <a:rPr lang="en-GB" sz="1100" b="1" dirty="0">
                <a:latin typeface="+mj-ea"/>
                <a:ea typeface="+mj-ea"/>
              </a:rPr>
              <a:t>(all </a:t>
            </a:r>
            <a:r>
              <a:rPr lang="en-GB" sz="1100" b="1" dirty="0" err="1">
                <a:latin typeface="+mj-ea"/>
                <a:ea typeface="+mj-ea"/>
              </a:rPr>
              <a:t>FogFlow</a:t>
            </a:r>
            <a:r>
              <a:rPr lang="en-GB" sz="1100" b="1" dirty="0">
                <a:latin typeface="+mj-ea"/>
                <a:ea typeface="+mj-ea"/>
              </a:rPr>
              <a:t> components)</a:t>
            </a:r>
            <a:endParaRPr kumimoji="1" lang="en-GB" sz="1100" b="1" dirty="0">
              <a:latin typeface="+mj-ea"/>
              <a:ea typeface="+mj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D86BA0-2DCA-994D-A021-B2C69FD105C6}"/>
              </a:ext>
            </a:extLst>
          </p:cNvPr>
          <p:cNvSpPr/>
          <p:nvPr/>
        </p:nvSpPr>
        <p:spPr bwMode="auto">
          <a:xfrm>
            <a:off x="4041557" y="1509205"/>
            <a:ext cx="1365683" cy="56817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lang="en-GB" b="1" dirty="0">
                <a:latin typeface="+mj-ea"/>
                <a:ea typeface="+mj-ea"/>
              </a:rPr>
              <a:t>Broker</a:t>
            </a:r>
            <a:endParaRPr kumimoji="1" lang="en-GB" b="1" dirty="0">
              <a:latin typeface="+mj-ea"/>
              <a:ea typeface="+mj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5DE51-3C60-3E4C-9E7F-9F38C9D8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962" y="3396351"/>
            <a:ext cx="763480" cy="7634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B84A0-4999-2C4A-9F56-DDEC459AAC20}"/>
              </a:ext>
            </a:extLst>
          </p:cNvPr>
          <p:cNvCxnSpPr/>
          <p:nvPr/>
        </p:nvCxnSpPr>
        <p:spPr bwMode="auto">
          <a:xfrm>
            <a:off x="2006354" y="3480047"/>
            <a:ext cx="1306497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729248-E998-1D43-A4BF-C86DFAF83DA6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4724399" y="2077375"/>
            <a:ext cx="0" cy="825623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5B41E1-3297-1F4F-9B64-364B08E7245D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4192721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E4F3B6-53D9-F545-9E5B-CDD2632B3B36}"/>
              </a:ext>
            </a:extLst>
          </p:cNvPr>
          <p:cNvSpPr txBox="1"/>
          <p:nvPr/>
        </p:nvSpPr>
        <p:spPr>
          <a:xfrm>
            <a:off x="7719874" y="4250181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C12B-BCD4-FB44-B17F-017C00F35B3A}"/>
              </a:ext>
            </a:extLst>
          </p:cNvPr>
          <p:cNvSpPr txBox="1"/>
          <p:nvPr/>
        </p:nvSpPr>
        <p:spPr>
          <a:xfrm>
            <a:off x="3817763" y="1080678"/>
            <a:ext cx="217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FIWARE Ecosystem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535F4-EFAE-C74D-94EA-AAB83BD02244}"/>
              </a:ext>
            </a:extLst>
          </p:cNvPr>
          <p:cNvSpPr txBox="1"/>
          <p:nvPr/>
        </p:nvSpPr>
        <p:spPr>
          <a:xfrm>
            <a:off x="816231" y="2494624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IoT devices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988B3E-B1FB-BD4F-B535-8FB93CE3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79" y="3917274"/>
            <a:ext cx="650042" cy="650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4EDA42-995C-D943-BD8C-EB06715F12F4}"/>
              </a:ext>
            </a:extLst>
          </p:cNvPr>
          <p:cNvSpPr txBox="1"/>
          <p:nvPr/>
        </p:nvSpPr>
        <p:spPr>
          <a:xfrm>
            <a:off x="2099095" y="3194641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61C97-69E4-5C4E-8DD7-9C1A628B8AE8}"/>
              </a:ext>
            </a:extLst>
          </p:cNvPr>
          <p:cNvSpPr txBox="1"/>
          <p:nvPr/>
        </p:nvSpPr>
        <p:spPr>
          <a:xfrm>
            <a:off x="4754007" y="2320910"/>
            <a:ext cx="1104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NGSI/NOTIFY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6B7FEF-B07A-3D47-83BD-8665537D8CF9}"/>
              </a:ext>
            </a:extLst>
          </p:cNvPr>
          <p:cNvSpPr txBox="1"/>
          <p:nvPr/>
        </p:nvSpPr>
        <p:spPr>
          <a:xfrm>
            <a:off x="6108136" y="3815565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Specify a fog function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75862-03CD-554C-9514-60358EF68965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3552337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30AFC6-0138-6442-8640-A8134C004BEA}"/>
              </a:ext>
            </a:extLst>
          </p:cNvPr>
          <p:cNvSpPr txBox="1"/>
          <p:nvPr/>
        </p:nvSpPr>
        <p:spPr>
          <a:xfrm>
            <a:off x="6154002" y="3283175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NGSI/SUBSCRIBE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5D1B8-E402-8B43-9022-C8D024AA6921}"/>
              </a:ext>
            </a:extLst>
          </p:cNvPr>
          <p:cNvSpPr/>
          <p:nvPr/>
        </p:nvSpPr>
        <p:spPr bwMode="auto">
          <a:xfrm>
            <a:off x="816231" y="2902998"/>
            <a:ext cx="1210768" cy="1811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7821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A125AD1-A532-884E-A03E-881E8A5F7A78}"/>
              </a:ext>
            </a:extLst>
          </p:cNvPr>
          <p:cNvSpPr/>
          <p:nvPr/>
        </p:nvSpPr>
        <p:spPr bwMode="auto">
          <a:xfrm>
            <a:off x="1338943" y="511629"/>
            <a:ext cx="7805057" cy="5900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A56A10-58EA-F94B-93C0-C0AAB3EEF248}"/>
              </a:ext>
            </a:extLst>
          </p:cNvPr>
          <p:cNvSpPr/>
          <p:nvPr/>
        </p:nvSpPr>
        <p:spPr bwMode="auto">
          <a:xfrm>
            <a:off x="6237513" y="1448190"/>
            <a:ext cx="1741715" cy="827314"/>
          </a:xfrm>
          <a:prstGeom prst="roundRect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GB" b="1" dirty="0">
                <a:latin typeface="+mj-ea"/>
                <a:ea typeface="+mj-ea"/>
              </a:rPr>
              <a:t>DNS Service</a:t>
            </a:r>
          </a:p>
          <a:p>
            <a:pPr algn="ctr"/>
            <a:r>
              <a:rPr lang="en-GB" sz="1000" b="1" dirty="0">
                <a:latin typeface="+mj-ea"/>
                <a:ea typeface="+mj-ea"/>
              </a:rPr>
              <a:t>(e.g., </a:t>
            </a:r>
            <a:r>
              <a:rPr lang="en-GB" sz="1000" b="1" dirty="0" err="1">
                <a:latin typeface="+mj-ea"/>
                <a:ea typeface="+mj-ea"/>
              </a:rPr>
              <a:t>freeDNS</a:t>
            </a:r>
            <a:r>
              <a:rPr lang="en-GB" sz="1000" b="1" dirty="0">
                <a:latin typeface="+mj-ea"/>
                <a:ea typeface="+mj-ea"/>
              </a:rPr>
              <a:t>)</a:t>
            </a:r>
            <a:endParaRPr kumimoji="1" lang="en-GB" sz="1000" b="1" dirty="0">
              <a:latin typeface="+mj-ea"/>
              <a:ea typeface="+mj-e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385368-B2F0-9C43-A609-8386E326C6B4}"/>
              </a:ext>
            </a:extLst>
          </p:cNvPr>
          <p:cNvGrpSpPr/>
          <p:nvPr/>
        </p:nvGrpSpPr>
        <p:grpSpPr>
          <a:xfrm>
            <a:off x="3766427" y="1267869"/>
            <a:ext cx="1241945" cy="849085"/>
            <a:chOff x="1761471" y="1425247"/>
            <a:chExt cx="1241945" cy="849085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25F046DD-63D4-6F47-A7A9-896EC53440E5}"/>
                </a:ext>
              </a:extLst>
            </p:cNvPr>
            <p:cNvSpPr/>
            <p:nvPr/>
          </p:nvSpPr>
          <p:spPr bwMode="auto">
            <a:xfrm>
              <a:off x="1784216" y="1425247"/>
              <a:ext cx="1219200" cy="849085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GB" sz="1000" b="1" dirty="0">
                <a:latin typeface="+mj-ea"/>
                <a:ea typeface="+mj-ea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28ADFA-9E10-2040-A17F-B063AC67B9DD}"/>
                </a:ext>
              </a:extLst>
            </p:cNvPr>
            <p:cNvSpPr/>
            <p:nvPr/>
          </p:nvSpPr>
          <p:spPr>
            <a:xfrm>
              <a:off x="1768387" y="1524390"/>
              <a:ext cx="10358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root_ca.key</a:t>
              </a:r>
              <a:endParaRPr lang="en-GB" sz="1000" b="1" dirty="0">
                <a:latin typeface="+mj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9E5DD-F86A-9C43-B4BC-3ECB65BBB315}"/>
                </a:ext>
              </a:extLst>
            </p:cNvPr>
            <p:cNvSpPr/>
            <p:nvPr/>
          </p:nvSpPr>
          <p:spPr>
            <a:xfrm>
              <a:off x="1761471" y="1757650"/>
              <a:ext cx="1091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root_ca.pem</a:t>
              </a:r>
              <a:endParaRPr lang="en-GB" sz="1000" b="1" dirty="0">
                <a:latin typeface="+mj-ea"/>
              </a:endParaRPr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7AD0A142-C74C-864B-BC53-E151DA0CE418}"/>
              </a:ext>
            </a:extLst>
          </p:cNvPr>
          <p:cNvSpPr/>
          <p:nvPr/>
        </p:nvSpPr>
        <p:spPr bwMode="auto">
          <a:xfrm>
            <a:off x="2897692" y="3124200"/>
            <a:ext cx="1886261" cy="1066800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85D9D-4E0E-B345-A94F-D98363AA2C33}"/>
              </a:ext>
            </a:extLst>
          </p:cNvPr>
          <p:cNvSpPr txBox="1"/>
          <p:nvPr/>
        </p:nvSpPr>
        <p:spPr>
          <a:xfrm>
            <a:off x="1797811" y="354926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FogFlow</a:t>
            </a:r>
            <a:endParaRPr lang="en-GB" sz="1200" b="1" dirty="0"/>
          </a:p>
          <a:p>
            <a:r>
              <a:rPr lang="en-GB" sz="1200" b="1" dirty="0"/>
              <a:t>cloud node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0E9617F-EEDE-C04F-B1C7-DF8AB84A3804}"/>
              </a:ext>
            </a:extLst>
          </p:cNvPr>
          <p:cNvSpPr/>
          <p:nvPr/>
        </p:nvSpPr>
        <p:spPr bwMode="auto">
          <a:xfrm>
            <a:off x="6626660" y="4443294"/>
            <a:ext cx="1009964" cy="653143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A5283-D167-AA41-94C4-19F3F9251748}"/>
              </a:ext>
            </a:extLst>
          </p:cNvPr>
          <p:cNvSpPr txBox="1"/>
          <p:nvPr/>
        </p:nvSpPr>
        <p:spPr>
          <a:xfrm>
            <a:off x="6651170" y="517354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/>
              <a:t>FogFlow</a:t>
            </a:r>
            <a:r>
              <a:rPr lang="en-GB" sz="1000" b="1" dirty="0"/>
              <a:t> </a:t>
            </a:r>
          </a:p>
          <a:p>
            <a:r>
              <a:rPr lang="en-GB" sz="1000" b="1" dirty="0"/>
              <a:t>edge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74E44-DA54-E247-B289-86739E6F0ABB}"/>
              </a:ext>
            </a:extLst>
          </p:cNvPr>
          <p:cNvSpPr txBox="1"/>
          <p:nvPr/>
        </p:nvSpPr>
        <p:spPr>
          <a:xfrm>
            <a:off x="3405935" y="4205096"/>
            <a:ext cx="1772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cloudnode.fogflow.io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2FFBB-3B7B-714A-AE0A-4F4E9F70BDD3}"/>
              </a:ext>
            </a:extLst>
          </p:cNvPr>
          <p:cNvSpPr txBox="1"/>
          <p:nvPr/>
        </p:nvSpPr>
        <p:spPr>
          <a:xfrm>
            <a:off x="6727371" y="4109944"/>
            <a:ext cx="1836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edgenode1.fogflow.io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AADEBE-F0DA-174F-A6B0-47DC76AC2153}"/>
              </a:ext>
            </a:extLst>
          </p:cNvPr>
          <p:cNvSpPr/>
          <p:nvPr/>
        </p:nvSpPr>
        <p:spPr bwMode="auto">
          <a:xfrm>
            <a:off x="2789599" y="5279800"/>
            <a:ext cx="1382486" cy="7229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browser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198EB5E-6D90-DC4D-8FA0-7DCB2A29AC0A}"/>
              </a:ext>
            </a:extLst>
          </p:cNvPr>
          <p:cNvSpPr/>
          <p:nvPr/>
        </p:nvSpPr>
        <p:spPr bwMode="auto">
          <a:xfrm>
            <a:off x="4931229" y="3549265"/>
            <a:ext cx="1796142" cy="924764"/>
          </a:xfrm>
          <a:custGeom>
            <a:avLst/>
            <a:gdLst>
              <a:gd name="connsiteX0" fmla="*/ 0 w 1796142"/>
              <a:gd name="connsiteY0" fmla="*/ 32135 h 924764"/>
              <a:gd name="connsiteX1" fmla="*/ 1099457 w 1796142"/>
              <a:gd name="connsiteY1" fmla="*/ 108335 h 924764"/>
              <a:gd name="connsiteX2" fmla="*/ 1796142 w 1796142"/>
              <a:gd name="connsiteY2" fmla="*/ 924764 h 92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6142" h="924764">
                <a:moveTo>
                  <a:pt x="0" y="32135"/>
                </a:moveTo>
                <a:cubicBezTo>
                  <a:pt x="400050" y="-4151"/>
                  <a:pt x="800100" y="-40436"/>
                  <a:pt x="1099457" y="108335"/>
                </a:cubicBezTo>
                <a:cubicBezTo>
                  <a:pt x="1398814" y="257106"/>
                  <a:pt x="1597478" y="590935"/>
                  <a:pt x="1796142" y="924764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EC75178D-CF5B-074F-A0B5-CF1CD1289B99}"/>
              </a:ext>
            </a:extLst>
          </p:cNvPr>
          <p:cNvSpPr/>
          <p:nvPr/>
        </p:nvSpPr>
        <p:spPr bwMode="auto">
          <a:xfrm>
            <a:off x="3287486" y="4248443"/>
            <a:ext cx="118449" cy="103135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C738F88-42E5-5A4F-8AB7-337444998020}"/>
              </a:ext>
            </a:extLst>
          </p:cNvPr>
          <p:cNvSpPr/>
          <p:nvPr/>
        </p:nvSpPr>
        <p:spPr bwMode="auto">
          <a:xfrm>
            <a:off x="4506685" y="4474029"/>
            <a:ext cx="2144485" cy="517642"/>
          </a:xfrm>
          <a:custGeom>
            <a:avLst/>
            <a:gdLst>
              <a:gd name="connsiteX0" fmla="*/ 2362200 w 2362200"/>
              <a:gd name="connsiteY0" fmla="*/ 653143 h 724471"/>
              <a:gd name="connsiteX1" fmla="*/ 1012372 w 2362200"/>
              <a:gd name="connsiteY1" fmla="*/ 664029 h 724471"/>
              <a:gd name="connsiteX2" fmla="*/ 0 w 2362200"/>
              <a:gd name="connsiteY2" fmla="*/ 0 h 72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724471">
                <a:moveTo>
                  <a:pt x="2362200" y="653143"/>
                </a:moveTo>
                <a:cubicBezTo>
                  <a:pt x="1884136" y="713014"/>
                  <a:pt x="1406072" y="772886"/>
                  <a:pt x="1012372" y="664029"/>
                </a:cubicBezTo>
                <a:cubicBezTo>
                  <a:pt x="618672" y="555172"/>
                  <a:pt x="309336" y="277586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CE291-47C3-E64D-A2C5-9E3EFC7E42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1229" y="2383972"/>
            <a:ext cx="1796142" cy="65571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81B520-D89A-6548-8C89-514DED18EB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74647" y="2291636"/>
            <a:ext cx="92211" cy="1818308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Document 28">
            <a:extLst>
              <a:ext uri="{FF2B5EF4-FFF2-40B4-BE49-F238E27FC236}">
                <a16:creationId xmlns:a16="http://schemas.microsoft.com/office/drawing/2014/main" id="{3A00DE1F-8992-C14F-827F-780CAA6A78C3}"/>
              </a:ext>
            </a:extLst>
          </p:cNvPr>
          <p:cNvSpPr/>
          <p:nvPr/>
        </p:nvSpPr>
        <p:spPr bwMode="auto">
          <a:xfrm>
            <a:off x="3738036" y="3043095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57B316F2-AEDE-7042-B106-EF1A35E3F28F}"/>
              </a:ext>
            </a:extLst>
          </p:cNvPr>
          <p:cNvSpPr/>
          <p:nvPr/>
        </p:nvSpPr>
        <p:spPr bwMode="auto">
          <a:xfrm>
            <a:off x="6331763" y="4525392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6815C-87ED-2C4F-87C6-14BBDC140A64}"/>
              </a:ext>
            </a:extLst>
          </p:cNvPr>
          <p:cNvCxnSpPr>
            <a:cxnSpLocks/>
          </p:cNvCxnSpPr>
          <p:nvPr/>
        </p:nvCxnSpPr>
        <p:spPr bwMode="auto">
          <a:xfrm flipH="1">
            <a:off x="4163620" y="2050622"/>
            <a:ext cx="576395" cy="98906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C6EFE8-07D3-934A-A8A4-071DED97C4B6}"/>
              </a:ext>
            </a:extLst>
          </p:cNvPr>
          <p:cNvCxnSpPr>
            <a:cxnSpLocks/>
          </p:cNvCxnSpPr>
          <p:nvPr/>
        </p:nvCxnSpPr>
        <p:spPr bwMode="auto">
          <a:xfrm>
            <a:off x="4769580" y="2050622"/>
            <a:ext cx="1695431" cy="243953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23F138-8DA6-014A-A8A8-5DEFA30B749A}"/>
              </a:ext>
            </a:extLst>
          </p:cNvPr>
          <p:cNvSpPr txBox="1"/>
          <p:nvPr/>
        </p:nvSpPr>
        <p:spPr>
          <a:xfrm>
            <a:off x="3014948" y="2263682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Signed certificate 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49391B-7A84-1F49-BAB6-37B2741BA470}"/>
              </a:ext>
            </a:extLst>
          </p:cNvPr>
          <p:cNvSpPr txBox="1"/>
          <p:nvPr/>
        </p:nvSpPr>
        <p:spPr>
          <a:xfrm>
            <a:off x="6237513" y="905347"/>
            <a:ext cx="184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Resolving IP address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F435FE-7B71-F546-B1B9-58CBE565FAB4}"/>
              </a:ext>
            </a:extLst>
          </p:cNvPr>
          <p:cNvSpPr txBox="1"/>
          <p:nvPr/>
        </p:nvSpPr>
        <p:spPr>
          <a:xfrm>
            <a:off x="5008372" y="499167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00383C-AB75-0744-835A-93D68C4DA23F}"/>
              </a:ext>
            </a:extLst>
          </p:cNvPr>
          <p:cNvSpPr txBox="1"/>
          <p:nvPr/>
        </p:nvSpPr>
        <p:spPr>
          <a:xfrm>
            <a:off x="5067549" y="3533133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135581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01C0207-52F7-9446-B82B-CF9D7F282952}"/>
              </a:ext>
            </a:extLst>
          </p:cNvPr>
          <p:cNvSpPr/>
          <p:nvPr/>
        </p:nvSpPr>
        <p:spPr bwMode="auto">
          <a:xfrm>
            <a:off x="963169" y="2746226"/>
            <a:ext cx="1749552" cy="1049796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latin typeface="+mj-ea"/>
                <a:ea typeface="+mj-ea"/>
              </a:rPr>
              <a:t>NGSI-LD Broker</a:t>
            </a:r>
          </a:p>
          <a:p>
            <a:pPr algn="ctr"/>
            <a:r>
              <a:rPr lang="en-US" sz="1000" b="1" dirty="0">
                <a:latin typeface="+mj-ea"/>
                <a:ea typeface="+mj-ea"/>
              </a:rPr>
              <a:t>(e.g., Orion-LD, Scorpio, </a:t>
            </a:r>
            <a:r>
              <a:rPr lang="en-US" sz="1000" b="1" dirty="0" err="1">
                <a:latin typeface="+mj-ea"/>
                <a:ea typeface="+mj-ea"/>
              </a:rPr>
              <a:t>Stellio</a:t>
            </a:r>
            <a:r>
              <a:rPr lang="en-US" sz="1000" b="1" dirty="0">
                <a:latin typeface="+mj-ea"/>
                <a:ea typeface="+mj-ea"/>
              </a:rPr>
              <a:t>)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1829B0EA-9BDE-CC4A-B21E-1792C4D52B1A}"/>
              </a:ext>
            </a:extLst>
          </p:cNvPr>
          <p:cNvSpPr/>
          <p:nvPr/>
        </p:nvSpPr>
        <p:spPr bwMode="auto">
          <a:xfrm>
            <a:off x="4572000" y="2145267"/>
            <a:ext cx="3675885" cy="1963421"/>
          </a:xfrm>
          <a:prstGeom prst="cube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FFED7C0E-F072-1C4E-8EEF-C3F2FFC03841}"/>
              </a:ext>
            </a:extLst>
          </p:cNvPr>
          <p:cNvSpPr/>
          <p:nvPr/>
        </p:nvSpPr>
        <p:spPr bwMode="auto">
          <a:xfrm>
            <a:off x="6118302" y="2941689"/>
            <a:ext cx="1323948" cy="794266"/>
          </a:xfrm>
          <a:prstGeom prst="flowChartDocument">
            <a:avLst/>
          </a:prstGeom>
          <a:solidFill>
            <a:schemeClr val="accent3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2F3B0-F20C-2449-8512-C49CA1578BF2}"/>
              </a:ext>
            </a:extLst>
          </p:cNvPr>
          <p:cNvSpPr/>
          <p:nvPr/>
        </p:nvSpPr>
        <p:spPr>
          <a:xfrm>
            <a:off x="5371618" y="2199624"/>
            <a:ext cx="1269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j-ea"/>
              </a:rPr>
              <a:t>FogFlow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2369BCE-01DA-374B-A186-C39962B6099F}"/>
              </a:ext>
            </a:extLst>
          </p:cNvPr>
          <p:cNvSpPr/>
          <p:nvPr/>
        </p:nvSpPr>
        <p:spPr bwMode="auto">
          <a:xfrm>
            <a:off x="4793598" y="2907911"/>
            <a:ext cx="621227" cy="848201"/>
          </a:xfrm>
          <a:prstGeom prst="can">
            <a:avLst>
              <a:gd name="adj" fmla="val 1064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F7FBFA-B0C9-E04E-89BD-BE83F027612B}"/>
              </a:ext>
            </a:extLst>
          </p:cNvPr>
          <p:cNvCxnSpPr/>
          <p:nvPr/>
        </p:nvCxnSpPr>
        <p:spPr bwMode="auto">
          <a:xfrm>
            <a:off x="2713857" y="3560064"/>
            <a:ext cx="215092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F2290-6A37-884A-B465-836D5688F7E6}"/>
              </a:ext>
            </a:extLst>
          </p:cNvPr>
          <p:cNvCxnSpPr/>
          <p:nvPr/>
        </p:nvCxnSpPr>
        <p:spPr bwMode="auto">
          <a:xfrm flipH="1">
            <a:off x="2701735" y="3252239"/>
            <a:ext cx="20457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A333822-31F6-CA41-9397-A4D05B9D4888}"/>
              </a:ext>
            </a:extLst>
          </p:cNvPr>
          <p:cNvSpPr/>
          <p:nvPr/>
        </p:nvSpPr>
        <p:spPr bwMode="auto">
          <a:xfrm>
            <a:off x="963169" y="4370832"/>
            <a:ext cx="1749552" cy="6156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NGSI-LD </a:t>
            </a:r>
          </a:p>
          <a:p>
            <a:pPr algn="ctr"/>
            <a:r>
              <a:rPr kumimoji="1" lang="en-US" sz="1400" b="1" dirty="0">
                <a:latin typeface="+mj-ea"/>
                <a:ea typeface="+mj-ea"/>
              </a:rPr>
              <a:t>App1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95E8B9-28E9-3449-878E-19FE94A6B729}"/>
              </a:ext>
            </a:extLst>
          </p:cNvPr>
          <p:cNvCxnSpPr/>
          <p:nvPr/>
        </p:nvCxnSpPr>
        <p:spPr bwMode="auto">
          <a:xfrm flipV="1">
            <a:off x="1664209" y="3796022"/>
            <a:ext cx="0" cy="57481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8884C2-9676-524D-99D3-A116AF64BD60}"/>
              </a:ext>
            </a:extLst>
          </p:cNvPr>
          <p:cNvSpPr/>
          <p:nvPr/>
        </p:nvSpPr>
        <p:spPr bwMode="auto">
          <a:xfrm>
            <a:off x="3542259" y="1247826"/>
            <a:ext cx="1950238" cy="42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Configuration Requests </a:t>
            </a:r>
            <a:endParaRPr kumimoji="1" lang="en-US" sz="1400" b="1" dirty="0">
              <a:latin typeface="+mj-ea"/>
              <a:ea typeface="+mj-ea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78C6B-E68A-F544-BE03-3CF0AD6DBB03}"/>
              </a:ext>
            </a:extLst>
          </p:cNvPr>
          <p:cNvCxnSpPr/>
          <p:nvPr/>
        </p:nvCxnSpPr>
        <p:spPr bwMode="auto">
          <a:xfrm flipH="1">
            <a:off x="2712721" y="1673545"/>
            <a:ext cx="1395984" cy="188651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736D34-F0C4-FE44-9632-B0D7BD05A3C3}"/>
              </a:ext>
            </a:extLst>
          </p:cNvPr>
          <p:cNvCxnSpPr/>
          <p:nvPr/>
        </p:nvCxnSpPr>
        <p:spPr bwMode="auto">
          <a:xfrm>
            <a:off x="4091659" y="1685368"/>
            <a:ext cx="816664" cy="124720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B9B528-E21F-1D4B-BE34-A919261DBB15}"/>
              </a:ext>
            </a:extLst>
          </p:cNvPr>
          <p:cNvSpPr txBox="1"/>
          <p:nvPr/>
        </p:nvSpPr>
        <p:spPr>
          <a:xfrm>
            <a:off x="6136304" y="3042212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NGSI-LD </a:t>
            </a:r>
          </a:p>
          <a:p>
            <a:r>
              <a:rPr lang="en-US" sz="1200" dirty="0"/>
              <a:t>Data analytics</a:t>
            </a:r>
          </a:p>
          <a:p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7D44C-6568-DA49-80B5-48B5CEBE124F}"/>
              </a:ext>
            </a:extLst>
          </p:cNvPr>
          <p:cNvSpPr txBox="1"/>
          <p:nvPr/>
        </p:nvSpPr>
        <p:spPr>
          <a:xfrm>
            <a:off x="6274813" y="266531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fogfunction1</a:t>
            </a:r>
          </a:p>
          <a:p>
            <a:endParaRPr lang="en-US" sz="120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1E99D6D-E0CF-9E42-8050-23D561BA595E}"/>
              </a:ext>
            </a:extLst>
          </p:cNvPr>
          <p:cNvSpPr/>
          <p:nvPr/>
        </p:nvSpPr>
        <p:spPr bwMode="auto">
          <a:xfrm>
            <a:off x="5312667" y="3535275"/>
            <a:ext cx="784015" cy="220541"/>
          </a:xfrm>
          <a:custGeom>
            <a:avLst/>
            <a:gdLst>
              <a:gd name="connsiteX0" fmla="*/ 0 w 896112"/>
              <a:gd name="connsiteY0" fmla="*/ 103632 h 252264"/>
              <a:gd name="connsiteX1" fmla="*/ 457200 w 896112"/>
              <a:gd name="connsiteY1" fmla="*/ 249936 h 252264"/>
              <a:gd name="connsiteX2" fmla="*/ 896112 w 896112"/>
              <a:gd name="connsiteY2" fmla="*/ 0 h 25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112" h="252264">
                <a:moveTo>
                  <a:pt x="0" y="103632"/>
                </a:moveTo>
                <a:cubicBezTo>
                  <a:pt x="153924" y="185420"/>
                  <a:pt x="307848" y="267208"/>
                  <a:pt x="457200" y="249936"/>
                </a:cubicBezTo>
                <a:cubicBezTo>
                  <a:pt x="606552" y="232664"/>
                  <a:pt x="751332" y="116332"/>
                  <a:pt x="89611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7854-E43E-1745-9B44-B94ECBD87A81}"/>
              </a:ext>
            </a:extLst>
          </p:cNvPr>
          <p:cNvCxnSpPr/>
          <p:nvPr/>
        </p:nvCxnSpPr>
        <p:spPr bwMode="auto">
          <a:xfrm flipH="1">
            <a:off x="5408073" y="3024742"/>
            <a:ext cx="717245" cy="15883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04A84B-FEBE-A84F-B21F-8D7FFB326A3B}"/>
              </a:ext>
            </a:extLst>
          </p:cNvPr>
          <p:cNvSpPr txBox="1"/>
          <p:nvPr/>
        </p:nvSpPr>
        <p:spPr>
          <a:xfrm>
            <a:off x="1833692" y="3980183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upsert</a:t>
            </a:r>
            <a:endParaRPr lang="en-US" sz="11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75F7DC-5765-E84E-948C-77CD964EA804}"/>
              </a:ext>
            </a:extLst>
          </p:cNvPr>
          <p:cNvSpPr/>
          <p:nvPr/>
        </p:nvSpPr>
        <p:spPr bwMode="auto">
          <a:xfrm>
            <a:off x="3542259" y="2123528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BBCA4F-5954-0845-B39C-4B41B22BE735}"/>
              </a:ext>
            </a:extLst>
          </p:cNvPr>
          <p:cNvSpPr/>
          <p:nvPr/>
        </p:nvSpPr>
        <p:spPr bwMode="auto">
          <a:xfrm>
            <a:off x="3798107" y="3426086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5FEDF04-D8FE-6941-8BEF-34EA4C7698C3}"/>
              </a:ext>
            </a:extLst>
          </p:cNvPr>
          <p:cNvSpPr/>
          <p:nvPr/>
        </p:nvSpPr>
        <p:spPr bwMode="auto">
          <a:xfrm>
            <a:off x="1517905" y="3980183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2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638EA3-623E-1C4C-80CC-9C227A0B79E4}"/>
              </a:ext>
            </a:extLst>
          </p:cNvPr>
          <p:cNvSpPr/>
          <p:nvPr/>
        </p:nvSpPr>
        <p:spPr bwMode="auto">
          <a:xfrm>
            <a:off x="6597933" y="3552182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4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C208DB-6483-EA41-BDD4-D932B1CC72B4}"/>
              </a:ext>
            </a:extLst>
          </p:cNvPr>
          <p:cNvSpPr/>
          <p:nvPr/>
        </p:nvSpPr>
        <p:spPr bwMode="auto">
          <a:xfrm>
            <a:off x="4371074" y="2042761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73D3E0-C6D0-8342-8C92-FA5707DADC6F}"/>
              </a:ext>
            </a:extLst>
          </p:cNvPr>
          <p:cNvSpPr/>
          <p:nvPr/>
        </p:nvSpPr>
        <p:spPr bwMode="auto">
          <a:xfrm>
            <a:off x="3969417" y="3146706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6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75C59E-7F87-264C-B15D-285DE8930736}"/>
              </a:ext>
            </a:extLst>
          </p:cNvPr>
          <p:cNvSpPr txBox="1"/>
          <p:nvPr/>
        </p:nvSpPr>
        <p:spPr>
          <a:xfrm>
            <a:off x="4763133" y="3221234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thinBroker</a:t>
            </a:r>
            <a:endParaRPr lang="en-US" sz="10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7D03A2B-4204-2F4A-9362-0AC625EDA554}"/>
              </a:ext>
            </a:extLst>
          </p:cNvPr>
          <p:cNvSpPr/>
          <p:nvPr/>
        </p:nvSpPr>
        <p:spPr bwMode="auto">
          <a:xfrm>
            <a:off x="935737" y="1291039"/>
            <a:ext cx="1749552" cy="6156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NGSI-LD </a:t>
            </a:r>
          </a:p>
          <a:p>
            <a:pPr algn="ctr"/>
            <a:r>
              <a:rPr kumimoji="1" lang="en-US" sz="1400" b="1" dirty="0">
                <a:latin typeface="+mj-ea"/>
                <a:ea typeface="+mj-ea"/>
              </a:rPr>
              <a:t>App2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BB9119-7EA9-E942-9288-3838003A4550}"/>
              </a:ext>
            </a:extLst>
          </p:cNvPr>
          <p:cNvSpPr/>
          <p:nvPr/>
        </p:nvSpPr>
        <p:spPr bwMode="auto">
          <a:xfrm>
            <a:off x="1471316" y="1906859"/>
            <a:ext cx="680869" cy="836341"/>
          </a:xfrm>
          <a:custGeom>
            <a:avLst/>
            <a:gdLst>
              <a:gd name="connsiteX0" fmla="*/ 290577 w 680869"/>
              <a:gd name="connsiteY0" fmla="*/ 0 h 836341"/>
              <a:gd name="connsiteX1" fmla="*/ 645 w 680869"/>
              <a:gd name="connsiteY1" fmla="*/ 490653 h 836341"/>
              <a:gd name="connsiteX2" fmla="*/ 223669 w 680869"/>
              <a:gd name="connsiteY2" fmla="*/ 836341 h 836341"/>
              <a:gd name="connsiteX3" fmla="*/ 591660 w 680869"/>
              <a:gd name="connsiteY3" fmla="*/ 490653 h 836341"/>
              <a:gd name="connsiteX4" fmla="*/ 680869 w 680869"/>
              <a:gd name="connsiteY4" fmla="*/ 6690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869" h="836341">
                <a:moveTo>
                  <a:pt x="290577" y="0"/>
                </a:moveTo>
                <a:cubicBezTo>
                  <a:pt x="151186" y="175631"/>
                  <a:pt x="11796" y="351263"/>
                  <a:pt x="645" y="490653"/>
                </a:cubicBezTo>
                <a:cubicBezTo>
                  <a:pt x="-10506" y="630043"/>
                  <a:pt x="125167" y="836341"/>
                  <a:pt x="223669" y="836341"/>
                </a:cubicBezTo>
                <a:cubicBezTo>
                  <a:pt x="322171" y="836341"/>
                  <a:pt x="515460" y="618892"/>
                  <a:pt x="591660" y="490653"/>
                </a:cubicBezTo>
                <a:cubicBezTo>
                  <a:pt x="667860" y="362414"/>
                  <a:pt x="674364" y="214660"/>
                  <a:pt x="680869" y="66907"/>
                </a:cubicBezTo>
              </a:path>
            </a:pathLst>
          </a:custGeom>
          <a:noFill/>
          <a:ln>
            <a:solidFill>
              <a:schemeClr val="dk1">
                <a:shade val="95000"/>
                <a:satMod val="105000"/>
              </a:schemeClr>
            </a:solidFill>
            <a:tailEnd type="triangle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8D2415-EFE0-3E46-BA8B-AFF4BEA55568}"/>
              </a:ext>
            </a:extLst>
          </p:cNvPr>
          <p:cNvSpPr/>
          <p:nvPr/>
        </p:nvSpPr>
        <p:spPr bwMode="auto">
          <a:xfrm>
            <a:off x="1359337" y="2286601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7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239306-A1CD-3543-86D4-34A1192AAC23}"/>
              </a:ext>
            </a:extLst>
          </p:cNvPr>
          <p:cNvSpPr txBox="1"/>
          <p:nvPr/>
        </p:nvSpPr>
        <p:spPr>
          <a:xfrm>
            <a:off x="3243366" y="2916139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upsert</a:t>
            </a:r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29FB52-38E9-8D4E-A078-0CB530323D23}"/>
              </a:ext>
            </a:extLst>
          </p:cNvPr>
          <p:cNvSpPr txBox="1"/>
          <p:nvPr/>
        </p:nvSpPr>
        <p:spPr>
          <a:xfrm>
            <a:off x="2974913" y="3578513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</a:t>
            </a:r>
          </a:p>
        </p:txBody>
      </p:sp>
    </p:spTree>
    <p:extLst>
      <p:ext uri="{BB962C8B-B14F-4D97-AF65-F5344CB8AC3E}">
        <p14:creationId xmlns:p14="http://schemas.microsoft.com/office/powerpoint/2010/main" val="1080220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7A5BFE-297C-2344-9503-4808A39242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0318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0F0050-906C-F04A-A441-F938786888E0}"/>
              </a:ext>
            </a:extLst>
          </p:cNvPr>
          <p:cNvSpPr/>
          <p:nvPr/>
        </p:nvSpPr>
        <p:spPr>
          <a:xfrm>
            <a:off x="337291" y="1694508"/>
            <a:ext cx="110630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IoT Service</a:t>
            </a:r>
          </a:p>
        </p:txBody>
      </p:sp>
      <p:sp>
        <p:nvSpPr>
          <p:cNvPr id="7" name="Equal 6">
            <a:extLst>
              <a:ext uri="{FF2B5EF4-FFF2-40B4-BE49-F238E27FC236}">
                <a16:creationId xmlns:a16="http://schemas.microsoft.com/office/drawing/2014/main" id="{19EE2133-42C1-8C46-AEC8-98A70FDAC6E9}"/>
              </a:ext>
            </a:extLst>
          </p:cNvPr>
          <p:cNvSpPr/>
          <p:nvPr/>
        </p:nvSpPr>
        <p:spPr>
          <a:xfrm>
            <a:off x="1435655" y="2033501"/>
            <a:ext cx="763260" cy="343845"/>
          </a:xfrm>
          <a:prstGeom prst="mathEqua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Plus 7">
            <a:extLst>
              <a:ext uri="{FF2B5EF4-FFF2-40B4-BE49-F238E27FC236}">
                <a16:creationId xmlns:a16="http://schemas.microsoft.com/office/drawing/2014/main" id="{A73DA6E9-7D74-1649-A04A-A0314F39C36E}"/>
              </a:ext>
            </a:extLst>
          </p:cNvPr>
          <p:cNvSpPr/>
          <p:nvPr/>
        </p:nvSpPr>
        <p:spPr>
          <a:xfrm>
            <a:off x="5181682" y="1746973"/>
            <a:ext cx="1073097" cy="967299"/>
          </a:xfrm>
          <a:prstGeom prst="mathPlu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AF588EE-49BB-0243-AA55-7888E50435F5}"/>
              </a:ext>
            </a:extLst>
          </p:cNvPr>
          <p:cNvSpPr/>
          <p:nvPr/>
        </p:nvSpPr>
        <p:spPr>
          <a:xfrm>
            <a:off x="2586585" y="1132328"/>
            <a:ext cx="2499886" cy="21461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Multidocument 9">
            <a:extLst>
              <a:ext uri="{FF2B5EF4-FFF2-40B4-BE49-F238E27FC236}">
                <a16:creationId xmlns:a16="http://schemas.microsoft.com/office/drawing/2014/main" id="{6450BAF7-78B0-F446-879F-76800734ED6B}"/>
              </a:ext>
            </a:extLst>
          </p:cNvPr>
          <p:cNvSpPr/>
          <p:nvPr/>
        </p:nvSpPr>
        <p:spPr>
          <a:xfrm>
            <a:off x="6491248" y="1642424"/>
            <a:ext cx="1481177" cy="1125997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Intent(s)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8A235E-5D0F-B14F-B1A4-7122C139D795}"/>
              </a:ext>
            </a:extLst>
          </p:cNvPr>
          <p:cNvSpPr/>
          <p:nvPr/>
        </p:nvSpPr>
        <p:spPr>
          <a:xfrm>
            <a:off x="2973510" y="2377346"/>
            <a:ext cx="491207" cy="3173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4D68AF-F7B9-A44B-9D95-BD52EB4CDF96}"/>
              </a:ext>
            </a:extLst>
          </p:cNvPr>
          <p:cNvSpPr/>
          <p:nvPr/>
        </p:nvSpPr>
        <p:spPr>
          <a:xfrm>
            <a:off x="3389918" y="1820727"/>
            <a:ext cx="491207" cy="3173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17D42D-C2A8-B049-8300-F01858CEDC17}"/>
              </a:ext>
            </a:extLst>
          </p:cNvPr>
          <p:cNvSpPr/>
          <p:nvPr/>
        </p:nvSpPr>
        <p:spPr>
          <a:xfrm>
            <a:off x="3913977" y="2380486"/>
            <a:ext cx="491207" cy="3173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8EFDA-DD4B-094E-B3F0-B6F7EC8AEA91}"/>
              </a:ext>
            </a:extLst>
          </p:cNvPr>
          <p:cNvCxnSpPr>
            <a:endCxn id="11" idx="4"/>
          </p:cNvCxnSpPr>
          <p:nvPr/>
        </p:nvCxnSpPr>
        <p:spPr>
          <a:xfrm flipV="1">
            <a:off x="3219113" y="2694741"/>
            <a:ext cx="1" cy="43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358AE4-1DCA-654D-B31F-4FED07671E44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3392781" y="2138123"/>
            <a:ext cx="176054" cy="28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9C2DE0-C2A0-D54F-AE53-0FBE9609C90D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3809189" y="2091641"/>
            <a:ext cx="178918" cy="328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8E872E-FBD3-A54F-8815-7351D3902D8F}"/>
              </a:ext>
            </a:extLst>
          </p:cNvPr>
          <p:cNvCxnSpPr/>
          <p:nvPr/>
        </p:nvCxnSpPr>
        <p:spPr>
          <a:xfrm flipV="1">
            <a:off x="3635148" y="1419531"/>
            <a:ext cx="1" cy="43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809F6C-BD9E-484A-9DDB-93CE1D67DD9D}"/>
              </a:ext>
            </a:extLst>
          </p:cNvPr>
          <p:cNvCxnSpPr/>
          <p:nvPr/>
        </p:nvCxnSpPr>
        <p:spPr>
          <a:xfrm flipV="1">
            <a:off x="4159580" y="2662625"/>
            <a:ext cx="1" cy="43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393223-2F6C-5347-9510-71D1456C4612}"/>
              </a:ext>
            </a:extLst>
          </p:cNvPr>
          <p:cNvSpPr txBox="1"/>
          <p:nvPr/>
        </p:nvSpPr>
        <p:spPr>
          <a:xfrm>
            <a:off x="3400719" y="2870630"/>
            <a:ext cx="5636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DAG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EDBCD-BBE6-7E4A-A72A-17E0BE4CF59F}"/>
              </a:ext>
            </a:extLst>
          </p:cNvPr>
          <p:cNvSpPr txBox="1"/>
          <p:nvPr/>
        </p:nvSpPr>
        <p:spPr>
          <a:xfrm>
            <a:off x="2863555" y="1149744"/>
            <a:ext cx="15838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service topology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47F545-AF75-9E45-A298-DB37DE6DC226}"/>
              </a:ext>
            </a:extLst>
          </p:cNvPr>
          <p:cNvSpPr/>
          <p:nvPr/>
        </p:nvSpPr>
        <p:spPr>
          <a:xfrm>
            <a:off x="1263689" y="4151122"/>
            <a:ext cx="1322344" cy="5667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862EF-7E19-894B-A14A-94408E771BD3}"/>
              </a:ext>
            </a:extLst>
          </p:cNvPr>
          <p:cNvSpPr txBox="1"/>
          <p:nvPr/>
        </p:nvSpPr>
        <p:spPr>
          <a:xfrm>
            <a:off x="4423967" y="2397543"/>
            <a:ext cx="53373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task</a:t>
            </a:r>
          </a:p>
        </p:txBody>
      </p:sp>
      <p:sp>
        <p:nvSpPr>
          <p:cNvPr id="24" name="Multidocument 23">
            <a:extLst>
              <a:ext uri="{FF2B5EF4-FFF2-40B4-BE49-F238E27FC236}">
                <a16:creationId xmlns:a16="http://schemas.microsoft.com/office/drawing/2014/main" id="{8023CBD7-1CE9-BC4E-9F8C-A811FCF87859}"/>
              </a:ext>
            </a:extLst>
          </p:cNvPr>
          <p:cNvSpPr/>
          <p:nvPr/>
        </p:nvSpPr>
        <p:spPr>
          <a:xfrm>
            <a:off x="6821183" y="3929061"/>
            <a:ext cx="1556747" cy="1260389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Template</a:t>
            </a:r>
            <a:r>
              <a:rPr lang="en-GB" sz="1200" dirty="0">
                <a:solidFill>
                  <a:schemeClr val="tx1"/>
                </a:solidFill>
              </a:rPr>
              <a:t>(s)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Java, JavaScript, Python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11C2B8F2-E149-0145-8FAE-58E7AB49BB48}"/>
              </a:ext>
            </a:extLst>
          </p:cNvPr>
          <p:cNvSpPr/>
          <p:nvPr/>
        </p:nvSpPr>
        <p:spPr>
          <a:xfrm>
            <a:off x="4012956" y="3905731"/>
            <a:ext cx="1433384" cy="566155"/>
          </a:xfrm>
          <a:prstGeom prst="snip1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Docker image 1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(for X86, Linux)</a:t>
            </a:r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0A47119-B2E2-AF43-B528-CEBE524BCF46}"/>
              </a:ext>
            </a:extLst>
          </p:cNvPr>
          <p:cNvSpPr/>
          <p:nvPr/>
        </p:nvSpPr>
        <p:spPr>
          <a:xfrm>
            <a:off x="4012956" y="4856422"/>
            <a:ext cx="1433384" cy="536843"/>
          </a:xfrm>
          <a:prstGeom prst="snip1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Docker image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 2 (for ARM, Linux)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CF7D94-ECA8-3D4A-BC60-CE513F53DD47}"/>
              </a:ext>
            </a:extLst>
          </p:cNvPr>
          <p:cNvCxnSpPr>
            <a:stCxn id="21" idx="3"/>
            <a:endCxn id="25" idx="2"/>
          </p:cNvCxnSpPr>
          <p:nvPr/>
        </p:nvCxnSpPr>
        <p:spPr>
          <a:xfrm flipV="1">
            <a:off x="2586033" y="4188809"/>
            <a:ext cx="1426923" cy="245702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11F63B-4A95-B043-8E19-8BBE3B70B658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2586033" y="4427531"/>
            <a:ext cx="1426923" cy="697313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991D17-C8D1-024F-B4D3-708AFFCD24B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446341" y="4246436"/>
            <a:ext cx="1374842" cy="31282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C4CE09-6F5C-0B4B-8B76-7F5D0121E16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446340" y="4612435"/>
            <a:ext cx="1374842" cy="512409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77A9D6-0F30-0648-9069-2815FF0114B5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2106254" y="2648260"/>
            <a:ext cx="939192" cy="1502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50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F10D9-2B16-8A46-876E-EAB6B8590C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0318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lowchart: Document 35">
            <a:extLst>
              <a:ext uri="{FF2B5EF4-FFF2-40B4-BE49-F238E27FC236}">
                <a16:creationId xmlns:a16="http://schemas.microsoft.com/office/drawing/2014/main" id="{69593E12-FE13-2442-99E5-FA7A8A5F6EE3}"/>
              </a:ext>
            </a:extLst>
          </p:cNvPr>
          <p:cNvSpPr/>
          <p:nvPr/>
        </p:nvSpPr>
        <p:spPr bwMode="auto">
          <a:xfrm>
            <a:off x="1887655" y="1703426"/>
            <a:ext cx="921544" cy="405572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1350" b="1" kern="0" dirty="0">
                <a:latin typeface="メイリオ"/>
                <a:ea typeface="メイリオ"/>
              </a:rPr>
              <a:t>Intent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B8ECFD-7CBE-B348-A78F-B32678DC0C83}"/>
              </a:ext>
            </a:extLst>
          </p:cNvPr>
          <p:cNvSpPr/>
          <p:nvPr/>
        </p:nvSpPr>
        <p:spPr bwMode="auto">
          <a:xfrm>
            <a:off x="1744494" y="2728717"/>
            <a:ext cx="835191" cy="2937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2B62">
                <a:shade val="95000"/>
                <a:satMod val="105000"/>
              </a:srgbClr>
            </a:solidFill>
            <a:prstDash val="solid"/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900" b="1" kern="0" dirty="0">
                <a:latin typeface="Arial" panose="020B0604020202020204" pitchFamily="34" charset="0"/>
                <a:ea typeface="メイリオ"/>
                <a:cs typeface="Arial" panose="020B0604020202020204" pitchFamily="34" charset="0"/>
              </a:rPr>
              <a:t>Service topology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DAFE53-A755-3B45-8121-74CD435CD8C8}"/>
              </a:ext>
            </a:extLst>
          </p:cNvPr>
          <p:cNvSpPr/>
          <p:nvPr/>
        </p:nvSpPr>
        <p:spPr bwMode="auto">
          <a:xfrm>
            <a:off x="2942285" y="2724257"/>
            <a:ext cx="779903" cy="2982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2B62">
                <a:shade val="95000"/>
                <a:satMod val="105000"/>
              </a:srgbClr>
            </a:solidFill>
            <a:prstDash val="solid"/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sz="900" b="1" kern="0">
                <a:latin typeface="Arial" panose="020B0604020202020204" pitchFamily="34" charset="0"/>
                <a:ea typeface="メイリオ"/>
                <a:cs typeface="Arial" panose="020B0604020202020204" pitchFamily="34" charset="0"/>
              </a:rPr>
              <a:t>GeoScope</a:t>
            </a:r>
            <a:endParaRPr lang="en-US" sz="900" b="1" kern="0" dirty="0">
              <a:latin typeface="Arial" panose="020B0604020202020204" pitchFamily="34" charset="0"/>
              <a:ea typeface="メイリオ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43E018-1C1C-8A43-AE9A-87F2F992E897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 flipH="1">
            <a:off x="2162088" y="2082185"/>
            <a:ext cx="186340" cy="64653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D79687-2117-BD40-ADEA-8B0F931D025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>
            <a:off x="2348427" y="2082185"/>
            <a:ext cx="983810" cy="64207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E7F823-905C-674F-B211-485C09A1C97D}"/>
              </a:ext>
            </a:extLst>
          </p:cNvPr>
          <p:cNvSpPr/>
          <p:nvPr/>
        </p:nvSpPr>
        <p:spPr bwMode="auto">
          <a:xfrm>
            <a:off x="4358460" y="2736753"/>
            <a:ext cx="997566" cy="2777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2B62">
                <a:shade val="95000"/>
                <a:satMod val="105000"/>
              </a:srgbClr>
            </a:solidFill>
            <a:prstDash val="solid"/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sz="900" b="1" kern="0" dirty="0">
                <a:latin typeface="Arial" panose="020B0604020202020204" pitchFamily="34" charset="0"/>
                <a:ea typeface="メイリオ"/>
                <a:cs typeface="Arial" panose="020B0604020202020204" pitchFamily="34" charset="0"/>
              </a:rPr>
              <a:t>Service Level Object (SLO)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464074-4E10-A547-81A6-DDD3F1893AB6}"/>
              </a:ext>
            </a:extLst>
          </p:cNvPr>
          <p:cNvCxnSpPr>
            <a:stCxn id="5" idx="2"/>
          </p:cNvCxnSpPr>
          <p:nvPr/>
        </p:nvCxnSpPr>
        <p:spPr bwMode="auto">
          <a:xfrm>
            <a:off x="2348427" y="2082187"/>
            <a:ext cx="2010030" cy="654567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FA4DE5-12DE-384B-96D7-00420A85A85E}"/>
              </a:ext>
            </a:extLst>
          </p:cNvPr>
          <p:cNvCxnSpPr/>
          <p:nvPr/>
        </p:nvCxnSpPr>
        <p:spPr bwMode="auto">
          <a:xfrm>
            <a:off x="1884905" y="3022509"/>
            <a:ext cx="2750" cy="89047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A664B0F-95A8-1740-BA25-08DCD642118A}"/>
              </a:ext>
            </a:extLst>
          </p:cNvPr>
          <p:cNvSpPr/>
          <p:nvPr/>
        </p:nvSpPr>
        <p:spPr bwMode="auto">
          <a:xfrm>
            <a:off x="1513558" y="3912987"/>
            <a:ext cx="1095423" cy="594485"/>
          </a:xfrm>
          <a:prstGeom prst="roundRect">
            <a:avLst/>
          </a:prstGeom>
          <a:noFill/>
          <a:ln w="15875">
            <a:solidFill>
              <a:srgbClr val="000000"/>
            </a:solidFill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750" b="1" kern="0" dirty="0">
                <a:latin typeface="メイリオ"/>
                <a:ea typeface="メイリオ"/>
              </a:rPr>
              <a:t>Topology which consists of one or more tasks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05EB67-1239-1D4F-A103-A21C58E9E100}"/>
              </a:ext>
            </a:extLst>
          </p:cNvPr>
          <p:cNvCxnSpPr/>
          <p:nvPr/>
        </p:nvCxnSpPr>
        <p:spPr bwMode="auto">
          <a:xfrm>
            <a:off x="3215956" y="3003404"/>
            <a:ext cx="0" cy="156664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B5718C-BCCF-914F-89F6-D351AD7B6EF1}"/>
              </a:ext>
            </a:extLst>
          </p:cNvPr>
          <p:cNvSpPr/>
          <p:nvPr/>
        </p:nvSpPr>
        <p:spPr bwMode="auto">
          <a:xfrm>
            <a:off x="3379549" y="3450970"/>
            <a:ext cx="828676" cy="266810"/>
          </a:xfrm>
          <a:prstGeom prst="roundRect">
            <a:avLst/>
          </a:prstGeom>
          <a:noFill/>
          <a:ln w="15875">
            <a:solidFill>
              <a:srgbClr val="000000"/>
            </a:solidFill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750" b="1" kern="0" dirty="0">
                <a:latin typeface="メイリオ"/>
                <a:ea typeface="メイリオ"/>
              </a:rPr>
              <a:t>local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0B896A7-D93D-C84B-97BF-854C04194FB8}"/>
              </a:ext>
            </a:extLst>
          </p:cNvPr>
          <p:cNvSpPr/>
          <p:nvPr/>
        </p:nvSpPr>
        <p:spPr bwMode="auto">
          <a:xfrm>
            <a:off x="3379549" y="3893882"/>
            <a:ext cx="828676" cy="252194"/>
          </a:xfrm>
          <a:prstGeom prst="roundRect">
            <a:avLst/>
          </a:prstGeom>
          <a:noFill/>
          <a:ln w="15875">
            <a:solidFill>
              <a:srgbClr val="000000"/>
            </a:solidFill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750" b="1" kern="0" dirty="0">
                <a:latin typeface="メイリオ"/>
                <a:ea typeface="メイリオ"/>
              </a:rPr>
              <a:t>global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3F02B1-56B8-0746-ACC0-265ECD876217}"/>
              </a:ext>
            </a:extLst>
          </p:cNvPr>
          <p:cNvCxnSpPr>
            <a:endCxn id="15" idx="1"/>
          </p:cNvCxnSpPr>
          <p:nvPr/>
        </p:nvCxnSpPr>
        <p:spPr bwMode="auto">
          <a:xfrm>
            <a:off x="3218706" y="3584375"/>
            <a:ext cx="16084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188CFF-6C4A-C749-AE5F-6A4649584004}"/>
              </a:ext>
            </a:extLst>
          </p:cNvPr>
          <p:cNvCxnSpPr/>
          <p:nvPr/>
        </p:nvCxnSpPr>
        <p:spPr bwMode="auto">
          <a:xfrm>
            <a:off x="3218706" y="4019979"/>
            <a:ext cx="16084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A97E3E9-67B5-2540-8932-484DFE8CECA8}"/>
              </a:ext>
            </a:extLst>
          </p:cNvPr>
          <p:cNvSpPr/>
          <p:nvPr/>
        </p:nvSpPr>
        <p:spPr bwMode="auto">
          <a:xfrm>
            <a:off x="3384853" y="4303567"/>
            <a:ext cx="828676" cy="252194"/>
          </a:xfrm>
          <a:prstGeom prst="roundRect">
            <a:avLst/>
          </a:prstGeom>
          <a:noFill/>
          <a:ln w="15875">
            <a:solidFill>
              <a:srgbClr val="000000"/>
            </a:solidFill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750" b="1" kern="0" dirty="0">
                <a:latin typeface="メイリオ"/>
                <a:ea typeface="メイリオ"/>
              </a:rPr>
              <a:t>polygon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E363B9-EFF8-FF48-A577-CFA38158F56C}"/>
              </a:ext>
            </a:extLst>
          </p:cNvPr>
          <p:cNvCxnSpPr/>
          <p:nvPr/>
        </p:nvCxnSpPr>
        <p:spPr bwMode="auto">
          <a:xfrm>
            <a:off x="3224010" y="4429664"/>
            <a:ext cx="16084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5BB4EE-FCF5-6E44-9FD1-CDDB53A75A7C}"/>
              </a:ext>
            </a:extLst>
          </p:cNvPr>
          <p:cNvCxnSpPr/>
          <p:nvPr/>
        </p:nvCxnSpPr>
        <p:spPr bwMode="auto">
          <a:xfrm flipH="1">
            <a:off x="4844730" y="3022511"/>
            <a:ext cx="2" cy="1611487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550A644-46B8-DF48-B084-C8296DA1C7D9}"/>
              </a:ext>
            </a:extLst>
          </p:cNvPr>
          <p:cNvSpPr/>
          <p:nvPr/>
        </p:nvSpPr>
        <p:spPr bwMode="auto">
          <a:xfrm>
            <a:off x="5008324" y="3470074"/>
            <a:ext cx="828676" cy="266810"/>
          </a:xfrm>
          <a:prstGeom prst="roundRect">
            <a:avLst/>
          </a:prstGeom>
          <a:noFill/>
          <a:ln w="15875">
            <a:solidFill>
              <a:srgbClr val="000000"/>
            </a:solidFill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750" b="1" kern="0" dirty="0">
                <a:latin typeface="メイリオ"/>
                <a:ea typeface="メイリオ"/>
              </a:rPr>
              <a:t>cost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52B4EAF-D1BB-0A4B-8C66-BB7DB210CC57}"/>
              </a:ext>
            </a:extLst>
          </p:cNvPr>
          <p:cNvSpPr/>
          <p:nvPr/>
        </p:nvSpPr>
        <p:spPr bwMode="auto">
          <a:xfrm>
            <a:off x="5008324" y="3912987"/>
            <a:ext cx="828676" cy="252194"/>
          </a:xfrm>
          <a:prstGeom prst="roundRect">
            <a:avLst/>
          </a:prstGeom>
          <a:noFill/>
          <a:ln w="15875">
            <a:solidFill>
              <a:srgbClr val="000000"/>
            </a:solidFill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750" b="1" kern="0" dirty="0">
                <a:latin typeface="メイリオ"/>
                <a:ea typeface="メイリオ"/>
              </a:rPr>
              <a:t>latency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8BA87B-3E52-8742-9A95-71E85A5B54CD}"/>
              </a:ext>
            </a:extLst>
          </p:cNvPr>
          <p:cNvCxnSpPr>
            <a:endCxn id="22" idx="1"/>
          </p:cNvCxnSpPr>
          <p:nvPr/>
        </p:nvCxnSpPr>
        <p:spPr bwMode="auto">
          <a:xfrm>
            <a:off x="4847481" y="3603479"/>
            <a:ext cx="16084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0FE6A5-D722-8047-9C2F-41C3FE8E4138}"/>
              </a:ext>
            </a:extLst>
          </p:cNvPr>
          <p:cNvCxnSpPr/>
          <p:nvPr/>
        </p:nvCxnSpPr>
        <p:spPr bwMode="auto">
          <a:xfrm>
            <a:off x="4847481" y="4039084"/>
            <a:ext cx="16084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C9CC1DC-CBAA-E842-9DB0-86110FA1BC1F}"/>
              </a:ext>
            </a:extLst>
          </p:cNvPr>
          <p:cNvSpPr/>
          <p:nvPr/>
        </p:nvSpPr>
        <p:spPr bwMode="auto">
          <a:xfrm>
            <a:off x="5013628" y="4322671"/>
            <a:ext cx="828676" cy="252194"/>
          </a:xfrm>
          <a:prstGeom prst="roundRect">
            <a:avLst/>
          </a:prstGeom>
          <a:noFill/>
          <a:ln w="15875">
            <a:solidFill>
              <a:srgbClr val="000000"/>
            </a:solidFill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750" b="1" kern="0" dirty="0">
                <a:latin typeface="メイリオ"/>
                <a:ea typeface="メイリオ"/>
              </a:rPr>
              <a:t>accuracy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AA36E1-EE3D-2542-B5CF-588EAE4D69F2}"/>
              </a:ext>
            </a:extLst>
          </p:cNvPr>
          <p:cNvCxnSpPr/>
          <p:nvPr/>
        </p:nvCxnSpPr>
        <p:spPr bwMode="auto">
          <a:xfrm>
            <a:off x="4852785" y="4448768"/>
            <a:ext cx="16084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C2F5947-C94A-2748-863D-4EF97CE8277A}"/>
              </a:ext>
            </a:extLst>
          </p:cNvPr>
          <p:cNvSpPr/>
          <p:nvPr/>
        </p:nvSpPr>
        <p:spPr bwMode="auto">
          <a:xfrm>
            <a:off x="5751354" y="2724257"/>
            <a:ext cx="631201" cy="2982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2B62">
                <a:shade val="95000"/>
                <a:satMod val="105000"/>
              </a:srgbClr>
            </a:solidFill>
            <a:prstDash val="solid"/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sz="900" b="1" kern="0" dirty="0">
                <a:latin typeface="Arial" panose="020B0604020202020204" pitchFamily="34" charset="0"/>
                <a:ea typeface="メイリオ"/>
                <a:cs typeface="Arial" panose="020B0604020202020204" pitchFamily="34" charset="0"/>
              </a:rPr>
              <a:t>Priority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03FFF5-BFFB-D74D-89D9-E01E1ACBC941}"/>
              </a:ext>
            </a:extLst>
          </p:cNvPr>
          <p:cNvCxnSpPr>
            <a:cxnSpLocks/>
          </p:cNvCxnSpPr>
          <p:nvPr/>
        </p:nvCxnSpPr>
        <p:spPr bwMode="auto">
          <a:xfrm>
            <a:off x="2348429" y="2083068"/>
            <a:ext cx="3402925" cy="66172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677F-BE27-D648-9584-2CA3957A9DDE}"/>
              </a:ext>
            </a:extLst>
          </p:cNvPr>
          <p:cNvCxnSpPr>
            <a:cxnSpLocks/>
          </p:cNvCxnSpPr>
          <p:nvPr/>
        </p:nvCxnSpPr>
        <p:spPr bwMode="auto">
          <a:xfrm flipH="1">
            <a:off x="6257583" y="3022509"/>
            <a:ext cx="1675" cy="128105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C3D795-09BA-8145-A441-362408AF0786}"/>
              </a:ext>
            </a:extLst>
          </p:cNvPr>
          <p:cNvCxnSpPr/>
          <p:nvPr/>
        </p:nvCxnSpPr>
        <p:spPr bwMode="auto">
          <a:xfrm>
            <a:off x="6259258" y="3603479"/>
            <a:ext cx="16084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220FED-2F82-1641-B7E1-8AA6C19F3E92}"/>
              </a:ext>
            </a:extLst>
          </p:cNvPr>
          <p:cNvCxnSpPr/>
          <p:nvPr/>
        </p:nvCxnSpPr>
        <p:spPr bwMode="auto">
          <a:xfrm>
            <a:off x="6259258" y="4039084"/>
            <a:ext cx="16084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1C4DCBA-949F-F847-B34A-DEC4960F864F}"/>
              </a:ext>
            </a:extLst>
          </p:cNvPr>
          <p:cNvSpPr/>
          <p:nvPr/>
        </p:nvSpPr>
        <p:spPr bwMode="auto">
          <a:xfrm>
            <a:off x="6475996" y="3471501"/>
            <a:ext cx="828676" cy="266810"/>
          </a:xfrm>
          <a:prstGeom prst="roundRect">
            <a:avLst/>
          </a:prstGeom>
          <a:noFill/>
          <a:ln w="15875">
            <a:solidFill>
              <a:srgbClr val="000000"/>
            </a:solidFill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750" b="1" kern="0" dirty="0">
                <a:latin typeface="メイリオ"/>
                <a:ea typeface="メイリオ"/>
              </a:rPr>
              <a:t>exclusive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49B430A-BF24-4844-8A3E-C3B1EBD8562C}"/>
              </a:ext>
            </a:extLst>
          </p:cNvPr>
          <p:cNvSpPr/>
          <p:nvPr/>
        </p:nvSpPr>
        <p:spPr bwMode="auto">
          <a:xfrm>
            <a:off x="6473505" y="3912987"/>
            <a:ext cx="828676" cy="266810"/>
          </a:xfrm>
          <a:prstGeom prst="roundRect">
            <a:avLst/>
          </a:prstGeom>
          <a:noFill/>
          <a:ln w="15875">
            <a:solidFill>
              <a:srgbClr val="000000"/>
            </a:solidFill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750" b="1" kern="0" dirty="0">
                <a:latin typeface="メイリオ"/>
                <a:ea typeface="メイリオ"/>
              </a:rPr>
              <a:t>inclusive</a:t>
            </a:r>
          </a:p>
        </p:txBody>
      </p:sp>
    </p:spTree>
    <p:extLst>
      <p:ext uri="{BB962C8B-B14F-4D97-AF65-F5344CB8AC3E}">
        <p14:creationId xmlns:p14="http://schemas.microsoft.com/office/powerpoint/2010/main" val="1011887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CFCF57E-FE4A-7755-1CF1-B3753491792B}"/>
              </a:ext>
            </a:extLst>
          </p:cNvPr>
          <p:cNvSpPr/>
          <p:nvPr/>
        </p:nvSpPr>
        <p:spPr bwMode="auto">
          <a:xfrm>
            <a:off x="3526839" y="1933465"/>
            <a:ext cx="2002971" cy="635726"/>
          </a:xfrm>
          <a:prstGeom prst="roundRect">
            <a:avLst/>
          </a:prstGeom>
          <a:solidFill>
            <a:srgbClr val="9BBB59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FogFlow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IoT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6FD4AB-7F47-FCBB-0AED-60EE79B9FFA6}"/>
              </a:ext>
            </a:extLst>
          </p:cNvPr>
          <p:cNvSpPr/>
          <p:nvPr/>
        </p:nvSpPr>
        <p:spPr bwMode="auto">
          <a:xfrm>
            <a:off x="1227775" y="3501009"/>
            <a:ext cx="1502651" cy="635724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Operator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083E9-CE9A-0E16-F6E8-29E423EDB419}"/>
              </a:ext>
            </a:extLst>
          </p:cNvPr>
          <p:cNvSpPr/>
          <p:nvPr/>
        </p:nvSpPr>
        <p:spPr bwMode="auto">
          <a:xfrm>
            <a:off x="3822051" y="3501007"/>
            <a:ext cx="1530534" cy="63572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AF49EB-CF45-370A-4014-6CC389191733}"/>
              </a:ext>
            </a:extLst>
          </p:cNvPr>
          <p:cNvSpPr/>
          <p:nvPr/>
        </p:nvSpPr>
        <p:spPr bwMode="auto">
          <a:xfrm>
            <a:off x="6444207" y="3501008"/>
            <a:ext cx="1523151" cy="635725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Intent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907DE6-F23E-DC27-7677-B83EF8C9674A}"/>
              </a:ext>
            </a:extLst>
          </p:cNvPr>
          <p:cNvCxnSpPr>
            <a:cxnSpLocks/>
          </p:cNvCxnSpPr>
          <p:nvPr/>
        </p:nvCxnSpPr>
        <p:spPr bwMode="auto">
          <a:xfrm flipH="1">
            <a:off x="2525355" y="2569191"/>
            <a:ext cx="1354181" cy="931816"/>
          </a:xfrm>
          <a:prstGeom prst="straightConnector1">
            <a:avLst/>
          </a:prstGeom>
          <a:solidFill>
            <a:sysClr val="window" lastClr="FFFFFF"/>
          </a:solidFill>
          <a:ln w="9525" cap="flat" cmpd="sng" algn="ctr">
            <a:solidFill>
              <a:srgbClr val="F7964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13119E-28B5-8B38-2F87-4701C6C3B3D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>
            <a:off x="4528325" y="2569191"/>
            <a:ext cx="58993" cy="931816"/>
          </a:xfrm>
          <a:prstGeom prst="straightConnector1">
            <a:avLst/>
          </a:prstGeom>
          <a:solidFill>
            <a:sysClr val="window" lastClr="FFFFFF"/>
          </a:solidFill>
          <a:ln w="9525" cap="flat" cmpd="sng" algn="ctr">
            <a:solidFill>
              <a:srgbClr val="F7964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474CB5-35A0-649A-9516-0BCB69D2AFD9}"/>
              </a:ext>
            </a:extLst>
          </p:cNvPr>
          <p:cNvCxnSpPr>
            <a:cxnSpLocks/>
          </p:cNvCxnSpPr>
          <p:nvPr/>
        </p:nvCxnSpPr>
        <p:spPr bwMode="auto">
          <a:xfrm>
            <a:off x="4950690" y="2569191"/>
            <a:ext cx="1493519" cy="931816"/>
          </a:xfrm>
          <a:prstGeom prst="straightConnector1">
            <a:avLst/>
          </a:prstGeom>
          <a:solidFill>
            <a:sysClr val="window" lastClr="FFFFFF"/>
          </a:solidFill>
          <a:ln w="9525" cap="flat" cmpd="sng" algn="ctr">
            <a:solidFill>
              <a:srgbClr val="F7964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3769B7-44BB-27FB-E08E-A75567A713D2}"/>
              </a:ext>
            </a:extLst>
          </p:cNvPr>
          <p:cNvSpPr txBox="1"/>
          <p:nvPr/>
        </p:nvSpPr>
        <p:spPr>
          <a:xfrm>
            <a:off x="925552" y="4136733"/>
            <a:ext cx="208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6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Data processing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94513-B112-BC38-ECB3-E614FBA2BAE2}"/>
              </a:ext>
            </a:extLst>
          </p:cNvPr>
          <p:cNvSpPr txBox="1"/>
          <p:nvPr/>
        </p:nvSpPr>
        <p:spPr>
          <a:xfrm>
            <a:off x="3740336" y="4150182"/>
            <a:ext cx="178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6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Computation logic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297081-5841-07B2-1783-2FF8E1E6B0BD}"/>
              </a:ext>
            </a:extLst>
          </p:cNvPr>
          <p:cNvSpPr txBox="1"/>
          <p:nvPr/>
        </p:nvSpPr>
        <p:spPr>
          <a:xfrm>
            <a:off x="6224125" y="4136733"/>
            <a:ext cx="1743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6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Trigger the service</a:t>
            </a:r>
          </a:p>
        </p:txBody>
      </p:sp>
    </p:spTree>
    <p:extLst>
      <p:ext uri="{BB962C8B-B14F-4D97-AF65-F5344CB8AC3E}">
        <p14:creationId xmlns:p14="http://schemas.microsoft.com/office/powerpoint/2010/main" val="3793037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E96DB9-0A3B-3C66-9021-41CB2AB6840D}"/>
              </a:ext>
            </a:extLst>
          </p:cNvPr>
          <p:cNvSpPr/>
          <p:nvPr/>
        </p:nvSpPr>
        <p:spPr>
          <a:xfrm>
            <a:off x="340442" y="2974860"/>
            <a:ext cx="914400" cy="889474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 Function</a:t>
            </a:r>
          </a:p>
        </p:txBody>
      </p:sp>
      <p:sp>
        <p:nvSpPr>
          <p:cNvPr id="12" name="Equal 11">
            <a:extLst>
              <a:ext uri="{FF2B5EF4-FFF2-40B4-BE49-F238E27FC236}">
                <a16:creationId xmlns:a16="http://schemas.microsoft.com/office/drawing/2014/main" id="{83B7D0EE-D05C-16A5-A3E5-046ECF8CEE12}"/>
              </a:ext>
            </a:extLst>
          </p:cNvPr>
          <p:cNvSpPr/>
          <p:nvPr/>
        </p:nvSpPr>
        <p:spPr>
          <a:xfrm>
            <a:off x="1642512" y="3260136"/>
            <a:ext cx="763260" cy="343845"/>
          </a:xfrm>
          <a:prstGeom prst="mathEqual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id="{89686998-81E6-FD25-ECC0-C609C15CF4D3}"/>
              </a:ext>
            </a:extLst>
          </p:cNvPr>
          <p:cNvSpPr/>
          <p:nvPr/>
        </p:nvSpPr>
        <p:spPr>
          <a:xfrm>
            <a:off x="5920102" y="3061244"/>
            <a:ext cx="774897" cy="765321"/>
          </a:xfrm>
          <a:prstGeom prst="mathPlus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7B96880-9C48-E324-FB92-DAD34DEC9472}"/>
              </a:ext>
            </a:extLst>
          </p:cNvPr>
          <p:cNvSpPr/>
          <p:nvPr/>
        </p:nvSpPr>
        <p:spPr>
          <a:xfrm>
            <a:off x="2793442" y="2821259"/>
            <a:ext cx="2524046" cy="1331854"/>
          </a:xfrm>
          <a:prstGeom prst="round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98BFA7-2B07-8A47-A979-FF042534C218}"/>
              </a:ext>
            </a:extLst>
          </p:cNvPr>
          <p:cNvSpPr/>
          <p:nvPr/>
        </p:nvSpPr>
        <p:spPr>
          <a:xfrm>
            <a:off x="3699141" y="3340011"/>
            <a:ext cx="491207" cy="317395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B84632-27CC-ABE4-E52B-15B566EA2FCC}"/>
              </a:ext>
            </a:extLst>
          </p:cNvPr>
          <p:cNvCxnSpPr>
            <a:cxnSpLocks/>
          </p:cNvCxnSpPr>
          <p:nvPr/>
        </p:nvCxnSpPr>
        <p:spPr>
          <a:xfrm flipV="1">
            <a:off x="3944370" y="3644565"/>
            <a:ext cx="1" cy="43138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A392D4-CFDD-CDC3-AAF1-8683694AFF37}"/>
              </a:ext>
            </a:extLst>
          </p:cNvPr>
          <p:cNvCxnSpPr/>
          <p:nvPr/>
        </p:nvCxnSpPr>
        <p:spPr>
          <a:xfrm flipV="1">
            <a:off x="3944371" y="2938815"/>
            <a:ext cx="1" cy="43138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627B31-5B35-AE4C-379F-3CC27D8588EA}"/>
              </a:ext>
            </a:extLst>
          </p:cNvPr>
          <p:cNvSpPr txBox="1"/>
          <p:nvPr/>
        </p:nvSpPr>
        <p:spPr>
          <a:xfrm>
            <a:off x="2507893" y="2254650"/>
            <a:ext cx="3095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6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 with a single task</a:t>
            </a:r>
          </a:p>
        </p:txBody>
      </p:sp>
      <p:sp>
        <p:nvSpPr>
          <p:cNvPr id="19" name="Document 18">
            <a:extLst>
              <a:ext uri="{FF2B5EF4-FFF2-40B4-BE49-F238E27FC236}">
                <a16:creationId xmlns:a16="http://schemas.microsoft.com/office/drawing/2014/main" id="{E64B0547-CFE4-3D21-1676-C83B39747E33}"/>
              </a:ext>
            </a:extLst>
          </p:cNvPr>
          <p:cNvSpPr/>
          <p:nvPr/>
        </p:nvSpPr>
        <p:spPr>
          <a:xfrm>
            <a:off x="7584595" y="3154509"/>
            <a:ext cx="1186453" cy="629124"/>
          </a:xfrm>
          <a:prstGeom prst="flowChartDocument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Intent</a:t>
            </a:r>
          </a:p>
        </p:txBody>
      </p:sp>
    </p:spTree>
    <p:extLst>
      <p:ext uri="{BB962C8B-B14F-4D97-AF65-F5344CB8AC3E}">
        <p14:creationId xmlns:p14="http://schemas.microsoft.com/office/powerpoint/2010/main" val="390838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Optimized deployment plan</a:t>
            </a:r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</a:t>
            </a:r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rules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“city”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</a:t>
            </a:r>
            <a:r>
              <a:rPr lang="en-US" dirty="0" err="1"/>
              <a:t>shopID</a:t>
            </a:r>
            <a:r>
              <a:rPr lang="en-US" dirty="0"/>
              <a:t>”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dashboard service</a:t>
            </a:r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alarms</a:t>
            </a:r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/>
              <a:t>NGSI10</a:t>
            </a:r>
          </a:p>
          <a:p>
            <a:r>
              <a:rPr lang="en-US" sz="1300" i="1" dirty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(query, </a:t>
            </a:r>
          </a:p>
          <a:p>
            <a:pPr algn="ctr"/>
            <a:r>
              <a:rPr lang="en-US" sz="1300" i="1" dirty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2204</Words>
  <Application>Microsoft Macintosh PowerPoint</Application>
  <PresentationFormat>On-screen Show (4:3)</PresentationFormat>
  <Paragraphs>1095</Paragraphs>
  <Slides>59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 Unicode MS</vt:lpstr>
      <vt:lpstr>HGP創英角ｺﾞｼｯｸUB</vt:lpstr>
      <vt:lpstr>メイリオ</vt:lpstr>
      <vt:lpstr>TheSansCorrespondence</vt:lpstr>
      <vt:lpstr>Arial</vt:lpstr>
      <vt:lpstr>Calibri</vt:lpstr>
      <vt:lpstr>Tahoma</vt:lpstr>
      <vt:lpstr>Verdana</vt:lpstr>
      <vt:lpstr>Wingdings</vt:lpstr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2022-05-27T11:40:51Z</dcterms:modified>
</cp:coreProperties>
</file>