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Courgette"/>
      <p:regular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64AA23-DDF3-42A1-A760-6D7E1B8F1006}">
  <a:tblStyle styleId="{9764AA23-DDF3-42A1-A760-6D7E1B8F1006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2EB"/>
          </a:solidFill>
        </a:fill>
      </a:tcStyle>
    </a:wholeTbl>
    <a:band1H>
      <a:tcTxStyle/>
      <a:tcStyle>
        <a:fill>
          <a:solidFill>
            <a:srgbClr val="E7E5D4"/>
          </a:solidFill>
        </a:fill>
      </a:tcStyle>
    </a:band1H>
    <a:band2H>
      <a:tcTxStyle/>
    </a:band2H>
    <a:band1V>
      <a:tcTxStyle/>
      <a:tcStyle>
        <a:fill>
          <a:solidFill>
            <a:srgbClr val="E7E5D4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urgett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b="0" i="0" sz="5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/>
          <p:nvPr/>
        </p:nvSpPr>
        <p:spPr>
          <a:xfrm>
            <a:off x="0" y="4323810"/>
            <a:ext cx="1744652" cy="778589"/>
          </a:xfrm>
          <a:custGeom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Shape 144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Shape 151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8" name="Shape 158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E6E4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Shape 7"/>
            <p:cNvSpPr/>
            <p:nvPr/>
          </p:nvSpPr>
          <p:spPr>
            <a:xfrm>
              <a:off x="2487613" y="2284413"/>
              <a:ext cx="85725" cy="533400"/>
            </a:xfrm>
            <a:custGeom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597151" y="2779713"/>
              <a:ext cx="550863" cy="1978025"/>
            </a:xfrm>
            <a:custGeom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3175001" y="4730750"/>
              <a:ext cx="519113" cy="1209675"/>
            </a:xfrm>
            <a:custGeom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305176" y="5630863"/>
              <a:ext cx="146050" cy="309563"/>
            </a:xfrm>
            <a:custGeom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573338" y="2817813"/>
              <a:ext cx="700088" cy="2835275"/>
            </a:xfrm>
            <a:custGeom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06663" y="285750"/>
              <a:ext cx="90488" cy="2493963"/>
            </a:xfrm>
            <a:custGeom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554288" y="2598738"/>
              <a:ext cx="66675" cy="420688"/>
            </a:xfrm>
            <a:custGeom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143251" y="4757738"/>
              <a:ext cx="161925" cy="873125"/>
            </a:xfrm>
            <a:custGeom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148013" y="1282700"/>
              <a:ext cx="1768475" cy="3448050"/>
            </a:xfrm>
            <a:custGeom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3273426" y="5653088"/>
              <a:ext cx="138113" cy="287338"/>
            </a:xfrm>
            <a:custGeom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143251" y="4656138"/>
              <a:ext cx="31750" cy="188913"/>
            </a:xfrm>
            <a:custGeom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211513" y="5410200"/>
              <a:ext cx="203200" cy="530225"/>
            </a:xfrm>
            <a:custGeom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27222" y="-32"/>
            <a:ext cx="2356674" cy="6853285"/>
            <a:chOff x="6627813" y="195454"/>
            <a:chExt cx="1952625" cy="5678297"/>
          </a:xfrm>
        </p:grpSpPr>
        <p:sp>
          <p:nvSpPr>
            <p:cNvPr id="20" name="Shape 20"/>
            <p:cNvSpPr/>
            <p:nvPr/>
          </p:nvSpPr>
          <p:spPr>
            <a:xfrm>
              <a:off x="6627813" y="195454"/>
              <a:ext cx="409575" cy="3646488"/>
            </a:xfrm>
            <a:custGeom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7061201" y="3771900"/>
              <a:ext cx="350838" cy="1309688"/>
            </a:xfrm>
            <a:custGeom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7439026" y="5053013"/>
              <a:ext cx="357188" cy="820738"/>
            </a:xfrm>
            <a:custGeom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7037388" y="3811588"/>
              <a:ext cx="457200" cy="1852613"/>
            </a:xfrm>
            <a:custGeom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992938" y="1263650"/>
              <a:ext cx="144463" cy="2508250"/>
            </a:xfrm>
            <a:custGeom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526338" y="5640388"/>
              <a:ext cx="111125" cy="233363"/>
            </a:xfrm>
            <a:custGeom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021513" y="3598863"/>
              <a:ext cx="68263" cy="423863"/>
            </a:xfrm>
            <a:custGeom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412038" y="2801938"/>
              <a:ext cx="1168400" cy="2251075"/>
            </a:xfrm>
            <a:custGeom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494588" y="5664200"/>
              <a:ext cx="100013" cy="209550"/>
            </a:xfrm>
            <a:custGeom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412038" y="5081588"/>
              <a:ext cx="114300" cy="558800"/>
            </a:xfrm>
            <a:custGeom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412038" y="4978400"/>
              <a:ext cx="31750" cy="188913"/>
            </a:xfrm>
            <a:custGeom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39026" y="5434013"/>
              <a:ext cx="174625" cy="439738"/>
            </a:xfrm>
            <a:custGeom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Shape 3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gradFill>
          <a:gsLst>
            <a:gs pos="0">
              <a:srgbClr val="FFFFFF"/>
            </a:gs>
            <a:gs pos="47000">
              <a:srgbClr val="F4F3E3"/>
            </a:gs>
            <a:gs pos="100000">
              <a:srgbClr val="E6E4C3"/>
            </a:gs>
          </a:gsLst>
          <a:lin ang="5400000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9177" y="609596"/>
            <a:ext cx="9313817" cy="4585063"/>
          </a:xfrm>
          <a:prstGeom prst="rect">
            <a:avLst/>
          </a:prstGeom>
          <a:gradFill>
            <a:gsLst>
              <a:gs pos="0">
                <a:srgbClr val="593720"/>
              </a:gs>
              <a:gs pos="100000">
                <a:srgbClr val="8C5633"/>
              </a:gs>
            </a:gsLst>
            <a:lin ang="13500000" scaled="0"/>
          </a:gradFill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sp>
        <p:nvSpPr>
          <p:cNvPr id="165" name="Shape 165"/>
          <p:cNvSpPr txBox="1"/>
          <p:nvPr/>
        </p:nvSpPr>
        <p:spPr>
          <a:xfrm>
            <a:off x="4913312" y="5126927"/>
            <a:ext cx="42672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2C1C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892C1C"/>
                </a:solidFill>
                <a:latin typeface="Arial"/>
                <a:ea typeface="Arial"/>
                <a:cs typeface="Arial"/>
                <a:sym typeface="Arial"/>
              </a:rPr>
              <a:t>SMART-GAT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8678333" y="5150611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ourgette"/>
                <a:ea typeface="Courgette"/>
                <a:cs typeface="Courgette"/>
                <a:sym typeface="Courgette"/>
              </a:rPr>
              <a:t>Tourism Made Easier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Case Study/ System Analysis</a:t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150" y="1708225"/>
            <a:ext cx="5071424" cy="464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975" y="1708225"/>
            <a:ext cx="6132625" cy="45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768275" y="6356425"/>
            <a:ext cx="49863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Ordinary</a:t>
            </a:r>
            <a:r>
              <a:rPr lang="en-US"/>
              <a:t> Google search</a:t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5894250" y="6374725"/>
            <a:ext cx="61326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Information as from our approach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Scalability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Hospital Indoor Navigation and Guidance System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University Guidance Systems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Airports Guidance System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Shopping Mall Guidance System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2592925" y="624110"/>
            <a:ext cx="8911687" cy="5593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by: -</a:t>
            </a:r>
            <a:b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Amrit Ganjoo</a:t>
            </a:r>
            <a:b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Vardan</a:t>
            </a:r>
            <a:b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S.Jai Sukh Paul Singh</a:t>
            </a:r>
            <a:endParaRPr/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924" y="836204"/>
            <a:ext cx="4291201" cy="4206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188" y="0"/>
            <a:ext cx="9866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3955875" y="915550"/>
            <a:ext cx="55452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Travel The Smarter Way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47000">
              <a:srgbClr val="F4F3E3"/>
            </a:gs>
            <a:gs pos="100000">
              <a:srgbClr val="E6E4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Idea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Problems that needs solution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 Design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 Case Studies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Scope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Rajasthan Current Tourism</a:t>
            </a:r>
            <a:endParaRPr/>
          </a:p>
        </p:txBody>
      </p:sp>
      <p:pic>
        <p:nvPicPr>
          <p:cNvPr id="178" name="Shape 17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94" y="2743155"/>
            <a:ext cx="8915400" cy="355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1510734" y="6340578"/>
            <a:ext cx="105545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[2] http://tourism.rajasthan.gov.in/content/dam/rajasthan-tourism/english/others/tourism-department-annual-progress-report-2017-18.pdf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2589212" y="16510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Tourism accounts for </a:t>
            </a:r>
            <a:r>
              <a:rPr b="1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~15 % of Rajasthan’s economy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Rajasthan Tourism accounts for </a:t>
            </a:r>
            <a:r>
              <a:rPr b="1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2.7 % in Gross State Domestic Product and 1.9 % in State Employment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9017000" y="1752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42500" y="977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Available Guide Systems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396500" y="1976675"/>
            <a:ext cx="8915400" cy="4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-US"/>
              <a:t>Tourist Guides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Fontane monument’s Description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Maps and Navigation 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Virtual  360º Viewer </a:t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075" y="1647800"/>
            <a:ext cx="5286926" cy="52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 of Legacy Guide Systems</a:t>
            </a:r>
            <a:endParaRPr/>
          </a:p>
        </p:txBody>
      </p:sp>
      <p:graphicFrame>
        <p:nvGraphicFramePr>
          <p:cNvPr id="194" name="Shape 194"/>
          <p:cNvGraphicFramePr/>
          <p:nvPr/>
        </p:nvGraphicFramePr>
        <p:xfrm>
          <a:off x="2589213" y="21335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{9764AA23-DDF3-42A1-A760-6D7E1B8F1006}</a:tableStyleId>
              </a:tblPr>
              <a:tblGrid>
                <a:gridCol w="1995850"/>
                <a:gridCol w="2461850"/>
                <a:gridCol w="2228850"/>
                <a:gridCol w="2228850"/>
              </a:tblGrid>
              <a:tr h="84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Tourist Guides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Fontane Description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Google Maps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Virtual  360º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4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Inaccurate Information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Brief Information-remains Co</a:t>
                      </a:r>
                      <a:r>
                        <a:rPr lang="en-US" sz="1600"/>
                        <a:t>nstant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No Access at remote areas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Virtual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4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Expensive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Single Language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cap="none" strike="noStrike"/>
                        <a:t>No Access at remote areas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4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Communication Gaps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Unexciting and Boring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4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 is to Many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Updating of Research is Difficult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Smart-GAT </a:t>
            </a:r>
            <a:r>
              <a:rPr b="1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Idea✌️</a:t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8675" y="1248873"/>
            <a:ext cx="4848902" cy="5609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1562968" y="1647288"/>
            <a:ext cx="5705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GAT- self </a:t>
            </a:r>
            <a:r>
              <a:rPr b="1" i="1"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</a:t>
            </a: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uided </a:t>
            </a:r>
            <a:r>
              <a:rPr b="1" i="1"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utomated system for </a:t>
            </a:r>
            <a:r>
              <a:rPr b="1" i="1"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ourist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1"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to 1</a:t>
            </a: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Smart Guide for every Tourist anytime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1"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Intricate </a:t>
            </a: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b="1"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genuine </a:t>
            </a: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details of the any Ancient building, sculpture or painting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Accessible at </a:t>
            </a:r>
            <a:r>
              <a:rPr b="1"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Remote areas</a:t>
            </a: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where there is no Internet connectivity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 as well </a:t>
            </a:r>
            <a:r>
              <a:rPr b="1"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Indoor </a:t>
            </a: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navigation system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1562986" y="6627960"/>
            <a:ext cx="105545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[1]	https://www.umass.edu/gateway/visit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Implementation of Idea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2589200" y="2133600"/>
            <a:ext cx="8915400" cy="4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Hardware as well as Software based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Raspberry Pie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QR- Code Scanning 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-US"/>
              <a:t>Real-Time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Information in Text as well as Speech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Dependent on language selected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-US"/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ndoor Navigation System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 Used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Raspberry Pi</a:t>
            </a:r>
            <a:endParaRPr/>
          </a:p>
          <a:p>
            <a:pPr indent="-237172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LCD Touch Screen</a:t>
            </a:r>
            <a:endParaRPr/>
          </a:p>
          <a:p>
            <a:pPr indent="-237172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Audio Amplifier</a:t>
            </a:r>
            <a:endParaRPr/>
          </a:p>
          <a:p>
            <a:pPr indent="-237172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Wires</a:t>
            </a:r>
            <a:endParaRPr/>
          </a:p>
          <a:p>
            <a:pPr indent="-237172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Pi-Camera</a:t>
            </a:r>
            <a:endParaRPr/>
          </a:p>
          <a:p>
            <a:pPr indent="-237172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 Supply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Smart-GAT System</a:t>
            </a:r>
            <a:endParaRPr/>
          </a:p>
        </p:txBody>
      </p:sp>
      <p:pic>
        <p:nvPicPr>
          <p:cNvPr id="220" name="Shape 2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925" y="2158777"/>
            <a:ext cx="4863578" cy="37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7900" y="2133600"/>
            <a:ext cx="3840200" cy="38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