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59" r:id="rId6"/>
    <p:sldId id="260" r:id="rId7"/>
    <p:sldId id="262" r:id="rId8"/>
    <p:sldId id="265" r:id="rId9"/>
    <p:sldId id="268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man, Ellen C." userId="95cf2700-1fbc-4f1a-b1a7-c8732ca6f58e" providerId="ADAL" clId="{C413AAC9-79BE-47B5-A0D2-3E9CD14F0E4D}"/>
    <pc:docChg chg="undo custSel addSld modSld">
      <pc:chgData name="Friedman, Ellen C." userId="95cf2700-1fbc-4f1a-b1a7-c8732ca6f58e" providerId="ADAL" clId="{C413AAC9-79BE-47B5-A0D2-3E9CD14F0E4D}" dt="2018-11-29T00:02:55.290" v="233" actId="255"/>
      <pc:docMkLst>
        <pc:docMk/>
      </pc:docMkLst>
      <pc:sldChg chg="addSp delSp modSp">
        <pc:chgData name="Friedman, Ellen C." userId="95cf2700-1fbc-4f1a-b1a7-c8732ca6f58e" providerId="ADAL" clId="{C413AAC9-79BE-47B5-A0D2-3E9CD14F0E4D}" dt="2018-11-29T00:01:30.015" v="203" actId="20577"/>
        <pc:sldMkLst>
          <pc:docMk/>
          <pc:sldMk cId="1744850629" sldId="261"/>
        </pc:sldMkLst>
        <pc:spChg chg="mod">
          <ac:chgData name="Friedman, Ellen C." userId="95cf2700-1fbc-4f1a-b1a7-c8732ca6f58e" providerId="ADAL" clId="{C413AAC9-79BE-47B5-A0D2-3E9CD14F0E4D}" dt="2018-11-29T00:01:30.015" v="203" actId="20577"/>
          <ac:spMkLst>
            <pc:docMk/>
            <pc:sldMk cId="1744850629" sldId="261"/>
            <ac:spMk id="2" creationId="{B663AEC8-6646-48B2-A733-C5433CC6061D}"/>
          </ac:spMkLst>
        </pc:spChg>
        <pc:spChg chg="del">
          <ac:chgData name="Friedman, Ellen C." userId="95cf2700-1fbc-4f1a-b1a7-c8732ca6f58e" providerId="ADAL" clId="{C413AAC9-79BE-47B5-A0D2-3E9CD14F0E4D}" dt="2018-11-29T00:00:58.129" v="198"/>
          <ac:spMkLst>
            <pc:docMk/>
            <pc:sldMk cId="1744850629" sldId="261"/>
            <ac:spMk id="3" creationId="{6207D7D2-FD51-4A48-9F71-E86B357BFD98}"/>
          </ac:spMkLst>
        </pc:spChg>
        <pc:picChg chg="add mod">
          <ac:chgData name="Friedman, Ellen C." userId="95cf2700-1fbc-4f1a-b1a7-c8732ca6f58e" providerId="ADAL" clId="{C413AAC9-79BE-47B5-A0D2-3E9CD14F0E4D}" dt="2018-11-29T00:00:58.129" v="198"/>
          <ac:picMkLst>
            <pc:docMk/>
            <pc:sldMk cId="1744850629" sldId="261"/>
            <ac:picMk id="5" creationId="{0166F849-9DC0-4D2C-AEC6-1AA83461DD97}"/>
          </ac:picMkLst>
        </pc:picChg>
      </pc:sldChg>
      <pc:sldChg chg="addSp delSp modSp">
        <pc:chgData name="Friedman, Ellen C." userId="95cf2700-1fbc-4f1a-b1a7-c8732ca6f58e" providerId="ADAL" clId="{C413AAC9-79BE-47B5-A0D2-3E9CD14F0E4D}" dt="2018-11-28T23:59:42.084" v="196" actId="14100"/>
        <pc:sldMkLst>
          <pc:docMk/>
          <pc:sldMk cId="3475812986" sldId="265"/>
        </pc:sldMkLst>
        <pc:spChg chg="mod">
          <ac:chgData name="Friedman, Ellen C." userId="95cf2700-1fbc-4f1a-b1a7-c8732ca6f58e" providerId="ADAL" clId="{C413AAC9-79BE-47B5-A0D2-3E9CD14F0E4D}" dt="2018-11-28T23:59:42.084" v="196" actId="14100"/>
          <ac:spMkLst>
            <pc:docMk/>
            <pc:sldMk cId="3475812986" sldId="265"/>
            <ac:spMk id="3" creationId="{2EBBC175-F330-42D7-B627-F9B36D30B597}"/>
          </ac:spMkLst>
        </pc:spChg>
        <pc:spChg chg="add del">
          <ac:chgData name="Friedman, Ellen C." userId="95cf2700-1fbc-4f1a-b1a7-c8732ca6f58e" providerId="ADAL" clId="{C413AAC9-79BE-47B5-A0D2-3E9CD14F0E4D}" dt="2018-11-28T23:48:49.306" v="5"/>
          <ac:spMkLst>
            <pc:docMk/>
            <pc:sldMk cId="3475812986" sldId="265"/>
            <ac:spMk id="4" creationId="{D1E5E425-C2AD-4AEF-BBF6-F581E012CD67}"/>
          </ac:spMkLst>
        </pc:spChg>
        <pc:spChg chg="mod">
          <ac:chgData name="Friedman, Ellen C." userId="95cf2700-1fbc-4f1a-b1a7-c8732ca6f58e" providerId="ADAL" clId="{C413AAC9-79BE-47B5-A0D2-3E9CD14F0E4D}" dt="2018-11-28T23:56:04.425" v="152"/>
          <ac:spMkLst>
            <pc:docMk/>
            <pc:sldMk cId="3475812986" sldId="265"/>
            <ac:spMk id="5" creationId="{E9BE27AA-AB4F-4549-88DA-5334DBB5DBD5}"/>
          </ac:spMkLst>
        </pc:spChg>
        <pc:spChg chg="add del">
          <ac:chgData name="Friedman, Ellen C." userId="95cf2700-1fbc-4f1a-b1a7-c8732ca6f58e" providerId="ADAL" clId="{C413AAC9-79BE-47B5-A0D2-3E9CD14F0E4D}" dt="2018-11-28T23:48:47.106" v="3"/>
          <ac:spMkLst>
            <pc:docMk/>
            <pc:sldMk cId="3475812986" sldId="265"/>
            <ac:spMk id="7" creationId="{E05B5456-509B-47E1-86D5-8921E0CDCB6B}"/>
          </ac:spMkLst>
        </pc:spChg>
        <pc:spChg chg="add del">
          <ac:chgData name="Friedman, Ellen C." userId="95cf2700-1fbc-4f1a-b1a7-c8732ca6f58e" providerId="ADAL" clId="{C413AAC9-79BE-47B5-A0D2-3E9CD14F0E4D}" dt="2018-11-28T23:49:09.680" v="8"/>
          <ac:spMkLst>
            <pc:docMk/>
            <pc:sldMk cId="3475812986" sldId="265"/>
            <ac:spMk id="8" creationId="{A3465819-EC39-43CE-AB31-3F6D45D6B92B}"/>
          </ac:spMkLst>
        </pc:spChg>
        <pc:spChg chg="add del">
          <ac:chgData name="Friedman, Ellen C." userId="95cf2700-1fbc-4f1a-b1a7-c8732ca6f58e" providerId="ADAL" clId="{C413AAC9-79BE-47B5-A0D2-3E9CD14F0E4D}" dt="2018-11-28T23:49:33.778" v="10"/>
          <ac:spMkLst>
            <pc:docMk/>
            <pc:sldMk cId="3475812986" sldId="265"/>
            <ac:spMk id="9" creationId="{F00C0399-C845-4052-B957-432D106FCF51}"/>
          </ac:spMkLst>
        </pc:spChg>
        <pc:spChg chg="add del">
          <ac:chgData name="Friedman, Ellen C." userId="95cf2700-1fbc-4f1a-b1a7-c8732ca6f58e" providerId="ADAL" clId="{C413AAC9-79BE-47B5-A0D2-3E9CD14F0E4D}" dt="2018-11-28T23:50:37.408" v="17"/>
          <ac:spMkLst>
            <pc:docMk/>
            <pc:sldMk cId="3475812986" sldId="265"/>
            <ac:spMk id="10" creationId="{3931E182-4F41-4D43-A82F-86BA8B12BD9C}"/>
          </ac:spMkLst>
        </pc:spChg>
        <pc:spChg chg="add del">
          <ac:chgData name="Friedman, Ellen C." userId="95cf2700-1fbc-4f1a-b1a7-c8732ca6f58e" providerId="ADAL" clId="{C413AAC9-79BE-47B5-A0D2-3E9CD14F0E4D}" dt="2018-11-28T23:52:44.171" v="142"/>
          <ac:spMkLst>
            <pc:docMk/>
            <pc:sldMk cId="3475812986" sldId="265"/>
            <ac:spMk id="11" creationId="{1593ED6D-E482-499B-8845-111BFDC4160A}"/>
          </ac:spMkLst>
        </pc:spChg>
        <pc:spChg chg="add del">
          <ac:chgData name="Friedman, Ellen C." userId="95cf2700-1fbc-4f1a-b1a7-c8732ca6f58e" providerId="ADAL" clId="{C413AAC9-79BE-47B5-A0D2-3E9CD14F0E4D}" dt="2018-11-28T23:53:30.562" v="144"/>
          <ac:spMkLst>
            <pc:docMk/>
            <pc:sldMk cId="3475812986" sldId="265"/>
            <ac:spMk id="12" creationId="{96769DDC-C7EF-4A84-B32A-C2523AF2E4BC}"/>
          </ac:spMkLst>
        </pc:spChg>
        <pc:spChg chg="add mod">
          <ac:chgData name="Friedman, Ellen C." userId="95cf2700-1fbc-4f1a-b1a7-c8732ca6f58e" providerId="ADAL" clId="{C413AAC9-79BE-47B5-A0D2-3E9CD14F0E4D}" dt="2018-11-28T23:58:34.757" v="159" actId="1582"/>
          <ac:spMkLst>
            <pc:docMk/>
            <pc:sldMk cId="3475812986" sldId="265"/>
            <ac:spMk id="14" creationId="{557F370E-B726-4C95-AA0A-DE81D14837A5}"/>
          </ac:spMkLst>
        </pc:spChg>
        <pc:graphicFrameChg chg="del">
          <ac:chgData name="Friedman, Ellen C." userId="95cf2700-1fbc-4f1a-b1a7-c8732ca6f58e" providerId="ADAL" clId="{C413AAC9-79BE-47B5-A0D2-3E9CD14F0E4D}" dt="2018-11-28T23:52:28.899" v="140" actId="478"/>
          <ac:graphicFrameMkLst>
            <pc:docMk/>
            <pc:sldMk cId="3475812986" sldId="265"/>
            <ac:graphicFrameMk id="6" creationId="{A20B9C81-BF25-4D16-A4C8-00DADDCD5E69}"/>
          </ac:graphicFrameMkLst>
        </pc:graphicFrameChg>
        <pc:graphicFrameChg chg="del mod">
          <ac:chgData name="Friedman, Ellen C." userId="95cf2700-1fbc-4f1a-b1a7-c8732ca6f58e" providerId="ADAL" clId="{C413AAC9-79BE-47B5-A0D2-3E9CD14F0E4D}" dt="2018-11-28T23:57:28.472" v="154" actId="3680"/>
          <ac:graphicFrameMkLst>
            <pc:docMk/>
            <pc:sldMk cId="3475812986" sldId="265"/>
            <ac:graphicFrameMk id="13" creationId="{C6F71170-807D-4D2B-A7EA-5B7FBC4E39B7}"/>
          </ac:graphicFrameMkLst>
        </pc:graphicFrameChg>
      </pc:sldChg>
      <pc:sldChg chg="addSp delSp modSp add">
        <pc:chgData name="Friedman, Ellen C." userId="95cf2700-1fbc-4f1a-b1a7-c8732ca6f58e" providerId="ADAL" clId="{C413AAC9-79BE-47B5-A0D2-3E9CD14F0E4D}" dt="2018-11-29T00:02:55.290" v="233" actId="255"/>
        <pc:sldMkLst>
          <pc:docMk/>
          <pc:sldMk cId="3737374806" sldId="267"/>
        </pc:sldMkLst>
        <pc:spChg chg="mod">
          <ac:chgData name="Friedman, Ellen C." userId="95cf2700-1fbc-4f1a-b1a7-c8732ca6f58e" providerId="ADAL" clId="{C413AAC9-79BE-47B5-A0D2-3E9CD14F0E4D}" dt="2018-11-29T00:02:55.290" v="233" actId="255"/>
          <ac:spMkLst>
            <pc:docMk/>
            <pc:sldMk cId="3737374806" sldId="267"/>
            <ac:spMk id="2" creationId="{A8AA9A22-C43C-4F6B-ADBE-71964937F366}"/>
          </ac:spMkLst>
        </pc:spChg>
        <pc:spChg chg="del">
          <ac:chgData name="Friedman, Ellen C." userId="95cf2700-1fbc-4f1a-b1a7-c8732ca6f58e" providerId="ADAL" clId="{C413AAC9-79BE-47B5-A0D2-3E9CD14F0E4D}" dt="2018-11-29T00:02:11.944" v="232"/>
          <ac:spMkLst>
            <pc:docMk/>
            <pc:sldMk cId="3737374806" sldId="267"/>
            <ac:spMk id="3" creationId="{ACA595B4-5D70-47A7-A8A5-2096A6E5C261}"/>
          </ac:spMkLst>
        </pc:spChg>
        <pc:picChg chg="add mod">
          <ac:chgData name="Friedman, Ellen C." userId="95cf2700-1fbc-4f1a-b1a7-c8732ca6f58e" providerId="ADAL" clId="{C413AAC9-79BE-47B5-A0D2-3E9CD14F0E4D}" dt="2018-11-29T00:02:11.944" v="232"/>
          <ac:picMkLst>
            <pc:docMk/>
            <pc:sldMk cId="3737374806" sldId="267"/>
            <ac:picMk id="5" creationId="{B8A20776-E1BA-4E88-93B2-1E1962DA44B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EEA0-B7A1-4F0C-ADB3-C0B710EA81CA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F2C1-EE30-458F-AF1C-192D50BF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object-oriented computer programming language commonly used to create interactive effects within web browsers.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is a library of pre-written JavaScript which allows for easier development of JavaScript-based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F2C1-EE30-458F-AF1C-192D50BF6A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object-oriented computer programming language commonly used to create interactive effects within web browsers.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JavaScript library is a library of pre-written JavaScript which allows for easier development of JavaScript-based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F2C1-EE30-458F-AF1C-192D50BF6A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.ly/python/county-choroplet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squarespace.com/what-is-js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create/?fid=mart4546:2" TargetMode="External"/><Relationship Id="rId2" Type="http://schemas.openxmlformats.org/officeDocument/2006/relationships/hyperlink" Target="https://plot.ly/python/horizontal-bar-cha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EA0-E417-4BFB-A86B-E00BBC98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 Data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F374B-4338-45A9-807B-5BD3E22D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Ellen Friedman</a:t>
            </a:r>
          </a:p>
          <a:p>
            <a:r>
              <a:rPr lang="en-US" dirty="0"/>
              <a:t>Sandy Martin</a:t>
            </a:r>
          </a:p>
          <a:p>
            <a:r>
              <a:rPr lang="en-US" dirty="0"/>
              <a:t>Luoyu Shen</a:t>
            </a:r>
          </a:p>
        </p:txBody>
      </p:sp>
    </p:spTree>
    <p:extLst>
      <p:ext uri="{BB962C8B-B14F-4D97-AF65-F5344CB8AC3E}">
        <p14:creationId xmlns:p14="http://schemas.microsoft.com/office/powerpoint/2010/main" val="28370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/>
              <a:t>State </a:t>
            </a:r>
            <a:r>
              <a:rPr lang="en-US" dirty="0">
                <a:hlinkClick r:id="rId2"/>
              </a:rPr>
              <a:t>Choropleth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6F849-9DC0-4D2C-AEC6-1AA83461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8663" y="2133600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174485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9A22-C43C-4F6B-ADBE-71964937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</a:t>
            </a:r>
            <a:r>
              <a:rPr lang="en-US" sz="3200" dirty="0" err="1"/>
              <a:t>Plotly</a:t>
            </a:r>
            <a:br>
              <a:rPr lang="en-US" sz="3200" dirty="0"/>
            </a:br>
            <a:r>
              <a:rPr lang="en-US" sz="3200" dirty="0"/>
              <a:t>USA Choropleth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20776-E1BA-4E88-93B2-1E1962DA4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663" y="2133600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37373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Data</a:t>
            </a:r>
          </a:p>
          <a:p>
            <a:r>
              <a:rPr lang="en-US" dirty="0"/>
              <a:t>Transforming the Data</a:t>
            </a:r>
          </a:p>
          <a:p>
            <a:pPr lvl="1"/>
            <a:r>
              <a:rPr lang="en-US" dirty="0"/>
              <a:t>What we Learned from the Libraries Used</a:t>
            </a:r>
          </a:p>
          <a:p>
            <a:pPr lvl="1"/>
            <a:r>
              <a:rPr lang="en-US" dirty="0"/>
              <a:t>Other Learnings</a:t>
            </a:r>
          </a:p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What It Is and Lessons Learned</a:t>
            </a:r>
          </a:p>
          <a:p>
            <a:pPr lvl="1"/>
            <a:r>
              <a:rPr lang="en-US" dirty="0"/>
              <a:t>Visuals we Created</a:t>
            </a:r>
          </a:p>
        </p:txBody>
      </p:sp>
    </p:spTree>
    <p:extLst>
      <p:ext uri="{BB962C8B-B14F-4D97-AF65-F5344CB8AC3E}">
        <p14:creationId xmlns:p14="http://schemas.microsoft.com/office/powerpoint/2010/main" val="40408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472911"/>
            <a:ext cx="5029746" cy="2202873"/>
          </a:xfrm>
        </p:spPr>
        <p:txBody>
          <a:bodyPr/>
          <a:lstStyle/>
          <a:p>
            <a:r>
              <a:rPr lang="en-US" dirty="0"/>
              <a:t>Used the Python Pandas and NumPy Modules</a:t>
            </a:r>
          </a:p>
          <a:p>
            <a:r>
              <a:rPr lang="en-US" dirty="0"/>
              <a:t>Pandas read csv 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Clean data easily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21" y="1226088"/>
            <a:ext cx="5442006" cy="5509200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coData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(df):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:param df: a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Colorado election data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'''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#Delete duplicate information rows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df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(['Total Votes', 'Total Votes.2', 'Total Votes.4', 'Total Votes.6'],1)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#rename party information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df[:-1].rename({'Total Votes.1':'Dem', 'Total Votes.3':'Rep', 'Total Votes.5': 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'Total Votes.7':'Lib'}, axis = 'columns’)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#incorporate Lib and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parties election result into Other parties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['Other Parties']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','Lib']].apply(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axis = 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counties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['County'][:-1]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#set bar chart colors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colors = ['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242, 230)', 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204, 153)','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(255, 166, 77)’]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#pick up parties information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df_clear.iloc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[[2, 3, -1]]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parties_election_np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list(map(lambda x: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df_clear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[x]).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parties_election.columns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parties_election_np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counties,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colorsdef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#read Colorado csv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('CGGED.csv', header = 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#change it into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CO_df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CO_elections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CO_counties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CO_colors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coData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CO_df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C5BC8F-5E40-413A-8BDA-A3E547AB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35" y="3371929"/>
            <a:ext cx="3722085" cy="2737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24E068-F7C2-48B3-9A55-E62D3C98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20" y="3371929"/>
            <a:ext cx="1325995" cy="27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/>
              <a:t>Using Plotly</a:t>
            </a:r>
            <a:br>
              <a:rPr lang="en-US"/>
            </a:br>
            <a:r>
              <a:rPr lang="en-US"/>
              <a:t>Vertical Bar Chart</a:t>
            </a:r>
            <a:br>
              <a:rPr lang="en-US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1EE1D-6843-4859-89E0-BDCF85D7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18" y="1905000"/>
            <a:ext cx="966415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Arizona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472911"/>
            <a:ext cx="5029746" cy="2202873"/>
          </a:xfrm>
        </p:spPr>
        <p:txBody>
          <a:bodyPr/>
          <a:lstStyle/>
          <a:p>
            <a:r>
              <a:rPr lang="en-US" dirty="0"/>
              <a:t>Used the Python CSV Library</a:t>
            </a:r>
          </a:p>
          <a:p>
            <a:r>
              <a:rPr lang="en-US" dirty="0"/>
              <a:t>Reader reads a line at a time and puts “cells” in a list</a:t>
            </a:r>
          </a:p>
          <a:p>
            <a:r>
              <a:rPr lang="en-US" dirty="0"/>
              <a:t>Ignores commas inside a cell</a:t>
            </a:r>
          </a:p>
          <a:p>
            <a:r>
              <a:rPr lang="en-US" dirty="0"/>
              <a:t>Easy to learn and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021" y="1479998"/>
            <a:ext cx="5442006" cy="5001369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csv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readElectionData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(filename, county,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the Excel file with the governor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filename,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Line Count to skip the header line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Column Positions in the file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through rows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county.append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ctyNamePos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RepulicanPos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DemocratPos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green_cnt.append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GreenPartyPos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AZGovDataFile.close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0B9C81-BF25-4D16-A4C8-00DADDCD5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855939"/>
              </p:ext>
            </p:extLst>
          </p:nvPr>
        </p:nvGraphicFramePr>
        <p:xfrm>
          <a:off x="660256" y="3675784"/>
          <a:ext cx="519112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5191233" imgH="3057538" progId="Excel.Sheet.12">
                  <p:embed/>
                </p:oleObj>
              </mc:Choice>
              <mc:Fallback>
                <p:oleObj name="Worksheet" r:id="rId3" imgW="5191233" imgH="305753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20B9C81-BF25-4D16-A4C8-00DADDCD5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256" y="3675784"/>
                        <a:ext cx="519112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701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69" y="1517374"/>
            <a:ext cx="8915400" cy="1675992"/>
          </a:xfrm>
        </p:spPr>
        <p:txBody>
          <a:bodyPr/>
          <a:lstStyle/>
          <a:p>
            <a:pPr lvl="1"/>
            <a:r>
              <a:rPr lang="en-US" dirty="0"/>
              <a:t>Easy to Install the main library.  Supporting graph libraries can be a challenge</a:t>
            </a:r>
          </a:p>
          <a:p>
            <a:pPr lvl="1"/>
            <a:r>
              <a:rPr lang="en-US" dirty="0"/>
              <a:t>It’s a JavaScript library</a:t>
            </a:r>
          </a:p>
          <a:p>
            <a:pPr lvl="1"/>
            <a:r>
              <a:rPr lang="en-US" dirty="0"/>
              <a:t>It uses </a:t>
            </a:r>
            <a:r>
              <a:rPr lang="en-US" dirty="0">
                <a:hlinkClick r:id="rId3"/>
              </a:rPr>
              <a:t>JSON</a:t>
            </a:r>
            <a:r>
              <a:rPr lang="en-US" dirty="0"/>
              <a:t> to describe your visualizations</a:t>
            </a:r>
          </a:p>
          <a:p>
            <a:pPr lvl="1"/>
            <a:r>
              <a:rPr lang="en-US" dirty="0"/>
              <a:t>The JSON can be built using Python lists and dictionaries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F7476D-ECDF-4440-B124-3B671556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311" y="3387493"/>
            <a:ext cx="4164495" cy="2800767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def </a:t>
            </a:r>
            <a:r>
              <a:rPr lang="en-US" sz="1100" dirty="0" err="1"/>
              <a:t>createBar</a:t>
            </a:r>
            <a:r>
              <a:rPr lang="en-US" sz="1100" dirty="0"/>
              <a:t> (</a:t>
            </a:r>
            <a:r>
              <a:rPr lang="en-US" sz="1100" dirty="0" err="1"/>
              <a:t>voteCounts</a:t>
            </a:r>
            <a:r>
              <a:rPr lang="en-US" sz="1100" dirty="0"/>
              <a:t>, </a:t>
            </a:r>
            <a:r>
              <a:rPr lang="en-US" sz="1100" dirty="0" err="1"/>
              <a:t>countyName</a:t>
            </a:r>
            <a:r>
              <a:rPr lang="en-US" sz="1100" dirty="0"/>
              <a:t>, </a:t>
            </a:r>
            <a:r>
              <a:rPr lang="en-US" sz="1100" dirty="0" err="1"/>
              <a:t>countyColor</a:t>
            </a:r>
            <a:r>
              <a:rPr lang="en-US" sz="1100" dirty="0"/>
              <a:t>):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cLine</a:t>
            </a:r>
            <a:r>
              <a:rPr lang="en-US" sz="1100" dirty="0"/>
              <a:t> = </a:t>
            </a:r>
            <a:r>
              <a:rPr lang="en-US" sz="1100" dirty="0" err="1"/>
              <a:t>go.Bar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y=['</a:t>
            </a:r>
            <a:r>
              <a:rPr lang="en-US" sz="1100" dirty="0" err="1"/>
              <a:t>Repulican</a:t>
            </a:r>
            <a:r>
              <a:rPr lang="en-US" sz="1100" dirty="0"/>
              <a:t>', 'Democrat', 'Other'],</a:t>
            </a:r>
          </a:p>
          <a:p>
            <a:r>
              <a:rPr lang="en-US" sz="1100" dirty="0"/>
              <a:t>        x=[</a:t>
            </a:r>
            <a:r>
              <a:rPr lang="en-US" sz="1100" dirty="0" err="1"/>
              <a:t>voteCounts</a:t>
            </a:r>
            <a:r>
              <a:rPr lang="en-US" sz="1100" dirty="0"/>
              <a:t>[0], </a:t>
            </a:r>
            <a:r>
              <a:rPr lang="en-US" sz="1100" dirty="0" err="1"/>
              <a:t>voteCounts</a:t>
            </a:r>
            <a:r>
              <a:rPr lang="en-US" sz="1100" dirty="0"/>
              <a:t>[1], </a:t>
            </a:r>
            <a:r>
              <a:rPr lang="en-US" sz="1100" dirty="0" err="1"/>
              <a:t>voteCounts</a:t>
            </a:r>
            <a:r>
              <a:rPr lang="en-US" sz="1100" dirty="0"/>
              <a:t>[2]],</a:t>
            </a:r>
          </a:p>
          <a:p>
            <a:r>
              <a:rPr lang="en-US" sz="1100" dirty="0"/>
              <a:t>        name=</a:t>
            </a:r>
            <a:r>
              <a:rPr lang="en-US" sz="1100" dirty="0" err="1"/>
              <a:t>countyName</a:t>
            </a:r>
            <a:r>
              <a:rPr lang="en-US" sz="1100" dirty="0"/>
              <a:t>,</a:t>
            </a:r>
          </a:p>
          <a:p>
            <a:r>
              <a:rPr lang="en-US" sz="1100" dirty="0"/>
              <a:t>        orientation = 'h',</a:t>
            </a:r>
          </a:p>
          <a:p>
            <a:r>
              <a:rPr lang="en-US" sz="1100" dirty="0"/>
              <a:t>        marker = </a:t>
            </a:r>
            <a:r>
              <a:rPr lang="en-US" sz="1100" dirty="0" err="1"/>
              <a:t>dict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color = [</a:t>
            </a:r>
            <a:r>
              <a:rPr lang="en-US" sz="1100" dirty="0" err="1"/>
              <a:t>countyColor,countyColor,countyColor</a:t>
            </a:r>
            <a:r>
              <a:rPr lang="en-US" sz="1100" dirty="0"/>
              <a:t>],</a:t>
            </a:r>
          </a:p>
          <a:p>
            <a:r>
              <a:rPr lang="en-US" sz="1100" dirty="0"/>
              <a:t>            line = </a:t>
            </a:r>
            <a:r>
              <a:rPr lang="en-US" sz="1100" dirty="0" err="1"/>
              <a:t>dict</a:t>
            </a:r>
            <a:r>
              <a:rPr lang="en-US" sz="1100" dirty="0"/>
              <a:t>(</a:t>
            </a:r>
          </a:p>
          <a:p>
            <a:r>
              <a:rPr lang="en-US" sz="1100" dirty="0"/>
              <a:t>                color = '</a:t>
            </a:r>
            <a:r>
              <a:rPr lang="en-US" sz="1100" dirty="0" err="1"/>
              <a:t>rgba</a:t>
            </a:r>
            <a:r>
              <a:rPr lang="en-US" sz="1100" dirty="0"/>
              <a:t>(0, 0, 0, 1.0)',</a:t>
            </a:r>
          </a:p>
          <a:p>
            <a:r>
              <a:rPr lang="en-US" sz="1100" dirty="0"/>
              <a:t>                width = 3)</a:t>
            </a:r>
          </a:p>
          <a:p>
            <a:r>
              <a:rPr lang="en-US" sz="1100" dirty="0"/>
              <a:t>        )</a:t>
            </a:r>
          </a:p>
          <a:p>
            <a:r>
              <a:rPr lang="en-US" sz="1100" dirty="0"/>
              <a:t>    )</a:t>
            </a:r>
          </a:p>
          <a:p>
            <a:endParaRPr lang="en-US" sz="1100" dirty="0"/>
          </a:p>
          <a:p>
            <a:r>
              <a:rPr lang="en-US" sz="1100" dirty="0"/>
              <a:t>    return </a:t>
            </a:r>
            <a:r>
              <a:rPr lang="en-US" sz="1100" dirty="0" err="1"/>
              <a:t>cLine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403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br>
              <a:rPr lang="en-US" dirty="0"/>
            </a:br>
            <a:r>
              <a:rPr lang="en-US" dirty="0">
                <a:hlinkClick r:id="rId2"/>
              </a:rPr>
              <a:t>Horizontal Bar Chart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MN Results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14534-C80C-4DC6-9336-D650C2261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69" y="1905000"/>
            <a:ext cx="9428922" cy="47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3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343-5F9C-4EB4-A14A-EEA47DB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Data for Minnesota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C175-F330-42D7-B627-F9B36D30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4" y="1472911"/>
            <a:ext cx="5366101" cy="2202873"/>
          </a:xfrm>
        </p:spPr>
        <p:txBody>
          <a:bodyPr/>
          <a:lstStyle/>
          <a:p>
            <a:r>
              <a:rPr lang="en-US" dirty="0"/>
              <a:t>Original text file was at precinct level</a:t>
            </a:r>
          </a:p>
          <a:p>
            <a:r>
              <a:rPr lang="en-US" dirty="0"/>
              <a:t>Data needed to be collapsed to county level</a:t>
            </a:r>
          </a:p>
          <a:p>
            <a:r>
              <a:rPr lang="en-US" dirty="0"/>
              <a:t>Inserted FIPS codes for each county</a:t>
            </a:r>
          </a:p>
          <a:p>
            <a:r>
              <a:rPr lang="en-US" dirty="0"/>
              <a:t>Ready for </a:t>
            </a:r>
            <a:r>
              <a:rPr lang="en-US" dirty="0" err="1"/>
              <a:t>Plotly</a:t>
            </a:r>
            <a:r>
              <a:rPr lang="en-US" dirty="0"/>
              <a:t> map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E27AA-AB4F-4549-88DA-5334DBB5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656" y="2666248"/>
            <a:ext cx="5448371" cy="2460866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CollapsePrecincts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(Precincts):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collection of precincts sorted by county, precinct.</a:t>
            </a: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Collapse each precinct into its county and sum the votes.</a:t>
            </a: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i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currentCountyName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b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Precincts: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CountyName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currentCountyName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'Party'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'Party'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'DFL'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9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dataLine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9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+= precinct[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b="1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PartyVotes</a:t>
            </a:r>
            <a:r>
              <a:rPr lang="en-US" sz="900" b="1" dirty="0">
                <a:solidFill>
                  <a:srgbClr val="0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F370E-B726-4C95-AA0A-DE81D14837A5}"/>
              </a:ext>
            </a:extLst>
          </p:cNvPr>
          <p:cNvSpPr txBox="1"/>
          <p:nvPr/>
        </p:nvSpPr>
        <p:spPr>
          <a:xfrm>
            <a:off x="1118586" y="3429000"/>
            <a:ext cx="4732795" cy="25545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FIPS,STATE,COUNTY,TOTAL_VOTES,R_VOTES,D_VOTES,O_VOTES</a:t>
            </a:r>
          </a:p>
          <a:p>
            <a:r>
              <a:rPr lang="en-US" sz="800" dirty="0"/>
              <a:t>27001,Minnesota,Aitkin,8144,4481,3360,303</a:t>
            </a:r>
          </a:p>
          <a:p>
            <a:r>
              <a:rPr lang="en-US" sz="800" dirty="0"/>
              <a:t>27003,Minnesota,Anoka,159282,75957,76234,7091</a:t>
            </a:r>
          </a:p>
          <a:p>
            <a:r>
              <a:rPr lang="en-US" sz="800" dirty="0"/>
              <a:t>27005,Minnesota,Becker,14727,8784,5400,543</a:t>
            </a:r>
          </a:p>
          <a:p>
            <a:r>
              <a:rPr lang="en-US" sz="800" dirty="0"/>
              <a:t>27007,Minnesota,Beltrami,17954,8328,8848,778</a:t>
            </a:r>
          </a:p>
          <a:p>
            <a:r>
              <a:rPr lang="en-US" sz="800" dirty="0"/>
              <a:t>27009,Minnesota,Benton,16049,9406,6020,623</a:t>
            </a:r>
          </a:p>
          <a:p>
            <a:r>
              <a:rPr lang="en-US" sz="800" dirty="0"/>
              <a:t>27011,Minnesota,Big Stone,2573,1353,1111,109</a:t>
            </a:r>
          </a:p>
          <a:p>
            <a:r>
              <a:rPr lang="en-US" sz="800" dirty="0"/>
              <a:t>27013,Minnesota,Blue Earth,28135,10806,16317,1012</a:t>
            </a:r>
          </a:p>
          <a:p>
            <a:r>
              <a:rPr lang="en-US" sz="800" dirty="0"/>
              <a:t>27015,Minnesota,Brown,11809,6461,4932,416</a:t>
            </a:r>
          </a:p>
          <a:p>
            <a:r>
              <a:rPr lang="en-US" sz="800" dirty="0"/>
              <a:t>27017,Minnesota,Carlton,16312,6621,9051,640</a:t>
            </a:r>
          </a:p>
          <a:p>
            <a:r>
              <a:rPr lang="en-US" sz="800" dirty="0"/>
              <a:t>27019,Minnesota,Carver,50856,26822,22334,1700</a:t>
            </a:r>
          </a:p>
          <a:p>
            <a:r>
              <a:rPr lang="en-US" sz="800" dirty="0"/>
              <a:t>27021,Minnesota,Cass,13979,8145,5317,517</a:t>
            </a:r>
          </a:p>
          <a:p>
            <a:r>
              <a:rPr lang="en-US" sz="800" dirty="0"/>
              <a:t>27023,Minnesota,Chippewa,5507,3008,2261,238</a:t>
            </a:r>
          </a:p>
          <a:p>
            <a:r>
              <a:rPr lang="en-US" sz="800" dirty="0"/>
              <a:t>27025,Minnesota,Chisago,25773,14556,10090,1127</a:t>
            </a:r>
          </a:p>
          <a:p>
            <a:r>
              <a:rPr lang="en-US" sz="800" dirty="0"/>
              <a:t>27027,Minnesota,Clay,24219,10301,12748,1170</a:t>
            </a:r>
          </a:p>
          <a:p>
            <a:r>
              <a:rPr lang="en-US" sz="800" dirty="0"/>
              <a:t>27029,Minnesota,Clearwater,3467,2239,1125,103</a:t>
            </a:r>
          </a:p>
          <a:p>
            <a:r>
              <a:rPr lang="en-US" sz="800" dirty="0"/>
              <a:t>27031,Minnesota,Cook,3191,1009,2054,128</a:t>
            </a:r>
          </a:p>
          <a:p>
            <a:r>
              <a:rPr lang="en-US" sz="800" dirty="0"/>
              <a:t>27033,Minnesota,Cottonwood,5019,2843,2045,131</a:t>
            </a:r>
          </a:p>
          <a:p>
            <a:r>
              <a:rPr lang="en-US" sz="800" dirty="0"/>
              <a:t>27035,Minnesota,Crow Wing,31310,18176,11866,1268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581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EC8-6646-48B2-A733-C5433CC6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Plotly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7D2-FD51-4A48-9F71-E86B357B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69" y="1517373"/>
            <a:ext cx="7594726" cy="174633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Plotly</a:t>
            </a:r>
            <a:r>
              <a:rPr lang="en-US" dirty="0"/>
              <a:t> maps rely on FIPS codes (Federal Information Processing Standards).</a:t>
            </a:r>
          </a:p>
          <a:p>
            <a:r>
              <a:rPr lang="en-US" dirty="0"/>
              <a:t>Import the </a:t>
            </a:r>
            <a:r>
              <a:rPr lang="en-US" dirty="0" err="1"/>
              <a:t>plotly</a:t>
            </a:r>
            <a:r>
              <a:rPr lang="en-US" dirty="0"/>
              <a:t> figure factory</a:t>
            </a:r>
          </a:p>
          <a:p>
            <a:r>
              <a:rPr lang="en-US" dirty="0"/>
              <a:t>Create a map by executing </a:t>
            </a:r>
            <a:r>
              <a:rPr lang="en-US" dirty="0" err="1"/>
              <a:t>create_choropleth</a:t>
            </a:r>
            <a:r>
              <a:rPr lang="en-US" dirty="0"/>
              <a:t>, and pass a set of lists, colors, bins, and other options.</a:t>
            </a:r>
          </a:p>
          <a:p>
            <a:r>
              <a:rPr lang="en-US" dirty="0"/>
              <a:t>Send your map to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F7476D-ECDF-4440-B124-3B671556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107" y="3564973"/>
            <a:ext cx="9844637" cy="3046988"/>
          </a:xfrm>
          <a:prstGeom prst="rect">
            <a:avLst/>
          </a:prstGeom>
          <a:solidFill>
            <a:srgbClr val="FFFFFF"/>
          </a:solidFill>
          <a:ln w="444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myMap</a:t>
            </a:r>
            <a:r>
              <a:rPr lang="en-US" sz="2400" dirty="0"/>
              <a:t> = </a:t>
            </a:r>
            <a:r>
              <a:rPr lang="en-US" sz="2400" dirty="0" err="1"/>
              <a:t>ff.create_choropleth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fips</a:t>
            </a:r>
            <a:r>
              <a:rPr lang="en-US" sz="2400" dirty="0"/>
              <a:t>=</a:t>
            </a:r>
            <a:r>
              <a:rPr lang="en-US" sz="2400" dirty="0" err="1"/>
              <a:t>fips</a:t>
            </a:r>
            <a:r>
              <a:rPr lang="en-US" sz="2400" dirty="0"/>
              <a:t>, values=</a:t>
            </a:r>
            <a:r>
              <a:rPr lang="en-US" sz="2400" dirty="0" err="1"/>
              <a:t>vote_diffs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    scope=states,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county_outline</a:t>
            </a:r>
            <a:r>
              <a:rPr lang="en-US" sz="2400" dirty="0"/>
              <a:t>={</a:t>
            </a:r>
            <a:r>
              <a:rPr lang="en-US" sz="2400" b="1" dirty="0"/>
              <a:t>'color'</a:t>
            </a:r>
            <a:r>
              <a:rPr lang="en-US" sz="2400" dirty="0"/>
              <a:t>: </a:t>
            </a:r>
            <a:r>
              <a:rPr lang="en-US" sz="2400" b="1" dirty="0"/>
              <a:t>'</a:t>
            </a:r>
            <a:r>
              <a:rPr lang="en-US" sz="2400" b="1" dirty="0" err="1"/>
              <a:t>rgb</a:t>
            </a:r>
            <a:r>
              <a:rPr lang="en-US" sz="2400" b="1" dirty="0"/>
              <a:t>(192,192,192)'</a:t>
            </a:r>
            <a:r>
              <a:rPr lang="en-US" sz="2400" dirty="0"/>
              <a:t>, </a:t>
            </a:r>
            <a:r>
              <a:rPr lang="en-US" sz="2400" b="1" dirty="0"/>
              <a:t>'width'</a:t>
            </a:r>
            <a:r>
              <a:rPr lang="en-US" sz="2400" dirty="0"/>
              <a:t>: 0.5},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state_outline</a:t>
            </a:r>
            <a:r>
              <a:rPr lang="en-US" sz="2400" dirty="0"/>
              <a:t>={</a:t>
            </a:r>
            <a:r>
              <a:rPr lang="en-US" sz="2400" b="1" dirty="0"/>
              <a:t>'color'</a:t>
            </a:r>
            <a:r>
              <a:rPr lang="en-US" sz="2400" dirty="0"/>
              <a:t>: </a:t>
            </a:r>
            <a:r>
              <a:rPr lang="en-US" sz="2400" b="1" dirty="0"/>
              <a:t>'</a:t>
            </a:r>
            <a:r>
              <a:rPr lang="en-US" sz="2400" b="1" dirty="0" err="1"/>
              <a:t>rgb</a:t>
            </a:r>
            <a:r>
              <a:rPr lang="en-US" sz="2400" b="1" dirty="0"/>
              <a:t>(0,0,0)'</a:t>
            </a:r>
            <a:r>
              <a:rPr lang="en-US" sz="2400" dirty="0"/>
              <a:t>, </a:t>
            </a:r>
            <a:r>
              <a:rPr lang="en-US" sz="2400" b="1" dirty="0"/>
              <a:t>'width'</a:t>
            </a:r>
            <a:r>
              <a:rPr lang="en-US" sz="2400" dirty="0"/>
              <a:t>: 0.5},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binning_endpoints</a:t>
            </a:r>
            <a:r>
              <a:rPr lang="en-US" sz="2400" dirty="0"/>
              <a:t>=[-0.3, -0.2,-0.1, 0, 0.1, 0.2, 0.3],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legend_title</a:t>
            </a:r>
            <a:r>
              <a:rPr lang="en-US" sz="2400" dirty="0"/>
              <a:t>=</a:t>
            </a:r>
            <a:r>
              <a:rPr lang="en-US" sz="2400" b="1" dirty="0"/>
              <a:t>'Margin of Difference per County'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    </a:t>
            </a:r>
            <a:r>
              <a:rPr lang="en-US" sz="2400" dirty="0" err="1"/>
              <a:t>colorscale</a:t>
            </a:r>
            <a:r>
              <a:rPr lang="en-US" sz="2400" dirty="0"/>
              <a:t>=</a:t>
            </a:r>
            <a:r>
              <a:rPr lang="en-US" sz="2400" dirty="0" err="1"/>
              <a:t>blue_to_red</a:t>
            </a:r>
            <a:r>
              <a:rPr lang="en-US" sz="2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38980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1598</TotalTime>
  <Words>868</Words>
  <Application>Microsoft Office PowerPoint</Application>
  <PresentationFormat>Widescreen</PresentationFormat>
  <Paragraphs>108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Worksheet</vt:lpstr>
      <vt:lpstr>Election Data Study</vt:lpstr>
      <vt:lpstr>Topics</vt:lpstr>
      <vt:lpstr>Transforming The Data for Colorado</vt:lpstr>
      <vt:lpstr>Using Plotly Vertical Bar Chart </vt:lpstr>
      <vt:lpstr>Transforming The Data for Arizona</vt:lpstr>
      <vt:lpstr>Using Plotly</vt:lpstr>
      <vt:lpstr>Using Plotly Horizontal Bar Chart – MN Results </vt:lpstr>
      <vt:lpstr>Transforming The Data for Minnesota</vt:lpstr>
      <vt:lpstr>Using Plotly</vt:lpstr>
      <vt:lpstr>Using Plotly State Choropleth </vt:lpstr>
      <vt:lpstr>Using Plotly USA Choropleth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 Study</dc:title>
  <dc:creator>Martin, Sandy (Refinitiv)</dc:creator>
  <cp:lastModifiedBy>Martin, Sandy (Refinitiv)</cp:lastModifiedBy>
  <cp:revision>19</cp:revision>
  <dcterms:created xsi:type="dcterms:W3CDTF">2018-11-17T20:40:08Z</dcterms:created>
  <dcterms:modified xsi:type="dcterms:W3CDTF">2018-11-30T01:45:47Z</dcterms:modified>
</cp:coreProperties>
</file>