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12" r:id="rId2"/>
    <p:sldId id="263" r:id="rId3"/>
    <p:sldId id="265" r:id="rId4"/>
    <p:sldId id="264" r:id="rId5"/>
    <p:sldId id="310" r:id="rId6"/>
    <p:sldId id="267" r:id="rId7"/>
    <p:sldId id="266" r:id="rId8"/>
    <p:sldId id="261" r:id="rId9"/>
    <p:sldId id="304" r:id="rId10"/>
    <p:sldId id="268" r:id="rId11"/>
    <p:sldId id="288" r:id="rId12"/>
    <p:sldId id="290" r:id="rId13"/>
    <p:sldId id="291" r:id="rId14"/>
    <p:sldId id="285" r:id="rId15"/>
    <p:sldId id="292" r:id="rId16"/>
    <p:sldId id="293" r:id="rId17"/>
    <p:sldId id="294" r:id="rId18"/>
    <p:sldId id="286" r:id="rId19"/>
    <p:sldId id="295" r:id="rId20"/>
    <p:sldId id="287" r:id="rId21"/>
    <p:sldId id="298" r:id="rId22"/>
    <p:sldId id="289" r:id="rId23"/>
    <p:sldId id="299" r:id="rId24"/>
    <p:sldId id="300" r:id="rId25"/>
    <p:sldId id="302" r:id="rId26"/>
    <p:sldId id="301" r:id="rId27"/>
    <p:sldId id="303" r:id="rId28"/>
    <p:sldId id="305" r:id="rId29"/>
    <p:sldId id="306" r:id="rId30"/>
    <p:sldId id="307" r:id="rId31"/>
    <p:sldId id="308" r:id="rId32"/>
    <p:sldId id="309" r:id="rId33"/>
    <p:sldId id="284" r:id="rId34"/>
    <p:sldId id="283" r:id="rId3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C27"/>
    <a:srgbClr val="E44D26"/>
    <a:srgbClr val="F1FEFE"/>
    <a:srgbClr val="0D0A27"/>
    <a:srgbClr val="11FFFE"/>
    <a:srgbClr val="36ABFF"/>
    <a:srgbClr val="37ABFF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5407" autoAdjust="0"/>
  </p:normalViewPr>
  <p:slideViewPr>
    <p:cSldViewPr snapToGrid="0" showGuides="1">
      <p:cViewPr varScale="1">
        <p:scale>
          <a:sx n="36" d="100"/>
          <a:sy n="36" d="100"/>
        </p:scale>
        <p:origin x="2568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807F-5ED9-4F13-8C6A-0F10DD7AA64B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15E5-F4FA-4A5B-AD2F-22F4AD1744B0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C74C-18CC-4A2A-9EB9-7B77F11DAF82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4C87-5F51-472C-AC59-9D2417890D80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20-A12C-43E1-A08A-49DAB9D6FCAF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A692-030F-42B8-8580-76BD2685D27D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74DF-5403-4966-9414-6AB0BF2F1CEE}" type="datetime1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87BB-D728-4074-B578-AE51F0F2A218}" type="datetime1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B0AE-05A0-4AB1-85BD-4B18ED1CEE08}" type="datetime1">
              <a:rPr lang="pt-BR" smtClean="0"/>
              <a:t>09/05/2024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31E2-8E34-4A3D-BDEE-9CE098B90228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A68E-C067-40EF-97FA-ED66357D792F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28A4-D8EE-41AF-A954-217F14B12026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ELEMENTOS HTML - SUZI MARTINS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book-template-1.pptx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-2306" y="0"/>
            <a:ext cx="9601200" cy="12801600"/>
          </a:xfrm>
          <a:prstGeom prst="rect">
            <a:avLst/>
          </a:prstGeom>
          <a:solidFill>
            <a:srgbClr val="121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9BF8FF-FEF8-B41E-7979-CF0C211F6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7" y="0"/>
            <a:ext cx="9601200" cy="9601200"/>
          </a:xfrm>
          <a:prstGeom prst="rect">
            <a:avLst/>
          </a:prstGeom>
          <a:solidFill>
            <a:srgbClr val="121C27"/>
          </a:solidFill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F439D4-367D-D07E-2F3A-A11A782F7913}"/>
              </a:ext>
            </a:extLst>
          </p:cNvPr>
          <p:cNvSpPr txBox="1"/>
          <p:nvPr/>
        </p:nvSpPr>
        <p:spPr>
          <a:xfrm>
            <a:off x="2580610" y="4168134"/>
            <a:ext cx="49292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dirty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HTML</a:t>
            </a:r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-35196" y="6484571"/>
            <a:ext cx="9601200" cy="1382502"/>
          </a:xfrm>
          <a:prstGeom prst="rect">
            <a:avLst/>
          </a:prstGeom>
          <a:solidFill>
            <a:srgbClr val="121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E44D26"/>
                </a:solidFill>
              </a:rPr>
              <a:t>Guia para iniciantes</a:t>
            </a:r>
            <a:endParaRPr lang="pt-BR" sz="4000" dirty="0">
              <a:solidFill>
                <a:srgbClr val="E44D26"/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7C763-29B0-9C99-AA64-62DDFFC2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7" y="7730184"/>
            <a:ext cx="9601200" cy="406773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55E6FE-3D44-6A43-25A1-183FBCE7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</p:spTree>
    <p:extLst>
      <p:ext uri="{BB962C8B-B14F-4D97-AF65-F5344CB8AC3E}">
        <p14:creationId xmlns:p14="http://schemas.microsoft.com/office/powerpoint/2010/main" val="414398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ul</a:t>
            </a:r>
            <a:r>
              <a:rPr lang="pt-BR" sz="2400" dirty="0"/>
              <a:t>&gt; é usado para criar uma lista não ordenada de itens na página da web. Cada item da lista é marcado com o elemento &lt;li&gt;.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8" y="892583"/>
            <a:ext cx="903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ul</a:t>
            </a:r>
            <a:r>
              <a:rPr lang="pt-BR" sz="6000" dirty="0">
                <a:latin typeface="Impact" panose="020B0806030902050204" pitchFamily="34" charset="0"/>
              </a:rPr>
              <a:t>&gt; - Lista Não Ordenada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62AC9-4D8D-DD56-3535-3A8C67F9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14" y="4915037"/>
            <a:ext cx="7217171" cy="34794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192014" y="4284056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1192013" y="9206527"/>
            <a:ext cx="7495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os itens "Item 1" e "Item 2" seriam exibidos como uma lista não ordenada, com marcadores padrão (pontos, geralmente). O uso de &lt;</a:t>
            </a:r>
            <a:r>
              <a:rPr lang="pt-BR" sz="2400" dirty="0" err="1"/>
              <a:t>ul</a:t>
            </a:r>
            <a:r>
              <a:rPr lang="pt-BR" sz="2400" dirty="0"/>
              <a:t>&gt; ajuda a organizar informações de maneira clara e hierárquica em uma página da web.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4BA704-2A07-D9F4-EDDC-4BF01CC3811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ol</a:t>
            </a:r>
            <a:r>
              <a:rPr lang="pt-BR" sz="2400" dirty="0"/>
              <a:t>&gt; é usado para criar uma lista ordenada de itens na página da web. Cada item da lista é marcado com o elemento &lt;li&gt;.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710142" y="757727"/>
            <a:ext cx="78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ol</a:t>
            </a:r>
            <a:r>
              <a:rPr lang="pt-BR" sz="6000" dirty="0">
                <a:latin typeface="Impact" panose="020B0806030902050204" pitchFamily="34" charset="0"/>
              </a:rPr>
              <a:t>&gt; - Lista Ordenada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192014" y="4284056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870766" y="9179161"/>
            <a:ext cx="7495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os itens "Primeiro" e "Segundo" seriam exibidos como uma lista ordenada, numerados automaticamente. O uso de &lt;</a:t>
            </a:r>
            <a:r>
              <a:rPr lang="pt-BR" sz="2400" dirty="0" err="1"/>
              <a:t>ol</a:t>
            </a:r>
            <a:r>
              <a:rPr lang="pt-BR" sz="2400" dirty="0"/>
              <a:t>&gt; é útil quando a ordem dos itens é importante e precisa ser explicitamente indicada.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FBE621-C99C-D34E-8BBA-56A6AD5B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6" y="5078190"/>
            <a:ext cx="7816646" cy="37685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1E3C3F4-792A-85F6-8C8D-2DEBAE664B6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9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&lt;li&gt; é usado para representar um item em uma lista, seja ele uma lista ordenada &lt;</a:t>
            </a:r>
            <a:r>
              <a:rPr lang="pt-BR" sz="2400" dirty="0" err="1"/>
              <a:t>ol</a:t>
            </a:r>
            <a:r>
              <a:rPr lang="pt-BR" sz="2400" dirty="0"/>
              <a:t>&gt; ou uma lista não ordenada &lt;</a:t>
            </a:r>
            <a:r>
              <a:rPr lang="pt-BR" sz="2400" dirty="0" err="1"/>
              <a:t>ul</a:t>
            </a:r>
            <a:r>
              <a:rPr lang="pt-BR" sz="2400" dirty="0"/>
              <a:t>&gt;.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674444" y="825877"/>
            <a:ext cx="625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&lt;li&gt; - Item de Lista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1031389" y="4792981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em uma lista não ordenada: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575B9E-1E76-77F5-4857-0ACB3390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9" y="5862425"/>
            <a:ext cx="7331547" cy="38218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7AC6990-7E2B-0AA2-8C56-DED249204CB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20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5301" y="778052"/>
            <a:ext cx="6988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&lt;li&gt; - Item de Lista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867537" y="2875739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em uma lista ordenada: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E04420-FFC7-D4D7-D5F7-C1D084C5C4AD}"/>
              </a:ext>
            </a:extLst>
          </p:cNvPr>
          <p:cNvSpPr txBox="1"/>
          <p:nvPr/>
        </p:nvSpPr>
        <p:spPr>
          <a:xfrm>
            <a:off x="614151" y="8870144"/>
            <a:ext cx="749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Nesses exemplos, &lt;li&gt; é usado para cada item da lista, criando uma estrutura organizada e legível.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4DB6DF-5E4A-43A9-F115-91237846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8" y="4151244"/>
            <a:ext cx="6988629" cy="39050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F881B36-5D15-87E1-82C4-2E145035E11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solidFill>
            <a:srgbClr val="F1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98332" y="729928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Links e Imagens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 flipV="1">
            <a:off x="1065415" y="8602521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9B2AE42-43C3-BE55-6A80-9F452CDACC7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&lt;a&gt; é usado para criar hiperlinks, permitindo que os usuários naveguem de uma página para outra ou dentro da mesma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180398" y="968334"/>
            <a:ext cx="3416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&lt;a&gt; - Link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951575" y="4427076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para link externo: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8175AD-3F59-C5B7-2A4A-8723A1AE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8" y="5446124"/>
            <a:ext cx="7778857" cy="412901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751609C-39CF-BC78-C6F7-7121790F99A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7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133230" y="1073254"/>
            <a:ext cx="3287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&lt;a&gt; - Link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3836B-D0D0-38E5-DE20-E522A9597839}"/>
              </a:ext>
            </a:extLst>
          </p:cNvPr>
          <p:cNvSpPr txBox="1"/>
          <p:nvPr/>
        </p:nvSpPr>
        <p:spPr>
          <a:xfrm>
            <a:off x="870768" y="2700524"/>
            <a:ext cx="62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para link externo: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7AA8E9-9CCC-C0FF-C915-45C0937F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8" y="3896055"/>
            <a:ext cx="7598229" cy="47407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70769" y="9281522"/>
            <a:ext cx="75982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Nesses exemplos, o atributo </a:t>
            </a:r>
            <a:r>
              <a:rPr lang="pt-BR" sz="2400" dirty="0" err="1"/>
              <a:t>href</a:t>
            </a:r>
            <a:r>
              <a:rPr lang="pt-BR" sz="2400" dirty="0"/>
              <a:t> especifica o destino do link. No primeiro exemplo, é um URL externo. No segundo exemplo, é um identificador dentro da mesma página (âncora). Ao clicar no link, o usuário será direcionado para o destino especificado.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A7B3B2-CD7F-AF16-840E-6873DF78EB79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4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190039" y="618669"/>
            <a:ext cx="522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Imagem &lt;</a:t>
            </a:r>
            <a:r>
              <a:rPr lang="pt-BR" sz="6000" dirty="0" err="1">
                <a:latin typeface="Impact" panose="020B0806030902050204" pitchFamily="34" charset="0"/>
              </a:rPr>
              <a:t>img</a:t>
            </a:r>
            <a:r>
              <a:rPr lang="pt-BR" sz="6000" dirty="0">
                <a:latin typeface="Impact" panose="020B0806030902050204" pitchFamily="34" charset="0"/>
              </a:rPr>
              <a:t>&gt; 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001485" y="8757516"/>
            <a:ext cx="7598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 atributo </a:t>
            </a:r>
            <a:r>
              <a:rPr lang="pt-BR" sz="2400" dirty="0" err="1"/>
              <a:t>src</a:t>
            </a:r>
            <a:r>
              <a:rPr lang="pt-BR" sz="2400" dirty="0"/>
              <a:t> especifica o caminho para a imagem que será exibida. O atributo </a:t>
            </a:r>
            <a:r>
              <a:rPr lang="pt-BR" sz="2400" dirty="0" err="1"/>
              <a:t>alt</a:t>
            </a:r>
            <a:r>
              <a:rPr lang="pt-BR" sz="2400" dirty="0"/>
              <a:t> fornece uma descrição textual da imagem, que é exibida caso a imagem não possa ser carregada ou para acessibilidade. Certifique-se sempre de fornecer um texto alternativo significativo para suas imagens.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99682" y="2541838"/>
            <a:ext cx="7421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img</a:t>
            </a:r>
            <a:r>
              <a:rPr lang="pt-BR" sz="2400" dirty="0"/>
              <a:t>&gt; é usado para exibir imagens em uma página da web.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6615DF-50FA-E2E1-BE7B-B849561C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3520078"/>
            <a:ext cx="7598228" cy="443808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B074C27-1C70-089E-EE87-666E1DED515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293649" y="6915993"/>
            <a:ext cx="9013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Formulários</a:t>
            </a:r>
            <a:endParaRPr lang="pt-BR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293650" y="8063288"/>
            <a:ext cx="9013899" cy="174668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541311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41A55DB-F789-5643-E0F6-934BD3878EE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2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99683" y="726826"/>
            <a:ext cx="7421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form</a:t>
            </a:r>
            <a:r>
              <a:rPr lang="pt-BR" sz="6000" dirty="0">
                <a:latin typeface="Impact" panose="020B0806030902050204" pitchFamily="34" charset="0"/>
              </a:rPr>
              <a:t>&gt; - Formulário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77909" y="8396957"/>
            <a:ext cx="74435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o atributo </a:t>
            </a:r>
            <a:r>
              <a:rPr lang="pt-BR" sz="2400" dirty="0" err="1"/>
              <a:t>action</a:t>
            </a:r>
            <a:r>
              <a:rPr lang="pt-BR" sz="2400" dirty="0"/>
              <a:t> especifica para onde os dados do formulário serão enviados quando o usuário o enviar. O atributo </a:t>
            </a:r>
            <a:r>
              <a:rPr lang="pt-BR" sz="2400" dirty="0" err="1"/>
              <a:t>method</a:t>
            </a:r>
            <a:r>
              <a:rPr lang="pt-BR" sz="2400" dirty="0"/>
              <a:t> especifica o método HTTP a ser usado para enviar os dados, geralmente "post" ou "</a:t>
            </a:r>
            <a:r>
              <a:rPr lang="pt-BR" sz="2400" dirty="0" err="1"/>
              <a:t>get</a:t>
            </a:r>
            <a:r>
              <a:rPr lang="pt-BR" sz="2400" dirty="0"/>
              <a:t>".</a:t>
            </a:r>
          </a:p>
          <a:p>
            <a:pPr algn="ctr"/>
            <a:endParaRPr lang="pt-BR" sz="2400" dirty="0"/>
          </a:p>
          <a:p>
            <a:pPr algn="just"/>
            <a:r>
              <a:rPr lang="pt-BR" sz="2400" dirty="0"/>
              <a:t>Dentro do elemento &lt;</a:t>
            </a:r>
            <a:r>
              <a:rPr lang="pt-BR" sz="2400" dirty="0" err="1"/>
              <a:t>form</a:t>
            </a:r>
            <a:r>
              <a:rPr lang="pt-BR" sz="2400" dirty="0"/>
              <a:t>&gt;, você pode adicionar diversos elementos de entrada, como campos de texto, caixas de seleção, botões de opção e botões de envio, usando elementos como &lt;input&gt;, &lt;</a:t>
            </a:r>
            <a:r>
              <a:rPr lang="pt-BR" sz="2400" dirty="0" err="1"/>
              <a:t>select</a:t>
            </a:r>
            <a:r>
              <a:rPr lang="pt-BR" sz="2400" dirty="0"/>
              <a:t>&gt; e &lt;</a:t>
            </a:r>
            <a:r>
              <a:rPr lang="pt-BR" sz="2400" dirty="0" err="1"/>
              <a:t>button</a:t>
            </a:r>
            <a:r>
              <a:rPr lang="pt-BR" sz="2400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77909" y="2221291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form</a:t>
            </a:r>
            <a:r>
              <a:rPr lang="pt-BR" sz="2400" dirty="0"/>
              <a:t>&gt; é usado para criar um formulário em uma página da web. Ele age como um contêiner para vários elementos de entrada, como campos de texto, caixas de seleção e botões de envio.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BE6A17-FBD7-CE4C-6362-B48DE69A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10" y="4269753"/>
            <a:ext cx="7421802" cy="374909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F1AAA3E-09D0-117F-6182-EAA137B3E187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994822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HTML, ou </a:t>
            </a:r>
            <a:r>
              <a:rPr lang="pt-BR" sz="2400" dirty="0" err="1"/>
              <a:t>HyperText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r>
              <a:rPr lang="pt-BR" sz="2400" dirty="0"/>
              <a:t>, é a espinha dorsal da web. Ele define a estrutura básica de uma página da web e usa </a:t>
            </a:r>
            <a:r>
              <a:rPr lang="pt-BR" sz="2400" dirty="0" err="1"/>
              <a:t>tags</a:t>
            </a:r>
            <a:r>
              <a:rPr lang="pt-BR" sz="2400" dirty="0"/>
              <a:t> para envolver e organizar o conteúdo. Vamos explorar os principais elementos HTML de forma simples e direta, com exemplos práticos.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34787" y="718725"/>
            <a:ext cx="7063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Introdução ao HTML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651281" y="2436043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O que é </a:t>
            </a:r>
            <a:r>
              <a:rPr lang="pt-BR" sz="4000" b="1" dirty="0" err="1">
                <a:latin typeface="+mj-lt"/>
              </a:rPr>
              <a:t>html</a:t>
            </a:r>
            <a:r>
              <a:rPr lang="pt-BR" sz="4000" b="1" dirty="0">
                <a:latin typeface="+mj-lt"/>
              </a:rPr>
              <a:t>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1A56E3-472C-80EC-81C0-88ED09E4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7320047"/>
            <a:ext cx="2889216" cy="28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452912" y="7338053"/>
            <a:ext cx="9013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Tabelas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807610" y="8387199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32D56B3-21D0-A80F-27F0-6BAD047BA39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5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26997" y="472361"/>
            <a:ext cx="7421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table</a:t>
            </a:r>
            <a:r>
              <a:rPr lang="pt-BR" sz="6000" dirty="0">
                <a:latin typeface="Impact" panose="020B0806030902050204" pitchFamily="34" charset="0"/>
              </a:rPr>
              <a:t>&gt; - Tabela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99683" y="8774419"/>
            <a:ext cx="74435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table</a:t>
            </a:r>
            <a:r>
              <a:rPr lang="pt-BR" sz="2400" dirty="0"/>
              <a:t>&gt; define a tabela como um todo. &lt;</a:t>
            </a:r>
            <a:r>
              <a:rPr lang="pt-BR" sz="2400" dirty="0" err="1"/>
              <a:t>tr</a:t>
            </a:r>
            <a:r>
              <a:rPr lang="pt-BR" sz="2400" dirty="0"/>
              <a:t>&gt; define uma linha da tabela e &lt;</a:t>
            </a:r>
            <a:r>
              <a:rPr lang="pt-BR" sz="2400" dirty="0" err="1"/>
              <a:t>th</a:t>
            </a:r>
            <a:r>
              <a:rPr lang="pt-BR" sz="2400" dirty="0"/>
              <a:t>&gt; define um cabeçalho de coluna. &lt;</a:t>
            </a:r>
            <a:r>
              <a:rPr lang="pt-BR" sz="2400" dirty="0" err="1"/>
              <a:t>td</a:t>
            </a:r>
            <a:r>
              <a:rPr lang="pt-BR" sz="2400" dirty="0"/>
              <a:t>&gt; define as células da tabela que contêm os dados. Isso cria uma tabela com duas colunas ("Nome" e "Idade") e uma linha de dados com os valores "João" e "25". A tabela pode ser expandida para incluir mais linhas e colunas conforme necessário.</a:t>
            </a:r>
          </a:p>
          <a:p>
            <a:pPr algn="ctr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078812" y="1798963"/>
            <a:ext cx="7443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table</a:t>
            </a:r>
            <a:r>
              <a:rPr lang="pt-BR" sz="2400" dirty="0"/>
              <a:t>&gt; é usado para criar uma tabela de dados em uma página da web. Ele fornece uma estrutura organizada para exibir informações em linhas e colunas.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146383" y="3234065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2B38A4-F4C9-B647-97E3-13C5E0FD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3" y="3739512"/>
            <a:ext cx="7465349" cy="470154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5B964C6-0E68-24B6-D803-59E1B68CBFC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8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Divisões &lt;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Div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&gt; e Classes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923911" y="7814622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06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612190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6F8B79-F416-E3C9-36CF-4A656C175413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0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23674" y="436011"/>
            <a:ext cx="475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div</a:t>
            </a:r>
            <a:r>
              <a:rPr lang="pt-BR" sz="6000" dirty="0">
                <a:latin typeface="Impact" panose="020B0806030902050204" pitchFamily="34" charset="0"/>
              </a:rPr>
              <a:t>&gt; - Divisão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078812" y="9231619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div</a:t>
            </a:r>
            <a:r>
              <a:rPr lang="pt-BR" sz="2400" dirty="0"/>
              <a:t>&gt; envolve um parágrafo de texto, criando um bloco de conteúdo separado. As divisões &lt;</a:t>
            </a:r>
            <a:r>
              <a:rPr lang="pt-BR" sz="2400" dirty="0" err="1"/>
              <a:t>div</a:t>
            </a:r>
            <a:r>
              <a:rPr lang="pt-BR" sz="2400" dirty="0"/>
              <a:t>&gt; podem ser estilizadas com CSS e usadas para organizar o layout da página de maneira mais flexível e modular.</a:t>
            </a:r>
          </a:p>
          <a:p>
            <a:pPr algn="ctr"/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078812" y="1798963"/>
            <a:ext cx="7443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é um contêiner genérico usado para agrupar outros elementos em blocos. Ele é frequentemente usado para dividir o conteúdo da página em seções e aplicar estilos ou comportamentos específicos a essas seções.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078812" y="381806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CAB544-5ECE-82F0-3891-84D89B20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2" y="4552749"/>
            <a:ext cx="6420803" cy="43315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B0A3AC-CDAA-C194-FF32-4C063A84FD76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3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85530" y="610033"/>
            <a:ext cx="6439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div</a:t>
            </a:r>
            <a:r>
              <a:rPr lang="pt-BR" sz="6000" dirty="0">
                <a:latin typeface="Impact" panose="020B0806030902050204" pitchFamily="34" charset="0"/>
              </a:rPr>
              <a:t>&gt; - Divisão com Classe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6" y="931662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div</a:t>
            </a:r>
            <a:r>
              <a:rPr lang="pt-BR" sz="2400" dirty="0"/>
              <a:t>&gt; possui a classe "destaque", que pode ser estilizada usando CSS para destacar visualmente este bloco de conteúdo em particular. O uso de classes permite uma estilização consistente e reutilizável em todo 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2515484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com uma classe específica é usado para aplicar estilos ou comportamentos específicos a um grupo de elementos na página. A classe é definida usando o atributo class.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810616" y="431805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46A50B-4FB3-35A4-4309-8758A9D5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779722"/>
            <a:ext cx="7789098" cy="413790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3CE595B-5B06-5AAF-0E03-8B83F0F2E06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3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Cabeçalhos (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Headers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) e Rodapés (</a:t>
            </a:r>
            <a:r>
              <a:rPr lang="pt-BR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Footers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880070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07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612190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A81E5D9-93CE-11B0-B07C-CF79D0C187B8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0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58959" y="668826"/>
            <a:ext cx="8130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&lt;header&gt; - Cabeçalho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&lt;header&gt; envolve o cabeçalho da página, que inclui um título principal &lt;h1&gt; e um menu de navegação &lt;</a:t>
            </a:r>
            <a:r>
              <a:rPr lang="pt-BR" sz="2400" dirty="0" err="1"/>
              <a:t>nav</a:t>
            </a:r>
            <a:r>
              <a:rPr lang="pt-BR" sz="2400" dirty="0"/>
              <a:t>&gt;. O uso de &lt;header&gt; ajuda a organizar e identificar claramente as seções da página.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961487"/>
            <a:ext cx="7443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div</a:t>
            </a:r>
            <a:r>
              <a:rPr lang="pt-BR" sz="2400" dirty="0"/>
              <a:t>&gt; com uma classe específica é usado para aplicar estilos ou comportamentos específicos a um grupo de elementos na página. A classe é definida usando o atributo class.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780098" y="353114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99F3A6-05FC-887D-F2FC-D9777CE6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123977"/>
            <a:ext cx="7979968" cy="584105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251A042-78F2-6CDC-00ED-79AB8034739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128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47288" y="48415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footer</a:t>
            </a:r>
            <a:r>
              <a:rPr lang="pt-BR" sz="6000" dirty="0">
                <a:latin typeface="Impact" panose="020B0806030902050204" pitchFamily="34" charset="0"/>
              </a:rPr>
              <a:t>&gt; - Rodapé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footer</a:t>
            </a:r>
            <a:r>
              <a:rPr lang="pt-BR" sz="2400" dirty="0"/>
              <a:t>&gt; envolve o rodapé da página, que inclui informações de direitos autorais e um menu de navegação. O uso de &lt;</a:t>
            </a:r>
            <a:r>
              <a:rPr lang="pt-BR" sz="2400" dirty="0" err="1"/>
              <a:t>footer</a:t>
            </a:r>
            <a:r>
              <a:rPr lang="pt-BR" sz="2400" dirty="0"/>
              <a:t>&gt; ajuda a organizar e identificar claramente as seções da página e fornece informações importantes para os visitantes.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526573"/>
            <a:ext cx="7443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footer</a:t>
            </a:r>
            <a:r>
              <a:rPr lang="pt-BR" sz="2400" dirty="0"/>
              <a:t>&gt; é usado para representar o rodapé de uma página ou de uma seção específica. Geralmente, contém informações como direitos autorais, links para páginas relacionadas, informações de contato ou outros elementos de navegação e identificação.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780098" y="3531147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56DD12-05E1-44C1-5732-8E0AD809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8" y="4058394"/>
            <a:ext cx="5529943" cy="579580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1A04ED4-FC3D-0099-9A07-E348AFE8F23C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7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Vídeos e Áudios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002777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08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341163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A6BC339-1DE5-DB5A-F23C-1352584944D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5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video</a:t>
            </a:r>
            <a:r>
              <a:rPr lang="pt-BR" sz="6000" dirty="0">
                <a:latin typeface="Impact" panose="020B0806030902050204" pitchFamily="34" charset="0"/>
              </a:rPr>
              <a:t>&gt; - Vídeo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669241" y="9230836"/>
            <a:ext cx="7443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video</a:t>
            </a:r>
            <a:r>
              <a:rPr lang="pt-BR" sz="2400" dirty="0"/>
              <a:t>&gt; define um vídeo com o arquivo de origem "video.mp4". O atributo </a:t>
            </a:r>
            <a:r>
              <a:rPr lang="pt-BR" sz="2400" dirty="0" err="1"/>
              <a:t>controls</a:t>
            </a:r>
            <a:r>
              <a:rPr lang="pt-BR" sz="2400" dirty="0"/>
              <a:t> adiciona controles de reprodução padrão, como reproduzir, pausar e ajustar o volume. O texto entre as </a:t>
            </a:r>
            <a:r>
              <a:rPr lang="pt-BR" sz="2400" dirty="0" err="1"/>
              <a:t>tags</a:t>
            </a:r>
            <a:r>
              <a:rPr lang="pt-BR" sz="2400" dirty="0"/>
              <a:t> &lt;</a:t>
            </a:r>
            <a:r>
              <a:rPr lang="pt-BR" sz="2400" dirty="0" err="1"/>
              <a:t>video</a:t>
            </a:r>
            <a:r>
              <a:rPr lang="pt-BR" sz="2400" dirty="0"/>
              <a:t>&gt; e &lt;/</a:t>
            </a:r>
            <a:r>
              <a:rPr lang="pt-BR" sz="2400" dirty="0" err="1"/>
              <a:t>video</a:t>
            </a:r>
            <a:r>
              <a:rPr lang="pt-BR" sz="2400" dirty="0"/>
              <a:t>&gt; é uma mensagem de </a:t>
            </a:r>
            <a:r>
              <a:rPr lang="pt-BR" sz="2400" dirty="0" err="1"/>
              <a:t>fallback</a:t>
            </a:r>
            <a:r>
              <a:rPr lang="pt-BR" sz="2400" dirty="0"/>
              <a:t> que é exibida se o navegador não suportar o elemento de vídeo ou se o vídeo não puder ser reproduzido.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669240" y="1679252"/>
            <a:ext cx="7443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video</a:t>
            </a:r>
            <a:r>
              <a:rPr lang="pt-BR" sz="2400" dirty="0"/>
              <a:t>&gt; é usado para incorporar conteúdo de vídeo em uma página da web.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669240" y="274150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173E4B-99DD-45CA-6D56-7CE00176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" y="3434418"/>
            <a:ext cx="7201993" cy="568061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81C6B8-FE56-3EB1-A21E-43BDFDC3400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254271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</a:t>
            </a:r>
            <a:r>
              <a:rPr lang="pt-BR" sz="2400" dirty="0" err="1"/>
              <a:t>html</a:t>
            </a:r>
            <a:r>
              <a:rPr lang="pt-BR" sz="2400" dirty="0"/>
              <a:t>&gt; é o contêiner raiz de todo o conteúdo de uma página da web. Ele envolve todos os outros elementos HTML e fornece o contexto global para a estrutura e o conteúdo da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01875" y="864343"/>
            <a:ext cx="78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Elemento HTML &lt;</a:t>
            </a:r>
            <a:r>
              <a:rPr lang="pt-BR" sz="6000" dirty="0" err="1">
                <a:latin typeface="Impact" panose="020B0806030902050204" pitchFamily="34" charset="0"/>
              </a:rPr>
              <a:t>html</a:t>
            </a:r>
            <a:r>
              <a:rPr lang="pt-BR" sz="6000" dirty="0">
                <a:latin typeface="Impact" panose="020B0806030902050204" pitchFamily="34" charset="0"/>
              </a:rPr>
              <a:t>&gt;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89B6ED-7493-DE00-FC33-87C8A47B8548}"/>
              </a:ext>
            </a:extLst>
          </p:cNvPr>
          <p:cNvSpPr/>
          <p:nvPr/>
        </p:nvSpPr>
        <p:spPr>
          <a:xfrm flipV="1">
            <a:off x="1004288" y="1825578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260139-F543-4458-2541-E8970784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48" y="4143768"/>
            <a:ext cx="6462904" cy="43599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E6824F-7013-FD09-27C6-9BF4E2D43C48}"/>
              </a:ext>
            </a:extLst>
          </p:cNvPr>
          <p:cNvSpPr txBox="1"/>
          <p:nvPr/>
        </p:nvSpPr>
        <p:spPr>
          <a:xfrm>
            <a:off x="1212501" y="8977668"/>
            <a:ext cx="70539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elemento &lt;</a:t>
            </a:r>
            <a:r>
              <a:rPr lang="pt-BR" sz="2400" dirty="0" err="1"/>
              <a:t>html</a:t>
            </a:r>
            <a:r>
              <a:rPr lang="pt-BR" sz="2400" dirty="0"/>
              <a:t>&gt; envolve todo o conteúdo da página, incluindo &lt;</a:t>
            </a:r>
            <a:r>
              <a:rPr lang="pt-BR" sz="2400" dirty="0" err="1"/>
              <a:t>head</a:t>
            </a:r>
            <a:r>
              <a:rPr lang="pt-BR" sz="2400" dirty="0"/>
              <a:t>&gt; e &lt;body&gt;. É importante definir o atributo </a:t>
            </a:r>
            <a:r>
              <a:rPr lang="pt-BR" sz="2400" dirty="0" err="1"/>
              <a:t>lang</a:t>
            </a:r>
            <a:r>
              <a:rPr lang="pt-BR" sz="2400" dirty="0"/>
              <a:t> para indicar o idioma principal da página. Além disso, dentro do elemento &lt;</a:t>
            </a:r>
            <a:r>
              <a:rPr lang="pt-BR" sz="2400" dirty="0" err="1"/>
              <a:t>head</a:t>
            </a:r>
            <a:r>
              <a:rPr lang="pt-BR" sz="2400" dirty="0"/>
              <a:t>&gt;, são especificadas informações importantes, como a codificação de caracteres, a meta </a:t>
            </a:r>
            <a:r>
              <a:rPr lang="pt-BR" sz="2400" dirty="0" err="1"/>
              <a:t>viewport</a:t>
            </a:r>
            <a:r>
              <a:rPr lang="pt-BR" sz="2400" dirty="0"/>
              <a:t> e o título da página.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8C377E-7BBD-0175-6B78-025296C9A97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audio</a:t>
            </a:r>
            <a:r>
              <a:rPr lang="pt-BR" sz="6000" dirty="0">
                <a:latin typeface="Impact" panose="020B0806030902050204" pitchFamily="34" charset="0"/>
              </a:rPr>
              <a:t>&gt; - Áudio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32114" y="8708979"/>
            <a:ext cx="74435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audio</a:t>
            </a:r>
            <a:r>
              <a:rPr lang="pt-BR" sz="2400" dirty="0"/>
              <a:t>&gt; define um áudio com o arquivo de origem "audio.mp3". O atributo </a:t>
            </a:r>
            <a:r>
              <a:rPr lang="pt-BR" sz="2400" dirty="0" err="1"/>
              <a:t>controls</a:t>
            </a:r>
            <a:r>
              <a:rPr lang="pt-BR" sz="2400" dirty="0"/>
              <a:t> adiciona controles de reprodução padrão, como reproduzir, pausar e ajustar o volume. O texto entre as </a:t>
            </a:r>
            <a:r>
              <a:rPr lang="pt-BR" sz="2400" dirty="0" err="1"/>
              <a:t>tags</a:t>
            </a:r>
            <a:r>
              <a:rPr lang="pt-BR" sz="2400" dirty="0"/>
              <a:t> &lt;</a:t>
            </a:r>
            <a:r>
              <a:rPr lang="pt-BR" sz="2400" dirty="0" err="1"/>
              <a:t>audio</a:t>
            </a:r>
            <a:r>
              <a:rPr lang="pt-BR" sz="2400" dirty="0"/>
              <a:t>&gt; e &lt;/</a:t>
            </a:r>
            <a:r>
              <a:rPr lang="pt-BR" sz="2400" dirty="0" err="1"/>
              <a:t>audio</a:t>
            </a:r>
            <a:r>
              <a:rPr lang="pt-BR" sz="2400" dirty="0"/>
              <a:t>&gt; é uma mensagem de </a:t>
            </a:r>
            <a:r>
              <a:rPr lang="pt-BR" sz="2400" dirty="0" err="1"/>
              <a:t>fallback</a:t>
            </a:r>
            <a:r>
              <a:rPr lang="pt-BR" sz="2400" dirty="0"/>
              <a:t> que é exibida se o navegador não suportar o elemento de áudio ou se o áudio não puder ser reproduzido. Certifique-se de fornecer formatos de áudio alternativos para garantir a compatibilidade com diferentes navegadores.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669240" y="1679252"/>
            <a:ext cx="7443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audio</a:t>
            </a:r>
            <a:r>
              <a:rPr lang="pt-BR" sz="2400" dirty="0"/>
              <a:t>&gt; é usado para incorporar conteúdo de áudio em uma página da web.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669240" y="2741501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01225B-DA47-93D9-8CD3-4BA193E8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3526856"/>
            <a:ext cx="7443575" cy="50110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854D97B-50BF-AF9F-9D46-41AE1757260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5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500743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87301" y="6821996"/>
            <a:ext cx="901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Comentários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>
            <a:off x="630261" y="8002777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09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341163"/>
            <a:ext cx="1228838" cy="12288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1032665-3A26-A01F-BD82-4D145471270C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1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15484" y="372869"/>
            <a:ext cx="597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audio</a:t>
            </a:r>
            <a:r>
              <a:rPr lang="pt-BR" sz="6000" dirty="0">
                <a:latin typeface="Impact" panose="020B0806030902050204" pitchFamily="34" charset="0"/>
              </a:rPr>
              <a:t>&gt; - Áudio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1132114" y="8708979"/>
            <a:ext cx="7443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&lt;!-- Este é um comentário HTML --&gt; é um comentário HTML. Tudo dentro dos sinais &lt;!-- e --&gt; não é renderizado pelo navegador e é ignorado durante a renderização da página. Comentários podem ser usados para documentar o código, fazer anotações ou desativar temporariamente partes do código sem excluí-las permanentemente.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1101770" y="1679252"/>
            <a:ext cx="7011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Comentários em HTML são usados para adicionar notas ou descrições que não são exibidas na página da web, mas podem ser úteis para os desenvolvedores ou para documentar o código.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1101770" y="3308799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61CA1-66EC-12F9-7679-0D84919D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71" y="3982235"/>
            <a:ext cx="7473918" cy="447940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34C6ED6-5AA1-D469-EBD8-F98D3C80AF6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2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solidFill>
              <a:srgbClr val="F1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62456" y="5342504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E44D26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CA126-1507-6387-DA2B-C3D268517C0B}"/>
              </a:ext>
            </a:extLst>
          </p:cNvPr>
          <p:cNvSpPr/>
          <p:nvPr/>
        </p:nvSpPr>
        <p:spPr>
          <a:xfrm>
            <a:off x="630261" y="6611404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295A5-1D0E-7F88-3A7F-BF8B0571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81" y="8682728"/>
            <a:ext cx="1228838" cy="122883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E03D61-C816-E845-202E-52D061E52FB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62456" y="4092476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algn="just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652750" y="1521912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B4CE5D-8EDE-818C-31E0-ECEBFB4C7182}"/>
              </a:ext>
            </a:extLst>
          </p:cNvPr>
          <p:cNvSpPr/>
          <p:nvPr/>
        </p:nvSpPr>
        <p:spPr>
          <a:xfrm>
            <a:off x="795281" y="2668498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118DD1-DE54-37F5-6B56-2490B5AF8E28}"/>
              </a:ext>
            </a:extLst>
          </p:cNvPr>
          <p:cNvSpPr/>
          <p:nvPr/>
        </p:nvSpPr>
        <p:spPr>
          <a:xfrm>
            <a:off x="600439" y="10166898"/>
            <a:ext cx="8340678" cy="117701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DB0468-FB7F-A0BC-C15A-CE24A2F9A34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D285EC-1326-BA25-282D-F3FAD6E64DE8}"/>
              </a:ext>
            </a:extLst>
          </p:cNvPr>
          <p:cNvSpPr txBox="1"/>
          <p:nvPr/>
        </p:nvSpPr>
        <p:spPr>
          <a:xfrm>
            <a:off x="651281" y="9449622"/>
            <a:ext cx="8340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2" action="ppaction://hlinkpres?slideindex=1&amp;slidetitle="/>
              </a:rPr>
              <a:t>GitHub: https://github.com/smartins19/prompts-recipe-to-create-a-ebook.git</a:t>
            </a:r>
            <a:endParaRPr lang="pt-BR" dirty="0"/>
          </a:p>
        </p:txBody>
      </p:sp>
      <p:pic>
        <p:nvPicPr>
          <p:cNvPr id="8" name="Picture 2" descr="GitHub Logos and Usage · GitHub">
            <a:extLst>
              <a:ext uri="{FF2B5EF4-FFF2-40B4-BE49-F238E27FC236}">
                <a16:creationId xmlns:a16="http://schemas.microsoft.com/office/drawing/2014/main" id="{32A0CB23-5DA5-A2A5-F2D5-34FD2E8C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67" y="6995086"/>
            <a:ext cx="2128065" cy="212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19002" y="435429"/>
            <a:ext cx="9601200" cy="123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251755" y="6589980"/>
            <a:ext cx="909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Título</a:t>
            </a:r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e</a:t>
            </a:r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pt-B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Parágrafos</a:t>
            </a:r>
            <a:endParaRPr lang="pt-BR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2252391" y="2653800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5EE018-0453-BB62-B089-6151EA5BB599}"/>
              </a:ext>
            </a:extLst>
          </p:cNvPr>
          <p:cNvSpPr/>
          <p:nvPr/>
        </p:nvSpPr>
        <p:spPr>
          <a:xfrm flipV="1">
            <a:off x="251754" y="7878496"/>
            <a:ext cx="9097689" cy="78470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18F6C6D-3C86-1DC2-C9AF-A436D037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10636351"/>
            <a:ext cx="1228838" cy="122883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03EDE19-F30B-39DF-15FE-A835D92431C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34360" y="2114203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title</a:t>
            </a:r>
            <a:r>
              <a:rPr lang="pt-BR" sz="2400" dirty="0"/>
              <a:t>&gt; é fundamental em qualquer documento HTML, pois define o título da página que aparece na barra de título do navegador. Ele não é visível na página em si, mas desempenha um papel crucial em termos de SEO (Search </a:t>
            </a:r>
            <a:r>
              <a:rPr lang="pt-BR" sz="2400" dirty="0" err="1"/>
              <a:t>Engine</a:t>
            </a:r>
            <a:r>
              <a:rPr lang="pt-BR" sz="2400" dirty="0"/>
              <a:t> </a:t>
            </a:r>
            <a:r>
              <a:rPr lang="pt-BR" sz="2400" dirty="0" err="1"/>
              <a:t>Optimization</a:t>
            </a:r>
            <a:r>
              <a:rPr lang="pt-BR" sz="2400" dirty="0"/>
              <a:t>) e na identificação do conteúdo da página pelos mecanismos de busca.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043904" y="612123"/>
            <a:ext cx="9308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title</a:t>
            </a:r>
            <a:r>
              <a:rPr lang="pt-BR" sz="6000" dirty="0">
                <a:latin typeface="Impact" panose="020B0806030902050204" pitchFamily="34" charset="0"/>
              </a:rPr>
              <a:t>&gt;  - Título da Página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32EE63-9543-87B9-670D-96E9B1F44B63}"/>
              </a:ext>
            </a:extLst>
          </p:cNvPr>
          <p:cNvSpPr/>
          <p:nvPr/>
        </p:nvSpPr>
        <p:spPr>
          <a:xfrm flipV="1">
            <a:off x="934360" y="1648968"/>
            <a:ext cx="8098203" cy="131930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F7457F-6264-798A-EADF-341CF45BC0FD}"/>
              </a:ext>
            </a:extLst>
          </p:cNvPr>
          <p:cNvSpPr txBox="1"/>
          <p:nvPr/>
        </p:nvSpPr>
        <p:spPr>
          <a:xfrm>
            <a:off x="-353162" y="4563310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 de uso</a:t>
            </a:r>
            <a:r>
              <a:rPr lang="pt-BR" sz="1800" dirty="0"/>
              <a:t>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9CF02D-B9BF-7C52-FA47-030CF9461E21}"/>
              </a:ext>
            </a:extLst>
          </p:cNvPr>
          <p:cNvSpPr txBox="1"/>
          <p:nvPr/>
        </p:nvSpPr>
        <p:spPr>
          <a:xfrm>
            <a:off x="934360" y="10062718"/>
            <a:ext cx="7642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texto "Este é um parágrafo simples." seria exibido como um parágrafo separado dos outros elementos de texto na página. O elemento &lt;p&gt; é uma maneira fácil e eficaz de estruturar o conteúdo textual de uma página da web.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AA0E95-1CA8-83C0-C80A-E58013040B2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8101C0-33A3-EDAF-3C20-FD227ECE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4" y="5090316"/>
            <a:ext cx="7532839" cy="46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88568" y="2452357"/>
            <a:ext cx="7816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&lt;h&gt; não é um elemento HTML válido. Os títulos em HTML devem ser &lt;h1&gt;, &lt;h2&gt;, &lt;h3&gt;, &lt;h4&gt;, &lt;h5&gt; ou &lt;h6&gt;, indicando o nível de importância do título na hierarquia da página.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Se você deseja criar um título principal, use &lt;h1&gt;. Se deseja criar títulos de níveis inferiores, use &lt;h2&gt;, &lt;h3&gt;, e assim por diante, de acordo com a hierarquia do conteúdo da página.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27747" y="318037"/>
            <a:ext cx="7663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Título de Nível     Superior &lt;h&gt;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15B866-B842-579A-87C8-F5F32E76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6" y="6326916"/>
            <a:ext cx="7620613" cy="30588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CD9A45-D232-D400-CA76-F0BD435AEAA2}"/>
              </a:ext>
            </a:extLst>
          </p:cNvPr>
          <p:cNvSpPr txBox="1"/>
          <p:nvPr/>
        </p:nvSpPr>
        <p:spPr>
          <a:xfrm>
            <a:off x="1088568" y="5669923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C15789-EC8B-6974-5462-1A400B852EBD}"/>
              </a:ext>
            </a:extLst>
          </p:cNvPr>
          <p:cNvSpPr txBox="1"/>
          <p:nvPr/>
        </p:nvSpPr>
        <p:spPr>
          <a:xfrm>
            <a:off x="1088568" y="9612695"/>
            <a:ext cx="76206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"Meu Título Principal" seria exibido como o título principal da página, o elemento &lt;h&gt; é usado hierarquicamente até &lt;h6&gt;,  geralmente em um tamanho outros elementos de texto. Certifique-se de utilizar &lt;h1&gt; de forma adequada e significativa para melhorar a acessibilidade e a usabilidade da sua página.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673FB3-00FA-DA6C-23F0-5C288C93AFD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43905" y="2536485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elemento &lt;p&gt; é usado para definir um parágrafo de texto em uma página da web. Ele é utilizado para separar blocos de texto e criar uma estrutura visualmente organizada e legível.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47138" y="478251"/>
            <a:ext cx="651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Impact" panose="020B0806030902050204" pitchFamily="34" charset="0"/>
              </a:rPr>
              <a:t>&lt;p&gt; - </a:t>
            </a:r>
            <a:r>
              <a:rPr lang="pt-BR" sz="6000" dirty="0">
                <a:latin typeface="Impact" panose="020B0806030902050204" pitchFamily="34" charset="0"/>
              </a:rPr>
              <a:t>Parágrafo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32EE63-9543-87B9-670D-96E9B1F44B63}"/>
              </a:ext>
            </a:extLst>
          </p:cNvPr>
          <p:cNvSpPr/>
          <p:nvPr/>
        </p:nvSpPr>
        <p:spPr>
          <a:xfrm flipV="1">
            <a:off x="1215918" y="1648968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1AD8C-1746-AA63-A826-510C28DE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F7457F-6264-798A-EADF-341CF45BC0FD}"/>
              </a:ext>
            </a:extLst>
          </p:cNvPr>
          <p:cNvSpPr txBox="1"/>
          <p:nvPr/>
        </p:nvSpPr>
        <p:spPr>
          <a:xfrm>
            <a:off x="-353162" y="4264633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Exemplo de uso</a:t>
            </a:r>
            <a:r>
              <a:rPr lang="pt-BR" sz="1800" dirty="0"/>
              <a:t>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92D505E-A823-5367-3A03-E9F5A4C0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5030464"/>
            <a:ext cx="7641258" cy="266480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9CF02D-B9BF-7C52-FA47-030CF9461E21}"/>
              </a:ext>
            </a:extLst>
          </p:cNvPr>
          <p:cNvSpPr txBox="1"/>
          <p:nvPr/>
        </p:nvSpPr>
        <p:spPr>
          <a:xfrm>
            <a:off x="1043904" y="8007457"/>
            <a:ext cx="7642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Neste exemplo, o texto "Este é um parágrafo simples." seria exibido como um parágrafo separado dos outros elementos de texto na página. O elemento &lt;p&gt; é uma maneira fácil e eficaz de estruturar o conteúdo textual de uma página da web.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AA0E95-1CA8-83C0-C80A-E58013040B2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-1" y="0"/>
            <a:ext cx="9601200" cy="13302343"/>
          </a:xfrm>
          <a:prstGeom prst="rect">
            <a:avLst/>
          </a:prstGeom>
          <a:solidFill>
            <a:srgbClr val="F1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1037577" y="7224090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07610" y="865694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A2DC8C-E28F-0FB4-D969-26D8C074999A}"/>
              </a:ext>
            </a:extLst>
          </p:cNvPr>
          <p:cNvSpPr/>
          <p:nvPr/>
        </p:nvSpPr>
        <p:spPr>
          <a:xfrm flipV="1">
            <a:off x="1065415" y="8602521"/>
            <a:ext cx="7470369" cy="108856"/>
          </a:xfrm>
          <a:prstGeom prst="rect">
            <a:avLst/>
          </a:prstGeom>
          <a:gradFill flip="none" rotWithShape="1">
            <a:gsLst>
              <a:gs pos="0">
                <a:srgbClr val="E07220">
                  <a:shade val="30000"/>
                  <a:satMod val="115000"/>
                </a:srgbClr>
              </a:gs>
              <a:gs pos="50000">
                <a:srgbClr val="E07220">
                  <a:shade val="67500"/>
                  <a:satMod val="115000"/>
                </a:srgbClr>
              </a:gs>
              <a:gs pos="100000">
                <a:srgbClr val="E0722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8B77219-C5BD-347A-4C4B-CB4D1AB48DEF}"/>
              </a:ext>
            </a:extLst>
          </p:cNvPr>
          <p:cNvSpPr txBox="1"/>
          <p:nvPr/>
        </p:nvSpPr>
        <p:spPr>
          <a:xfrm>
            <a:off x="2252391" y="2713308"/>
            <a:ext cx="45284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0"/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28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4B2363-7CA5-6558-6A17-2253FD07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1" y="9880764"/>
            <a:ext cx="1228838" cy="122883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2E1FD85-F05D-25D3-AFAF-BABE4A33D42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4653" y="624289"/>
            <a:ext cx="6155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&lt;</a:t>
            </a:r>
            <a:r>
              <a:rPr lang="pt-BR" sz="6000" dirty="0" err="1">
                <a:latin typeface="Impact" panose="020B0806030902050204" pitchFamily="34" charset="0"/>
              </a:rPr>
              <a:t>nav</a:t>
            </a:r>
            <a:r>
              <a:rPr lang="pt-BR" sz="6000" dirty="0">
                <a:latin typeface="Impact" panose="020B0806030902050204" pitchFamily="34" charset="0"/>
              </a:rPr>
              <a:t>&gt; Navegação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ELEMENTOS HTML - SUZI MARTINS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D79EA0-D853-872F-E5A8-78BD3C830523}"/>
              </a:ext>
            </a:extLst>
          </p:cNvPr>
          <p:cNvSpPr txBox="1"/>
          <p:nvPr/>
        </p:nvSpPr>
        <p:spPr>
          <a:xfrm>
            <a:off x="810617" y="10130280"/>
            <a:ext cx="7443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Neste exemplo, &lt;</a:t>
            </a:r>
            <a:r>
              <a:rPr lang="pt-BR" sz="2400" dirty="0" err="1"/>
              <a:t>nav</a:t>
            </a:r>
            <a:r>
              <a:rPr lang="pt-BR" sz="2400" dirty="0"/>
              <a:t>&gt; envolve uma lista de itens de navegação (&lt;</a:t>
            </a:r>
            <a:r>
              <a:rPr lang="pt-BR" sz="2400" dirty="0" err="1"/>
              <a:t>ul</a:t>
            </a:r>
            <a:r>
              <a:rPr lang="pt-BR" sz="2400" dirty="0"/>
              <a:t>&gt;) com links para páginas importantes do site. O uso de &lt;</a:t>
            </a:r>
            <a:r>
              <a:rPr lang="pt-BR" sz="2400" dirty="0" err="1"/>
              <a:t>nav</a:t>
            </a:r>
            <a:r>
              <a:rPr lang="pt-BR" sz="2400" dirty="0"/>
              <a:t>&gt; ajuda a identificar claramente a seção de navegação da página e facilita a navegação dos usuários..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5EA62B-365B-8319-8F34-96FA2D5CA3A1}"/>
              </a:ext>
            </a:extLst>
          </p:cNvPr>
          <p:cNvSpPr txBox="1"/>
          <p:nvPr/>
        </p:nvSpPr>
        <p:spPr>
          <a:xfrm>
            <a:off x="810616" y="1961487"/>
            <a:ext cx="74435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elemento &lt;</a:t>
            </a:r>
            <a:r>
              <a:rPr lang="pt-BR" sz="2400" dirty="0" err="1"/>
              <a:t>nav</a:t>
            </a:r>
            <a:r>
              <a:rPr lang="pt-BR" sz="2400" dirty="0"/>
              <a:t>&gt; é usado para definir uma seção de navegação em uma página da web. Ele é frequentemente usado para agrupar links de navegação, como menus, para ajudar os usuários a se deslocarem entre diferentes partes do site ou para outras páginas relacionadas.</a:t>
            </a:r>
          </a:p>
          <a:p>
            <a:pPr algn="just"/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908976-6D02-7FEB-412E-6E851A717394}"/>
              </a:ext>
            </a:extLst>
          </p:cNvPr>
          <p:cNvSpPr txBox="1"/>
          <p:nvPr/>
        </p:nvSpPr>
        <p:spPr>
          <a:xfrm>
            <a:off x="810616" y="4038978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de uso básico: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2CACB8-642F-3C15-1456-AD28392C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6" y="4600309"/>
            <a:ext cx="7789098" cy="520843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25402D2-CFB5-A156-C7BC-217179EFB87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39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6324</TotalTime>
  <Words>2583</Words>
  <Application>Microsoft Office PowerPoint</Application>
  <PresentationFormat>Papel A3 (297 x 420 mm)</PresentationFormat>
  <Paragraphs>150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Suzi Martins</dc:creator>
  <cp:lastModifiedBy>Bruno Cesar Costa</cp:lastModifiedBy>
  <cp:revision>23</cp:revision>
  <dcterms:created xsi:type="dcterms:W3CDTF">2023-06-15T14:34:16Z</dcterms:created>
  <dcterms:modified xsi:type="dcterms:W3CDTF">2024-05-09T21:31:34Z</dcterms:modified>
</cp:coreProperties>
</file>