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70" r:id="rId9"/>
    <p:sldId id="263" r:id="rId10"/>
    <p:sldId id="264" r:id="rId11"/>
    <p:sldId id="265" r:id="rId12"/>
    <p:sldId id="268" r:id="rId13"/>
    <p:sldId id="271" r:id="rId14"/>
    <p:sldId id="272"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t>06-11-2021</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t>06-11-2021</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6" y="-115956"/>
            <a:ext cx="9305925" cy="2919413"/>
          </a:xfrm>
          <a:effectLst/>
        </p:spPr>
        <p:txBody>
          <a:bodyPr>
            <a:normAutofit/>
          </a:bodyPr>
          <a:lstStyle/>
          <a:p>
            <a:r>
              <a:rPr lang="en-US" sz="5400" b="1" i="0" dirty="0">
                <a:solidFill>
                  <a:schemeClr val="accent3">
                    <a:lumMod val="50000"/>
                  </a:schemeClr>
                </a:solidFill>
                <a:effectLst/>
                <a:latin typeface="Open Sans" panose="020B0606030504020204" pitchFamily="34" charset="0"/>
              </a:rPr>
              <a:t>Analysis Of Skills Required For A Data Scientist Using IBM Watson</a:t>
            </a: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292893" y="2987676"/>
            <a:ext cx="11606212" cy="2366202"/>
          </a:xfrm>
        </p:spPr>
        <p:txBody>
          <a:bodyPr>
            <a:noAutofit/>
          </a:bodyPr>
          <a:lstStyle/>
          <a:p>
            <a:pPr>
              <a:lnSpc>
                <a:spcPct val="170000"/>
              </a:lnSpc>
            </a:pPr>
            <a:r>
              <a:rPr lang="en-US" sz="1500" b="1" dirty="0"/>
              <a:t>PRESENTED BY:</a:t>
            </a:r>
          </a:p>
          <a:p>
            <a:pPr>
              <a:lnSpc>
                <a:spcPct val="170000"/>
              </a:lnSpc>
            </a:pPr>
            <a:r>
              <a:rPr lang="en-US" sz="2000" b="1" dirty="0"/>
              <a:t>TEAM NO: CSE-011</a:t>
            </a:r>
          </a:p>
          <a:p>
            <a:pPr>
              <a:lnSpc>
                <a:spcPct val="100000"/>
              </a:lnSpc>
            </a:pPr>
            <a:r>
              <a:rPr lang="en-US" sz="1500" b="1" dirty="0"/>
              <a:t>18UK1A0554-Sripada Vijay Kumar   </a:t>
            </a:r>
          </a:p>
          <a:p>
            <a:pPr>
              <a:lnSpc>
                <a:spcPct val="100000"/>
              </a:lnSpc>
            </a:pPr>
            <a:r>
              <a:rPr lang="en-US" sz="1500" b="1" dirty="0"/>
              <a:t>18UK1A0551-Madatha </a:t>
            </a:r>
            <a:r>
              <a:rPr lang="en-US" sz="1500" b="1" dirty="0" err="1"/>
              <a:t>Shravya</a:t>
            </a:r>
            <a:endParaRPr lang="en-US" sz="1500" b="1" dirty="0"/>
          </a:p>
          <a:p>
            <a:pPr>
              <a:lnSpc>
                <a:spcPct val="100000"/>
              </a:lnSpc>
            </a:pPr>
            <a:r>
              <a:rPr lang="en-US" sz="1500" b="1" dirty="0"/>
              <a:t>   18UK1A0546-Poreddy Pooja</a:t>
            </a:r>
          </a:p>
          <a:p>
            <a:pPr>
              <a:lnSpc>
                <a:spcPct val="100000"/>
              </a:lnSpc>
            </a:pPr>
            <a:r>
              <a:rPr lang="en-US" sz="1500" b="1" dirty="0"/>
              <a:t>18UK1A0528-Lingabathini Sai Shashank</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A0F63-94E1-477F-B3D0-9E0E49EDC82D}"/>
              </a:ext>
            </a:extLst>
          </p:cNvPr>
          <p:cNvSpPr txBox="1"/>
          <p:nvPr/>
        </p:nvSpPr>
        <p:spPr>
          <a:xfrm>
            <a:off x="707254" y="594804"/>
            <a:ext cx="7797553" cy="3970318"/>
          </a:xfrm>
          <a:prstGeom prst="rect">
            <a:avLst/>
          </a:prstGeom>
          <a:noFill/>
        </p:spPr>
        <p:txBody>
          <a:bodyPr wrap="square" rtlCol="0">
            <a:spAutoFit/>
          </a:bodyPr>
          <a:lstStyle/>
          <a:p>
            <a:r>
              <a:rPr lang="en-US" u="sng" dirty="0"/>
              <a:t>LOGISTIC REGRESSION:</a:t>
            </a:r>
          </a:p>
          <a:p>
            <a:pPr marL="285750" indent="-285750">
              <a:buFont typeface="Arial" panose="020B0604020202020204" pitchFamily="34" charset="0"/>
              <a:buChar char="•"/>
            </a:pPr>
            <a:r>
              <a:rPr lang="en-US" dirty="0"/>
              <a:t>Logistic regression is a supervised learning classification algorithm used to predict the probability of a target variable. The nature of target or dependent variable is dichotomous, which means there would be only two possible classes. ... Mathematically, a logistic regression model predicts P(Y=1) as a function of X.</a:t>
            </a:r>
          </a:p>
          <a:p>
            <a:pPr marL="285750" indent="-285750">
              <a:buFont typeface="Arial" panose="020B0604020202020204" pitchFamily="34" charset="0"/>
              <a:buChar char="•"/>
            </a:pPr>
            <a:r>
              <a:rPr lang="en-US" dirty="0"/>
              <a:t>Logistic Regression is used when the dependent variable (target) is categorical. For example,</a:t>
            </a:r>
          </a:p>
          <a:p>
            <a:pPr marL="285750" indent="-285750">
              <a:buFont typeface="Arial" panose="020B0604020202020204" pitchFamily="34" charset="0"/>
              <a:buChar char="•"/>
            </a:pPr>
            <a:r>
              <a:rPr lang="en-US" dirty="0"/>
              <a:t>To predict whether an email is a spam (1) or (0)</a:t>
            </a:r>
          </a:p>
          <a:p>
            <a:pPr marL="285750" indent="-285750">
              <a:buFont typeface="Arial" panose="020B0604020202020204" pitchFamily="34" charset="0"/>
              <a:buChar char="•"/>
            </a:pPr>
            <a:r>
              <a:rPr lang="en-US" dirty="0"/>
              <a:t>Whether the tumor is malignant (1) or not (0)</a:t>
            </a:r>
          </a:p>
          <a:p>
            <a:endParaRPr lang="en-US" dirty="0"/>
          </a:p>
          <a:p>
            <a:endParaRPr lang="en-US" dirty="0"/>
          </a:p>
          <a:p>
            <a:endParaRPr lang="en-US" dirty="0"/>
          </a:p>
          <a:p>
            <a:endParaRPr lang="en-IN" dirty="0"/>
          </a:p>
        </p:txBody>
      </p:sp>
      <p:sp>
        <p:nvSpPr>
          <p:cNvPr id="10" name="AutoShape 2">
            <a:extLst>
              <a:ext uri="{FF2B5EF4-FFF2-40B4-BE49-F238E27FC236}">
                <a16:creationId xmlns:a16="http://schemas.microsoft.com/office/drawing/2014/main" id="{D8B888F8-AC96-409D-BBA5-CF82EAA3EB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A991246B-5438-4B14-B33F-8CD5CB5F8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494" y="3953001"/>
            <a:ext cx="3429000" cy="2097835"/>
          </a:xfrm>
          <a:prstGeom prst="rect">
            <a:avLst/>
          </a:prstGeom>
        </p:spPr>
      </p:pic>
    </p:spTree>
    <p:extLst>
      <p:ext uri="{BB962C8B-B14F-4D97-AF65-F5344CB8AC3E}">
        <p14:creationId xmlns:p14="http://schemas.microsoft.com/office/powerpoint/2010/main" val="345486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E300-B0EF-487C-B36A-97506273F44D}"/>
              </a:ext>
            </a:extLst>
          </p:cNvPr>
          <p:cNvSpPr txBox="1"/>
          <p:nvPr/>
        </p:nvSpPr>
        <p:spPr>
          <a:xfrm>
            <a:off x="514905" y="292963"/>
            <a:ext cx="9552373" cy="907941"/>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VISUALISATION OF GRAPHS</a:t>
            </a:r>
            <a:endParaRPr lang="en-IN" sz="5300" dirty="0">
              <a:solidFill>
                <a:schemeClr val="accent2">
                  <a:lumMod val="50000"/>
                </a:schemeClr>
              </a:solidFill>
              <a:latin typeface="Candara" panose="020E0502030303020204" pitchFamily="34" charset="0"/>
            </a:endParaRPr>
          </a:p>
        </p:txBody>
      </p:sp>
      <p:pic>
        <p:nvPicPr>
          <p:cNvPr id="4" name="Picture 3">
            <a:extLst>
              <a:ext uri="{FF2B5EF4-FFF2-40B4-BE49-F238E27FC236}">
                <a16:creationId xmlns:a16="http://schemas.microsoft.com/office/drawing/2014/main" id="{87E6386B-5707-40BA-9CBD-BD25F51A4E53}"/>
              </a:ext>
            </a:extLst>
          </p:cNvPr>
          <p:cNvPicPr>
            <a:picLocks noChangeAspect="1"/>
          </p:cNvPicPr>
          <p:nvPr/>
        </p:nvPicPr>
        <p:blipFill rotWithShape="1">
          <a:blip r:embed="rId2">
            <a:extLst>
              <a:ext uri="{28A0092B-C50C-407E-A947-70E740481C1C}">
                <a14:useLocalDpi xmlns:a14="http://schemas.microsoft.com/office/drawing/2010/main" val="0"/>
              </a:ext>
            </a:extLst>
          </a:blip>
          <a:srcRect l="8395" t="43357" r="51970" b="19702"/>
          <a:stretch/>
        </p:blipFill>
        <p:spPr>
          <a:xfrm>
            <a:off x="0" y="1200904"/>
            <a:ext cx="7587799" cy="3976007"/>
          </a:xfrm>
          <a:prstGeom prst="rect">
            <a:avLst/>
          </a:prstGeom>
        </p:spPr>
      </p:pic>
      <p:sp>
        <p:nvSpPr>
          <p:cNvPr id="5" name="TextBox 4">
            <a:extLst>
              <a:ext uri="{FF2B5EF4-FFF2-40B4-BE49-F238E27FC236}">
                <a16:creationId xmlns:a16="http://schemas.microsoft.com/office/drawing/2014/main" id="{CBE9167A-9E46-441D-9BB5-55C2483505BA}"/>
              </a:ext>
            </a:extLst>
          </p:cNvPr>
          <p:cNvSpPr txBox="1"/>
          <p:nvPr/>
        </p:nvSpPr>
        <p:spPr>
          <a:xfrm>
            <a:off x="7724989" y="1200904"/>
            <a:ext cx="220509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Pair plot usually gives pair wise relationships of the columns in the dataset From the above pair plot we infer</a:t>
            </a:r>
          </a:p>
          <a:p>
            <a:pPr marL="285750" indent="-285750" algn="just">
              <a:buFont typeface="Arial" panose="020B0604020202020204" pitchFamily="34" charset="0"/>
              <a:buChar char="•"/>
            </a:pPr>
            <a:r>
              <a:rPr lang="en-US" dirty="0" err="1"/>
              <a:t>Position,company,descripition,reviews,location</a:t>
            </a:r>
            <a:endParaRPr lang="en-IN" dirty="0"/>
          </a:p>
        </p:txBody>
      </p:sp>
    </p:spTree>
    <p:extLst>
      <p:ext uri="{BB962C8B-B14F-4D97-AF65-F5344CB8AC3E}">
        <p14:creationId xmlns:p14="http://schemas.microsoft.com/office/powerpoint/2010/main" val="363181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4928FF19-A515-4F51-895E-D2E47D595C73}"/>
              </a:ext>
            </a:extLst>
          </p:cNvPr>
          <p:cNvPicPr>
            <a:picLocks noChangeAspect="1"/>
          </p:cNvPicPr>
          <p:nvPr/>
        </p:nvPicPr>
        <p:blipFill rotWithShape="1">
          <a:blip r:embed="rId2">
            <a:extLst>
              <a:ext uri="{28A0092B-C50C-407E-A947-70E740481C1C}">
                <a14:useLocalDpi xmlns:a14="http://schemas.microsoft.com/office/drawing/2010/main" val="0"/>
              </a:ext>
            </a:extLst>
          </a:blip>
          <a:srcRect l="16251" t="31605" r="10268" b="47298"/>
          <a:stretch/>
        </p:blipFill>
        <p:spPr>
          <a:xfrm>
            <a:off x="0" y="0"/>
            <a:ext cx="8410236" cy="1357587"/>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96FCC021-4C2B-45AD-A665-5A59B5756455}"/>
              </a:ext>
            </a:extLst>
          </p:cNvPr>
          <p:cNvPicPr>
            <a:picLocks noChangeAspect="1"/>
          </p:cNvPicPr>
          <p:nvPr/>
        </p:nvPicPr>
        <p:blipFill rotWithShape="1">
          <a:blip r:embed="rId3">
            <a:extLst>
              <a:ext uri="{28A0092B-C50C-407E-A947-70E740481C1C}">
                <a14:useLocalDpi xmlns:a14="http://schemas.microsoft.com/office/drawing/2010/main" val="0"/>
              </a:ext>
            </a:extLst>
          </a:blip>
          <a:srcRect l="10731" t="28913" r="51193" b="5209"/>
          <a:stretch/>
        </p:blipFill>
        <p:spPr>
          <a:xfrm>
            <a:off x="5947981" y="1463040"/>
            <a:ext cx="5412108" cy="5264503"/>
          </a:xfrm>
          <a:prstGeom prst="rect">
            <a:avLst/>
          </a:prstGeom>
        </p:spPr>
      </p:pic>
      <p:pic>
        <p:nvPicPr>
          <p:cNvPr id="3" name="Picture 2">
            <a:extLst>
              <a:ext uri="{FF2B5EF4-FFF2-40B4-BE49-F238E27FC236}">
                <a16:creationId xmlns:a16="http://schemas.microsoft.com/office/drawing/2014/main" id="{43DA21AC-3C5E-4744-B845-3F960B40A0E6}"/>
              </a:ext>
            </a:extLst>
          </p:cNvPr>
          <p:cNvPicPr>
            <a:picLocks noChangeAspect="1"/>
          </p:cNvPicPr>
          <p:nvPr/>
        </p:nvPicPr>
        <p:blipFill rotWithShape="1">
          <a:blip r:embed="rId4">
            <a:extLst>
              <a:ext uri="{28A0092B-C50C-407E-A947-70E740481C1C}">
                <a14:useLocalDpi xmlns:a14="http://schemas.microsoft.com/office/drawing/2010/main" val="0"/>
              </a:ext>
            </a:extLst>
          </a:blip>
          <a:srcRect l="17626" t="38804" r="50796" b="26188"/>
          <a:stretch/>
        </p:blipFill>
        <p:spPr>
          <a:xfrm>
            <a:off x="225084" y="1561514"/>
            <a:ext cx="5190978" cy="3235569"/>
          </a:xfrm>
          <a:prstGeom prst="rect">
            <a:avLst/>
          </a:prstGeom>
        </p:spPr>
      </p:pic>
    </p:spTree>
    <p:extLst>
      <p:ext uri="{BB962C8B-B14F-4D97-AF65-F5344CB8AC3E}">
        <p14:creationId xmlns:p14="http://schemas.microsoft.com/office/powerpoint/2010/main" val="264913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2CA18B7F-F719-4D25-AA57-2B912BF92C49}"/>
              </a:ext>
            </a:extLst>
          </p:cNvPr>
          <p:cNvPicPr>
            <a:picLocks noChangeAspect="1"/>
          </p:cNvPicPr>
          <p:nvPr/>
        </p:nvPicPr>
        <p:blipFill rotWithShape="1">
          <a:blip r:embed="rId2">
            <a:extLst>
              <a:ext uri="{28A0092B-C50C-407E-A947-70E740481C1C}">
                <a14:useLocalDpi xmlns:a14="http://schemas.microsoft.com/office/drawing/2010/main" val="0"/>
              </a:ext>
            </a:extLst>
          </a:blip>
          <a:srcRect l="16269" t="30144" r="24884" b="12597"/>
          <a:stretch/>
        </p:blipFill>
        <p:spPr>
          <a:xfrm>
            <a:off x="4895557" y="1856936"/>
            <a:ext cx="7174524" cy="3924886"/>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2D13052D-0BD8-41CC-9C98-861F08A7A5A7}"/>
              </a:ext>
            </a:extLst>
          </p:cNvPr>
          <p:cNvPicPr>
            <a:picLocks noChangeAspect="1"/>
          </p:cNvPicPr>
          <p:nvPr/>
        </p:nvPicPr>
        <p:blipFill rotWithShape="1">
          <a:blip r:embed="rId3">
            <a:extLst>
              <a:ext uri="{28A0092B-C50C-407E-A947-70E740481C1C}">
                <a14:useLocalDpi xmlns:a14="http://schemas.microsoft.com/office/drawing/2010/main" val="0"/>
              </a:ext>
            </a:extLst>
          </a:blip>
          <a:srcRect l="16347" t="27501" r="10384" b="49975"/>
          <a:stretch/>
        </p:blipFill>
        <p:spPr>
          <a:xfrm>
            <a:off x="98474" y="93197"/>
            <a:ext cx="8932985" cy="1543929"/>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EE8AB567-B04C-43FA-9EAB-B332537B8772}"/>
              </a:ext>
            </a:extLst>
          </p:cNvPr>
          <p:cNvPicPr>
            <a:picLocks noChangeAspect="1"/>
          </p:cNvPicPr>
          <p:nvPr/>
        </p:nvPicPr>
        <p:blipFill rotWithShape="1">
          <a:blip r:embed="rId3">
            <a:extLst>
              <a:ext uri="{28A0092B-C50C-407E-A947-70E740481C1C}">
                <a14:useLocalDpi xmlns:a14="http://schemas.microsoft.com/office/drawing/2010/main" val="0"/>
              </a:ext>
            </a:extLst>
          </a:blip>
          <a:srcRect l="17885" t="51693" r="50730" b="13418"/>
          <a:stretch/>
        </p:blipFill>
        <p:spPr>
          <a:xfrm>
            <a:off x="121919" y="1856935"/>
            <a:ext cx="4681727" cy="2926079"/>
          </a:xfrm>
          <a:prstGeom prst="rect">
            <a:avLst/>
          </a:prstGeom>
        </p:spPr>
      </p:pic>
    </p:spTree>
    <p:extLst>
      <p:ext uri="{BB962C8B-B14F-4D97-AF65-F5344CB8AC3E}">
        <p14:creationId xmlns:p14="http://schemas.microsoft.com/office/powerpoint/2010/main" val="128897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A4E66-BCE3-402F-A6A9-7B87CC383812}"/>
              </a:ext>
            </a:extLst>
          </p:cNvPr>
          <p:cNvSpPr txBox="1"/>
          <p:nvPr/>
        </p:nvSpPr>
        <p:spPr>
          <a:xfrm>
            <a:off x="410817" y="1245703"/>
            <a:ext cx="11370365" cy="5743111"/>
          </a:xfrm>
          <a:prstGeom prst="rect">
            <a:avLst/>
          </a:prstGeom>
          <a:noFill/>
        </p:spPr>
        <p:txBody>
          <a:bodyPr wrap="square" rtlCol="0">
            <a:spAutoFit/>
          </a:bodyPr>
          <a:lstStyle/>
          <a:p>
            <a:pPr marL="285750" indent="-285750" algn="l">
              <a:lnSpc>
                <a:spcPct val="120000"/>
              </a:lnSpc>
              <a:buFont typeface="Arial" panose="020B0604020202020204" pitchFamily="34" charset="0"/>
              <a:buChar char="•"/>
            </a:pPr>
            <a:r>
              <a:rPr lang="en-US" sz="1800" dirty="0"/>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 </a:t>
            </a:r>
            <a:endParaRPr lang="en-GB" sz="1800" dirty="0"/>
          </a:p>
          <a:p>
            <a:pPr marL="285750" indent="-285750" algn="l">
              <a:lnSpc>
                <a:spcPct val="120000"/>
              </a:lnSpc>
              <a:buFont typeface="Arial" panose="020B0604020202020204" pitchFamily="34" charset="0"/>
              <a:buChar char="•"/>
            </a:pPr>
            <a:r>
              <a:rPr lang="en-US" sz="1800" dirty="0"/>
              <a:t>We Created the IBM cloud account by going to the IBM cloud login page. Then we login to IBM Watson Studio and deployed our model on IBM.</a:t>
            </a:r>
          </a:p>
          <a:p>
            <a:pPr algn="l">
              <a:lnSpc>
                <a:spcPct val="120000"/>
              </a:lnSpc>
            </a:pPr>
            <a:r>
              <a:rPr lang="en-US" sz="1800" b="1" dirty="0"/>
              <a:t>Advantages of deploying model on CLOUD:</a:t>
            </a:r>
          </a:p>
          <a:p>
            <a:pPr marL="285750" indent="-285750" algn="l">
              <a:lnSpc>
                <a:spcPct val="120000"/>
              </a:lnSpc>
              <a:buFont typeface="Arial" panose="020B0604020202020204" pitchFamily="34" charset="0"/>
              <a:buChar char="•"/>
            </a:pPr>
            <a:r>
              <a:rPr lang="en-US" sz="1800" dirty="0"/>
              <a:t>Security and privacy. Much like a private cloud, you can ensure your data remains secure when you are the only organization that uses the private portion of your infrastructure.</a:t>
            </a:r>
          </a:p>
          <a:p>
            <a:pPr marL="285750" indent="-285750" algn="l">
              <a:lnSpc>
                <a:spcPct val="120000"/>
              </a:lnSpc>
              <a:buFont typeface="Arial" panose="020B0604020202020204" pitchFamily="34" charset="0"/>
              <a:buChar char="•"/>
            </a:pPr>
            <a:r>
              <a:rPr lang="en-US" sz="1800" dirty="0"/>
              <a:t>Potential cost savings. </a:t>
            </a:r>
          </a:p>
          <a:p>
            <a:pPr marL="285750" indent="-285750" algn="l">
              <a:lnSpc>
                <a:spcPct val="120000"/>
              </a:lnSpc>
              <a:buFont typeface="Arial" panose="020B0604020202020204" pitchFamily="34" charset="0"/>
              <a:buChar char="•"/>
            </a:pPr>
            <a:r>
              <a:rPr lang="en-US" sz="1800" dirty="0"/>
              <a:t>Superior flexibility and scalability.</a:t>
            </a:r>
          </a:p>
          <a:p>
            <a:pPr>
              <a:lnSpc>
                <a:spcPct val="150000"/>
              </a:lnSpc>
              <a:buNone/>
            </a:pPr>
            <a:endParaRPr lang="en-US" sz="1800" dirty="0"/>
          </a:p>
          <a:p>
            <a:pPr>
              <a:lnSpc>
                <a:spcPct val="150000"/>
              </a:lnSpc>
              <a:buNone/>
            </a:pPr>
            <a:endParaRPr lang="en-GB" sz="1800" dirty="0"/>
          </a:p>
          <a:p>
            <a:pPr>
              <a:buNone/>
            </a:pPr>
            <a:endParaRPr lang="en-GB" sz="1800" dirty="0"/>
          </a:p>
          <a:p>
            <a:endParaRPr lang="en-IN" sz="1800" dirty="0"/>
          </a:p>
          <a:p>
            <a:endParaRPr lang="en-IN" dirty="0"/>
          </a:p>
        </p:txBody>
      </p:sp>
      <p:sp>
        <p:nvSpPr>
          <p:cNvPr id="3" name="TextBox 2">
            <a:extLst>
              <a:ext uri="{FF2B5EF4-FFF2-40B4-BE49-F238E27FC236}">
                <a16:creationId xmlns:a16="http://schemas.microsoft.com/office/drawing/2014/main" id="{AC31E421-6BF7-46F3-B99C-F4430C0C155B}"/>
              </a:ext>
            </a:extLst>
          </p:cNvPr>
          <p:cNvSpPr txBox="1"/>
          <p:nvPr/>
        </p:nvSpPr>
        <p:spPr>
          <a:xfrm>
            <a:off x="311425" y="322373"/>
            <a:ext cx="11569148" cy="923330"/>
          </a:xfrm>
          <a:prstGeom prst="rect">
            <a:avLst/>
          </a:prstGeom>
          <a:noFill/>
        </p:spPr>
        <p:txBody>
          <a:bodyPr wrap="square" rtlCol="0">
            <a:spAutoFit/>
          </a:bodyPr>
          <a:lstStyle/>
          <a:p>
            <a:pPr algn="ctr"/>
            <a:r>
              <a:rPr lang="en-IN" sz="5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IBM WATSON STUDIO</a:t>
            </a:r>
          </a:p>
        </p:txBody>
      </p:sp>
    </p:spTree>
    <p:extLst>
      <p:ext uri="{BB962C8B-B14F-4D97-AF65-F5344CB8AC3E}">
        <p14:creationId xmlns:p14="http://schemas.microsoft.com/office/powerpoint/2010/main" val="32098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0" y="399495"/>
            <a:ext cx="9928379" cy="4924425"/>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SOFTWARE REQUIREMENTS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Anaconda navigator</a:t>
            </a:r>
          </a:p>
          <a:p>
            <a:pPr marL="285750" indent="-285750">
              <a:lnSpc>
                <a:spcPct val="150000"/>
              </a:lnSpc>
              <a:buFont typeface="Arial" panose="020B0604020202020204" pitchFamily="34" charset="0"/>
              <a:buChar char="•"/>
            </a:pPr>
            <a:r>
              <a:rPr lang="en-IN" dirty="0"/>
              <a:t>Jupyter notebook</a:t>
            </a:r>
          </a:p>
          <a:p>
            <a:pPr marL="285750" indent="-285750">
              <a:lnSpc>
                <a:spcPct val="150000"/>
              </a:lnSpc>
              <a:buFont typeface="Arial" panose="020B0604020202020204" pitchFamily="34" charset="0"/>
              <a:buChar char="•"/>
            </a:pPr>
            <a:r>
              <a:rPr lang="en-IN" dirty="0"/>
              <a:t>Machine learning tools: pandas,</a:t>
            </a:r>
          </a:p>
          <a:p>
            <a:pPr>
              <a:lnSpc>
                <a:spcPct val="150000"/>
              </a:lnSpc>
            </a:pPr>
            <a:r>
              <a:rPr lang="en-IN" dirty="0"/>
              <a:t>                                               NumPy,</a:t>
            </a:r>
          </a:p>
          <a:p>
            <a:pPr>
              <a:lnSpc>
                <a:spcPct val="150000"/>
              </a:lnSpc>
            </a:pPr>
            <a:r>
              <a:rPr lang="en-IN" dirty="0"/>
              <a:t>                                               Matplotlib,</a:t>
            </a:r>
          </a:p>
          <a:p>
            <a:pPr>
              <a:lnSpc>
                <a:spcPct val="150000"/>
              </a:lnSpc>
            </a:pPr>
            <a:r>
              <a:rPr lang="en-IN" dirty="0"/>
              <a:t>                                               Scikitlearn,</a:t>
            </a:r>
          </a:p>
          <a:p>
            <a:pPr>
              <a:lnSpc>
                <a:spcPct val="150000"/>
              </a:lnSpc>
            </a:pPr>
            <a:r>
              <a:rPr lang="en-IN" dirty="0"/>
              <a:t>                                               Seaborn,</a:t>
            </a:r>
          </a:p>
          <a:p>
            <a:pPr>
              <a:lnSpc>
                <a:spcPct val="150000"/>
              </a:lnSpc>
            </a:pPr>
            <a:r>
              <a:rPr lang="en-IN" dirty="0"/>
              <a:t>	                             </a:t>
            </a:r>
            <a:r>
              <a:rPr lang="en-IN" dirty="0" err="1"/>
              <a:t>wordcloud</a:t>
            </a:r>
            <a:endParaRPr lang="en-IN" dirty="0"/>
          </a:p>
          <a:p>
            <a:endParaRPr lang="en-IN" dirty="0"/>
          </a:p>
        </p:txBody>
      </p:sp>
    </p:spTree>
    <p:extLst>
      <p:ext uri="{BB962C8B-B14F-4D97-AF65-F5344CB8AC3E}">
        <p14:creationId xmlns:p14="http://schemas.microsoft.com/office/powerpoint/2010/main" val="311049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692346" y="713136"/>
            <a:ext cx="7901126" cy="2569934"/>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CONCLUSION:</a:t>
            </a:r>
          </a:p>
          <a:p>
            <a:pPr marL="285750" indent="-285750">
              <a:buFont typeface="Arial" panose="020B0604020202020204" pitchFamily="34" charset="0"/>
              <a:buChar char="•"/>
            </a:pPr>
            <a:r>
              <a:rPr lang="en-US" dirty="0"/>
              <a:t>In this project we have presented the Analysis of skills required for a Data Scientist.</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t>We have done the Prediction using Machine Learning Techniques.</a:t>
            </a:r>
          </a:p>
          <a:p>
            <a:pPr marL="285750" indent="-285750">
              <a:buFont typeface="Arial" panose="020B0604020202020204" pitchFamily="34" charset="0"/>
              <a:buChar char="•"/>
            </a:pPr>
            <a:r>
              <a:rPr lang="en-US" dirty="0"/>
              <a:t>For the better results we used </a:t>
            </a:r>
            <a:r>
              <a:rPr lang="en-US" b="0" i="0" dirty="0">
                <a:effectLst/>
              </a:rPr>
              <a:t>Stochastic Gradient Descent</a:t>
            </a:r>
            <a:r>
              <a:rPr lang="en-US" dirty="0"/>
              <a:t> algorithm and proved with 78% accuracy.</a:t>
            </a:r>
          </a:p>
          <a:p>
            <a:endParaRPr lang="en-IN" dirty="0"/>
          </a:p>
        </p:txBody>
      </p:sp>
      <p:pic>
        <p:nvPicPr>
          <p:cNvPr id="5" name="Picture 4">
            <a:extLst>
              <a:ext uri="{FF2B5EF4-FFF2-40B4-BE49-F238E27FC236}">
                <a16:creationId xmlns:a16="http://schemas.microsoft.com/office/drawing/2014/main" id="{26FEE3EF-8E4C-4F13-9146-94A8D83B88DC}"/>
              </a:ext>
            </a:extLst>
          </p:cNvPr>
          <p:cNvPicPr>
            <a:picLocks noChangeAspect="1"/>
          </p:cNvPicPr>
          <p:nvPr/>
        </p:nvPicPr>
        <p:blipFill rotWithShape="1">
          <a:blip r:embed="rId2">
            <a:extLst>
              <a:ext uri="{28A0092B-C50C-407E-A947-70E740481C1C}">
                <a14:useLocalDpi xmlns:a14="http://schemas.microsoft.com/office/drawing/2010/main" val="0"/>
              </a:ext>
            </a:extLst>
          </a:blip>
          <a:srcRect l="16184" t="30525" r="9746" b="26532"/>
          <a:stretch/>
        </p:blipFill>
        <p:spPr>
          <a:xfrm>
            <a:off x="1917895" y="3029852"/>
            <a:ext cx="8356210" cy="2723834"/>
          </a:xfrm>
          <a:prstGeom prst="rect">
            <a:avLst/>
          </a:prstGeom>
        </p:spPr>
      </p:pic>
    </p:spTree>
    <p:extLst>
      <p:ext uri="{BB962C8B-B14F-4D97-AF65-F5344CB8AC3E}">
        <p14:creationId xmlns:p14="http://schemas.microsoft.com/office/powerpoint/2010/main" val="30143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834498" y="2274838"/>
            <a:ext cx="387066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MACHINE LEARNING APPROACHES</a:t>
            </a:r>
          </a:p>
          <a:p>
            <a:pPr marL="285750" indent="-285750">
              <a:buFont typeface="Arial" panose="020B0604020202020204" pitchFamily="34" charset="0"/>
              <a:buChar char="•"/>
            </a:pPr>
            <a:r>
              <a:rPr lang="en-US" sz="1800" dirty="0"/>
              <a:t>VISUALIZATION OF GRAPHS</a:t>
            </a:r>
          </a:p>
          <a:p>
            <a:pPr marL="285750" indent="-285750">
              <a:buFont typeface="Arial" panose="020B0604020202020204" pitchFamily="34" charset="0"/>
              <a:buChar char="•"/>
            </a:pPr>
            <a:r>
              <a:rPr lang="en-US" sz="1800" dirty="0"/>
              <a:t>SOFTWARE REQUIREMENTS</a:t>
            </a:r>
          </a:p>
          <a:p>
            <a:pPr marL="285750" indent="-285750">
              <a:buFont typeface="Arial" panose="020B0604020202020204" pitchFamily="34" charset="0"/>
              <a:buChar char="•"/>
            </a:pPr>
            <a:r>
              <a:rPr lang="en-US" sz="1800"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8" y="1216924"/>
            <a:ext cx="3613213" cy="923330"/>
          </a:xfrm>
          <a:prstGeom prst="rect">
            <a:avLst/>
          </a:prstGeom>
          <a:noFill/>
        </p:spPr>
        <p:txBody>
          <a:bodyPr wrap="square" rtlCol="0">
            <a:spAutoFit/>
          </a:bodyPr>
          <a:lstStyle/>
          <a:p>
            <a:r>
              <a:rPr lang="en-IN" sz="5300" dirty="0">
                <a:solidFill>
                  <a:schemeClr val="accent5">
                    <a:lumMod val="50000"/>
                  </a:schemeClr>
                </a:solidFill>
                <a:latin typeface="Candara" panose="020E0502030303020204" pitchFamily="34" charset="0"/>
              </a:rPr>
              <a:t>OUTLINE</a:t>
            </a:r>
            <a:endParaRPr lang="en-IN" sz="5300" dirty="0">
              <a:solidFill>
                <a:schemeClr val="accent5">
                  <a:lumMod val="50000"/>
                </a:schemeClr>
              </a:solidFill>
            </a:endParaRPr>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526864" y="1601209"/>
            <a:ext cx="10540056" cy="1569660"/>
          </a:xfrm>
          <a:prstGeom prst="rect">
            <a:avLst/>
          </a:prstGeom>
          <a:noFill/>
        </p:spPr>
        <p:txBody>
          <a:bodyPr wrap="square">
            <a:spAutoFit/>
          </a:bodyPr>
          <a:lstStyle/>
          <a:p>
            <a:pPr algn="just"/>
            <a:r>
              <a:rPr lang="en-US" b="0" i="0" dirty="0">
                <a:effectLst/>
              </a:rPr>
              <a:t> The Data Scientist role demands a person to be a jack of many skills. This information can be used to gain insights such as the key skills and tools required and which degree is preferred the most and the categorization of different roles based on the key skills, etc. This information of 7,000 data scientist jobs around the U.S is collected from Indeed website. The information collected consists of: Company Name, Position Name, Location, Job Description, and Number of Reviews of the Company</a:t>
            </a:r>
            <a:r>
              <a:rPr lang="en-US" sz="2400" b="0" i="0" dirty="0">
                <a:effectLst/>
              </a:rPr>
              <a:t>.</a:t>
            </a:r>
            <a:endParaRPr lang="en-IN" sz="2400" dirty="0"/>
          </a:p>
        </p:txBody>
      </p:sp>
      <p:sp>
        <p:nvSpPr>
          <p:cNvPr id="7" name="TextBox 6">
            <a:extLst>
              <a:ext uri="{FF2B5EF4-FFF2-40B4-BE49-F238E27FC236}">
                <a16:creationId xmlns:a16="http://schemas.microsoft.com/office/drawing/2014/main" id="{E68887B9-DA75-49AC-836B-2FC325182FE6}"/>
              </a:ext>
            </a:extLst>
          </p:cNvPr>
          <p:cNvSpPr txBox="1"/>
          <p:nvPr/>
        </p:nvSpPr>
        <p:spPr>
          <a:xfrm>
            <a:off x="662852" y="721833"/>
            <a:ext cx="7124700" cy="769441"/>
          </a:xfrm>
          <a:prstGeom prst="rect">
            <a:avLst/>
          </a:prstGeom>
          <a:noFill/>
        </p:spPr>
        <p:txBody>
          <a:bodyPr wrap="square" rtlCol="0">
            <a:spAutoFit/>
          </a:bodyPr>
          <a:lstStyle/>
          <a:p>
            <a:r>
              <a:rPr lang="en-IN" sz="4400" dirty="0">
                <a:solidFill>
                  <a:schemeClr val="accent1">
                    <a:lumMod val="60000"/>
                    <a:lumOff val="40000"/>
                  </a:schemeClr>
                </a:solidFill>
                <a:latin typeface="Lucida Sans Typewriter" panose="020B0509030504030204" pitchFamily="49" charset="0"/>
              </a:rPr>
              <a:t>INTRODUCTION</a:t>
            </a:r>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807787" y="-251308"/>
            <a:ext cx="9898602" cy="4586320"/>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5">
                    <a:lumMod val="50000"/>
                  </a:schemeClr>
                </a:solidFill>
                <a:latin typeface="Candara" panose="020E0502030303020204" pitchFamily="34" charset="0"/>
              </a:rPr>
              <a:t>OBJECTIVE</a:t>
            </a:r>
          </a:p>
          <a:p>
            <a:pPr algn="just">
              <a:lnSpc>
                <a:spcPct val="150000"/>
              </a:lnSpc>
              <a:buFont typeface="Arial" panose="020B0604020202020204" pitchFamily="34" charset="0"/>
              <a:buChar char="•"/>
            </a:pPr>
            <a:r>
              <a:rPr lang="en-US" sz="1800" b="0" i="0" dirty="0">
                <a:effectLst/>
                <a:latin typeface="arial" panose="020B0604020202020204" pitchFamily="34" charset="0"/>
              </a:rPr>
              <a:t>You will be able to know how to pre-process/clean the data using different data preprocessing    techniques.</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able to analyze or get insights into data through visualization.</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 Applying different algorithms according to the dataset and based on visualization.</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be able to know how to build a web application using the Flask framework</a:t>
            </a:r>
            <a:r>
              <a:rPr lang="en-US" sz="1750" dirty="0"/>
              <a:t>.</a:t>
            </a:r>
          </a:p>
          <a:p>
            <a:pPr algn="just">
              <a:lnSpc>
                <a:spcPct val="150000"/>
              </a:lnSpc>
              <a:buFont typeface="Arial" panose="020B0604020202020204" pitchFamily="34" charset="0"/>
              <a:buChar char="•"/>
            </a:pPr>
            <a:r>
              <a:rPr lang="en-US" sz="1800" b="0" i="0" dirty="0">
                <a:effectLst/>
                <a:latin typeface="arial" panose="020B0604020202020204" pitchFamily="34" charset="0"/>
              </a:rPr>
              <a:t>You’ll be able to understand the problem to classify if it is a regression or a classification kind of    problem.</a:t>
            </a:r>
            <a:endParaRPr lang="en-US" sz="1800" b="0" i="0" dirty="0">
              <a:effectLst/>
              <a:latin typeface="Open Sans" panose="020B0606030504020204" pitchFamily="34" charset="0"/>
            </a:endParaRP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577049" y="471837"/>
            <a:ext cx="4820575" cy="3123932"/>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DATA</a:t>
            </a:r>
          </a:p>
          <a:p>
            <a:r>
              <a:rPr lang="en-IN" dirty="0"/>
              <a:t>Analysis Of Skills Required For A Data Scientist</a:t>
            </a:r>
          </a:p>
          <a:p>
            <a:r>
              <a:rPr lang="en-IN" dirty="0"/>
              <a:t>Data set consist of :</a:t>
            </a:r>
          </a:p>
          <a:p>
            <a:r>
              <a:rPr lang="en-IN" dirty="0"/>
              <a:t>6964 rows and 5 columns</a:t>
            </a:r>
          </a:p>
          <a:p>
            <a:pPr marL="285750" indent="-285750">
              <a:buFont typeface="Arial" panose="020B0604020202020204" pitchFamily="34" charset="0"/>
              <a:buChar char="•"/>
            </a:pPr>
            <a:r>
              <a:rPr lang="en-IN" dirty="0"/>
              <a:t>Position</a:t>
            </a:r>
          </a:p>
          <a:p>
            <a:pPr marL="285750" indent="-285750">
              <a:buFont typeface="Arial" panose="020B0604020202020204" pitchFamily="34" charset="0"/>
              <a:buChar char="•"/>
            </a:pPr>
            <a:r>
              <a:rPr lang="en-IN" dirty="0"/>
              <a:t>Company</a:t>
            </a:r>
          </a:p>
          <a:p>
            <a:pPr marL="285750" indent="-285750">
              <a:buFont typeface="Arial" panose="020B0604020202020204" pitchFamily="34" charset="0"/>
              <a:buChar char="•"/>
            </a:pPr>
            <a:r>
              <a:rPr lang="en-IN" dirty="0"/>
              <a:t>Description</a:t>
            </a:r>
          </a:p>
          <a:p>
            <a:pPr marL="285750" indent="-285750">
              <a:buFont typeface="Arial" panose="020B0604020202020204" pitchFamily="34" charset="0"/>
              <a:buChar char="•"/>
            </a:pPr>
            <a:r>
              <a:rPr lang="en-IN" dirty="0"/>
              <a:t>Reviews</a:t>
            </a:r>
          </a:p>
          <a:p>
            <a:pPr marL="285750" indent="-285750">
              <a:buFont typeface="Arial" panose="020B0604020202020204" pitchFamily="34" charset="0"/>
              <a:buChar char="•"/>
            </a:pPr>
            <a:r>
              <a:rPr lang="en-IN" dirty="0"/>
              <a:t>Location </a:t>
            </a:r>
          </a:p>
        </p:txBody>
      </p:sp>
      <p:pic>
        <p:nvPicPr>
          <p:cNvPr id="4" name="Picture 3">
            <a:extLst>
              <a:ext uri="{FF2B5EF4-FFF2-40B4-BE49-F238E27FC236}">
                <a16:creationId xmlns:a16="http://schemas.microsoft.com/office/drawing/2014/main" id="{B6941726-7E6E-4141-9743-507617E167FF}"/>
              </a:ext>
            </a:extLst>
          </p:cNvPr>
          <p:cNvPicPr>
            <a:picLocks noChangeAspect="1"/>
          </p:cNvPicPr>
          <p:nvPr/>
        </p:nvPicPr>
        <p:blipFill rotWithShape="1">
          <a:blip r:embed="rId2">
            <a:extLst>
              <a:ext uri="{28A0092B-C50C-407E-A947-70E740481C1C}">
                <a14:useLocalDpi xmlns:a14="http://schemas.microsoft.com/office/drawing/2010/main" val="0"/>
              </a:ext>
            </a:extLst>
          </a:blip>
          <a:srcRect l="-74" t="28892" r="32373" b="7912"/>
          <a:stretch/>
        </p:blipFill>
        <p:spPr>
          <a:xfrm>
            <a:off x="3067492" y="1981576"/>
            <a:ext cx="9018490" cy="4733109"/>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FF01-B558-478B-8629-1EF38C86EFA8}"/>
              </a:ext>
            </a:extLst>
          </p:cNvPr>
          <p:cNvSpPr txBox="1"/>
          <p:nvPr/>
        </p:nvSpPr>
        <p:spPr>
          <a:xfrm>
            <a:off x="711508" y="747019"/>
            <a:ext cx="10718492" cy="4785926"/>
          </a:xfrm>
          <a:prstGeom prst="rect">
            <a:avLst/>
          </a:prstGeom>
          <a:noFill/>
        </p:spPr>
        <p:txBody>
          <a:bodyPr wrap="square" rtlCol="0">
            <a:spAutoFit/>
          </a:bodyPr>
          <a:lstStyle/>
          <a:p>
            <a:r>
              <a:rPr lang="en-US" sz="5300" dirty="0">
                <a:solidFill>
                  <a:schemeClr val="accent1">
                    <a:lumMod val="75000"/>
                  </a:schemeClr>
                </a:solidFill>
                <a:latin typeface="Candara" panose="020E0502030303020204" pitchFamily="34" charset="0"/>
              </a:rPr>
              <a:t>DATA VISUALISATION</a:t>
            </a:r>
          </a:p>
          <a:p>
            <a:endParaRPr lang="en-US" dirty="0"/>
          </a:p>
          <a:p>
            <a:pPr>
              <a:lnSpc>
                <a:spcPct val="150000"/>
              </a:lnSpc>
            </a:pPr>
            <a:r>
              <a:rPr lang="en-US" dirty="0"/>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pPr>
              <a:lnSpc>
                <a:spcPct val="150000"/>
              </a:lnSpc>
            </a:pPr>
            <a:br>
              <a:rPr lang="en-US" dirty="0"/>
            </a:br>
            <a:endParaRPr lang="en-US" dirty="0"/>
          </a:p>
          <a:p>
            <a:pPr>
              <a:lnSpc>
                <a:spcPct val="150000"/>
              </a:lnSpc>
            </a:pPr>
            <a:r>
              <a:rPr lang="en-US" dirty="0"/>
              <a:t>To visualize the dataset we need libraries called Matplotlib and Seaborn. The Matplotlib library is a Python 2D plotting library that allows you to generate plots, scatter plots, histograms, bar charts etc. </a:t>
            </a:r>
          </a:p>
          <a:p>
            <a:endParaRPr lang="en-IN" dirty="0"/>
          </a:p>
        </p:txBody>
      </p:sp>
    </p:spTree>
    <p:extLst>
      <p:ext uri="{BB962C8B-B14F-4D97-AF65-F5344CB8AC3E}">
        <p14:creationId xmlns:p14="http://schemas.microsoft.com/office/powerpoint/2010/main" val="32789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342900" y="248575"/>
            <a:ext cx="11658600" cy="6586418"/>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MODEL BUILDING</a:t>
            </a:r>
          </a:p>
          <a:p>
            <a:pPr>
              <a:lnSpc>
                <a:spcPct val="150000"/>
              </a:lnSpc>
            </a:pPr>
            <a:r>
              <a:rPr lang="en-US" dirty="0"/>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a:lnSpc>
                <a:spcPct val="150000"/>
              </a:lnSpc>
            </a:pPr>
            <a:r>
              <a:rPr lang="en-US" dirty="0"/>
              <a:t>Example:</a:t>
            </a:r>
          </a:p>
          <a:p>
            <a:pPr>
              <a:lnSpc>
                <a:spcPct val="150000"/>
              </a:lnSpc>
            </a:pPr>
            <a:r>
              <a:rPr lang="en-US" dirty="0"/>
              <a:t>1.Linear Regression</a:t>
            </a:r>
          </a:p>
          <a:p>
            <a:pPr>
              <a:lnSpc>
                <a:spcPct val="150000"/>
              </a:lnSpc>
            </a:pPr>
            <a:r>
              <a:rPr lang="en-US" dirty="0"/>
              <a:t>2.Logistic Regression</a:t>
            </a:r>
          </a:p>
          <a:p>
            <a:pPr>
              <a:lnSpc>
                <a:spcPct val="150000"/>
              </a:lnSpc>
            </a:pPr>
            <a:r>
              <a:rPr lang="en-US" dirty="0"/>
              <a:t>3. Random Forest Regression / Classification.</a:t>
            </a:r>
          </a:p>
          <a:p>
            <a:pPr>
              <a:lnSpc>
                <a:spcPct val="150000"/>
              </a:lnSpc>
            </a:pPr>
            <a:r>
              <a:rPr lang="en-US" dirty="0"/>
              <a:t>4. </a:t>
            </a:r>
            <a:r>
              <a:rPr lang="en-IN" b="0" i="0" dirty="0">
                <a:effectLst/>
              </a:rPr>
              <a:t>Stochastic Gradient Descent</a:t>
            </a:r>
            <a:r>
              <a:rPr lang="en-US" dirty="0"/>
              <a:t> Regression / Classification.</a:t>
            </a:r>
          </a:p>
          <a:p>
            <a:pPr>
              <a:lnSpc>
                <a:spcPct val="150000"/>
              </a:lnSpc>
            </a:pPr>
            <a:r>
              <a:rPr lang="en-US" dirty="0"/>
              <a:t>You will need to train the datasets to run smoothly and see an incremental improvement in the prediction rate.</a:t>
            </a:r>
          </a:p>
          <a:p>
            <a:pPr>
              <a:lnSpc>
                <a:spcPct val="150000"/>
              </a:lnSpc>
            </a:pPr>
            <a:endParaRPr lang="en-US" dirty="0"/>
          </a:p>
          <a:p>
            <a:pPr>
              <a:lnSpc>
                <a:spcPct val="150000"/>
              </a:lnSpc>
            </a:pPr>
            <a:endParaRPr lang="en-US" dirty="0"/>
          </a:p>
          <a:p>
            <a:pPr>
              <a:lnSpc>
                <a:spcPct val="150000"/>
              </a:lnSpc>
            </a:pPr>
            <a:r>
              <a:rPr lang="en-US" dirty="0"/>
              <a:t>On our Dataset , we have applied </a:t>
            </a:r>
            <a:r>
              <a:rPr lang="en-IN" b="0" i="0" dirty="0">
                <a:effectLst/>
              </a:rPr>
              <a:t>Stochastic Gradient Descent </a:t>
            </a:r>
            <a:r>
              <a:rPr lang="en-US" dirty="0"/>
              <a:t>Regression / Classification.</a:t>
            </a:r>
          </a:p>
          <a:p>
            <a:pPr>
              <a:lnSpc>
                <a:spcPct val="150000"/>
              </a:lnSpc>
            </a:pPr>
            <a:r>
              <a:rPr lang="en-US" dirty="0"/>
              <a:t> to predict the Accuracy.</a:t>
            </a:r>
          </a:p>
          <a:p>
            <a:endParaRPr lang="en-IN" dirty="0"/>
          </a:p>
        </p:txBody>
      </p:sp>
    </p:spTree>
    <p:extLst>
      <p:ext uri="{BB962C8B-B14F-4D97-AF65-F5344CB8AC3E}">
        <p14:creationId xmlns:p14="http://schemas.microsoft.com/office/powerpoint/2010/main" val="351159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1E9B-0C41-4354-B628-B1A9D9CE1DA1}"/>
              </a:ext>
            </a:extLst>
          </p:cNvPr>
          <p:cNvSpPr txBox="1"/>
          <p:nvPr/>
        </p:nvSpPr>
        <p:spPr>
          <a:xfrm>
            <a:off x="1129553" y="448235"/>
            <a:ext cx="11062447" cy="1184940"/>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MACHINE LEARNING ALGORITHMS</a:t>
            </a:r>
          </a:p>
          <a:p>
            <a:endParaRPr lang="en-IN" dirty="0"/>
          </a:p>
        </p:txBody>
      </p:sp>
      <p:sp>
        <p:nvSpPr>
          <p:cNvPr id="3" name="TextBox 2">
            <a:extLst>
              <a:ext uri="{FF2B5EF4-FFF2-40B4-BE49-F238E27FC236}">
                <a16:creationId xmlns:a16="http://schemas.microsoft.com/office/drawing/2014/main" id="{E6A38B51-0542-4F7D-B5EE-883F920F6568}"/>
              </a:ext>
            </a:extLst>
          </p:cNvPr>
          <p:cNvSpPr txBox="1"/>
          <p:nvPr/>
        </p:nvSpPr>
        <p:spPr>
          <a:xfrm>
            <a:off x="726141" y="1843951"/>
            <a:ext cx="10954871" cy="2739211"/>
          </a:xfrm>
          <a:prstGeom prst="rect">
            <a:avLst/>
          </a:prstGeom>
          <a:noFill/>
        </p:spPr>
        <p:txBody>
          <a:bodyPr wrap="square" rtlCol="0">
            <a:spAutoFit/>
          </a:bodyPr>
          <a:lstStyle/>
          <a:p>
            <a:r>
              <a:rPr lang="en-IN" sz="2800" b="0" i="0" u="sng" dirty="0">
                <a:effectLst/>
              </a:rPr>
              <a:t>Stochastic Gradient Descent</a:t>
            </a:r>
            <a:r>
              <a:rPr lang="en-US" sz="2500" u="sng" dirty="0"/>
              <a:t> Regression :</a:t>
            </a:r>
          </a:p>
          <a:p>
            <a:r>
              <a:rPr lang="en-US" b="0" i="0" dirty="0">
                <a:effectLst/>
              </a:rPr>
              <a:t>The name Stochastic Gradient Descent - Classifier (SGD-Classifier) might mislead some user to think that SGD is a classifier. But that’s not the case! SGD Classifier is a linear classifier (SVM, logistic regression, </a:t>
            </a:r>
            <a:r>
              <a:rPr lang="en-US" b="0" i="0" dirty="0" err="1">
                <a:effectLst/>
              </a:rPr>
              <a:t>a.o.</a:t>
            </a:r>
            <a:r>
              <a:rPr lang="en-US" b="0" i="0" dirty="0">
                <a:effectLst/>
              </a:rPr>
              <a:t>) optimized by the SGD</a:t>
            </a:r>
            <a:r>
              <a:rPr lang="en-US" dirty="0"/>
              <a:t>.</a:t>
            </a:r>
          </a:p>
          <a:p>
            <a:r>
              <a:rPr lang="en-US" dirty="0"/>
              <a:t> </a:t>
            </a:r>
            <a:r>
              <a:rPr lang="en-US" b="0" i="0" dirty="0">
                <a:solidFill>
                  <a:srgbClr val="202124"/>
                </a:solidFill>
                <a:effectLst/>
              </a:rPr>
              <a:t>Stochastic gradient descent is widely used in machine learning applications.</a:t>
            </a:r>
            <a:endParaRPr lang="en-US" dirty="0"/>
          </a:p>
          <a:p>
            <a:pPr marL="285750" indent="-285750">
              <a:buFont typeface="Arial" panose="020B0604020202020204" pitchFamily="34" charset="0"/>
              <a:buChar char="•"/>
            </a:pPr>
            <a:r>
              <a:rPr lang="en-US" dirty="0"/>
              <a:t>Out of all the algorithms SGD Regression got the highest accuracy  .</a:t>
            </a:r>
          </a:p>
          <a:p>
            <a:pPr marL="285750" indent="-285750">
              <a:buFont typeface="Arial" panose="020B0604020202020204" pitchFamily="34" charset="0"/>
              <a:buChar char="•"/>
            </a:pPr>
            <a:r>
              <a:rPr lang="en-US" dirty="0"/>
              <a:t>So, We build a model with SGD Regression.</a:t>
            </a:r>
          </a:p>
          <a:p>
            <a:endParaRPr lang="en-US" dirty="0"/>
          </a:p>
          <a:p>
            <a:endParaRPr lang="en-IN" dirty="0"/>
          </a:p>
        </p:txBody>
      </p:sp>
      <p:pic>
        <p:nvPicPr>
          <p:cNvPr id="7" name="Picture 6">
            <a:extLst>
              <a:ext uri="{FF2B5EF4-FFF2-40B4-BE49-F238E27FC236}">
                <a16:creationId xmlns:a16="http://schemas.microsoft.com/office/drawing/2014/main" id="{C9C8728F-3022-40A9-AF38-FDE6F3B3991D}"/>
              </a:ext>
            </a:extLst>
          </p:cNvPr>
          <p:cNvPicPr>
            <a:picLocks noChangeAspect="1"/>
          </p:cNvPicPr>
          <p:nvPr/>
        </p:nvPicPr>
        <p:blipFill rotWithShape="1">
          <a:blip r:embed="rId2">
            <a:extLst>
              <a:ext uri="{28A0092B-C50C-407E-A947-70E740481C1C}">
                <a14:useLocalDpi xmlns:a14="http://schemas.microsoft.com/office/drawing/2010/main" val="0"/>
              </a:ext>
            </a:extLst>
          </a:blip>
          <a:srcRect l="18889" r="22713" b="8599"/>
          <a:stretch/>
        </p:blipFill>
        <p:spPr>
          <a:xfrm>
            <a:off x="5539408" y="3671438"/>
            <a:ext cx="4572000" cy="3060666"/>
          </a:xfrm>
          <a:prstGeom prst="rect">
            <a:avLst/>
          </a:prstGeom>
        </p:spPr>
      </p:pic>
    </p:spTree>
    <p:extLst>
      <p:ext uri="{BB962C8B-B14F-4D97-AF65-F5344CB8AC3E}">
        <p14:creationId xmlns:p14="http://schemas.microsoft.com/office/powerpoint/2010/main" val="28575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A6FB4-A644-46A1-88C8-AEC250C7F1AA}"/>
              </a:ext>
            </a:extLst>
          </p:cNvPr>
          <p:cNvSpPr txBox="1"/>
          <p:nvPr/>
        </p:nvSpPr>
        <p:spPr>
          <a:xfrm>
            <a:off x="834500" y="568171"/>
            <a:ext cx="11357499" cy="2308324"/>
          </a:xfrm>
          <a:prstGeom prst="rect">
            <a:avLst/>
          </a:prstGeom>
          <a:noFill/>
        </p:spPr>
        <p:txBody>
          <a:bodyPr wrap="square" rtlCol="0">
            <a:spAutoFit/>
          </a:bodyPr>
          <a:lstStyle/>
          <a:p>
            <a:r>
              <a:rPr lang="en-US" u="sng" dirty="0"/>
              <a:t>NAIVE BAYES CLASSIFIER :</a:t>
            </a:r>
          </a:p>
          <a:p>
            <a:r>
              <a:rPr lang="en-US" b="0" i="0" dirty="0">
                <a:solidFill>
                  <a:srgbClr val="202124"/>
                </a:solidFill>
                <a:effectLst/>
              </a:rPr>
              <a:t>Naïve Bayes algorithm is a </a:t>
            </a:r>
            <a:r>
              <a:rPr lang="en-US" i="0" dirty="0">
                <a:solidFill>
                  <a:srgbClr val="202124"/>
                </a:solidFill>
                <a:effectLst/>
              </a:rPr>
              <a:t>supervised learning algorithm</a:t>
            </a:r>
            <a:r>
              <a:rPr lang="en-US" b="0" i="0" dirty="0">
                <a:solidFill>
                  <a:srgbClr val="202124"/>
                </a:solidFill>
                <a:effectLst/>
              </a:rPr>
              <a:t>, which is based on Bayes theorem and used for solving classification problems. ... Naïve Bayes Classifier is one of the simple and most effective Classification algorithms which helps in building the fast machine learning models that can make quick predictions.</a:t>
            </a:r>
            <a:endParaRPr lang="en-US" dirty="0"/>
          </a:p>
          <a:p>
            <a:pPr algn="l"/>
            <a:endParaRPr lang="en-US" b="1" i="0" dirty="0">
              <a:solidFill>
                <a:srgbClr val="111111"/>
              </a:solidFill>
              <a:effectLst/>
            </a:endParaRPr>
          </a:p>
          <a:p>
            <a:pPr algn="l"/>
            <a:r>
              <a:rPr lang="en-US" b="0" i="0" dirty="0">
                <a:solidFill>
                  <a:srgbClr val="111111"/>
                </a:solidFill>
                <a:effectLst/>
              </a:rPr>
              <a:t>.</a:t>
            </a:r>
          </a:p>
          <a:p>
            <a:endParaRPr lang="en-US" dirty="0"/>
          </a:p>
          <a:p>
            <a:endParaRPr lang="en-IN" dirty="0"/>
          </a:p>
        </p:txBody>
      </p:sp>
      <p:pic>
        <p:nvPicPr>
          <p:cNvPr id="4" name="Picture 3">
            <a:extLst>
              <a:ext uri="{FF2B5EF4-FFF2-40B4-BE49-F238E27FC236}">
                <a16:creationId xmlns:a16="http://schemas.microsoft.com/office/drawing/2014/main" id="{64A94507-1265-4CA2-80C4-0AC4A94B1D9F}"/>
              </a:ext>
            </a:extLst>
          </p:cNvPr>
          <p:cNvPicPr>
            <a:picLocks noChangeAspect="1"/>
          </p:cNvPicPr>
          <p:nvPr/>
        </p:nvPicPr>
        <p:blipFill rotWithShape="1">
          <a:blip r:embed="rId2">
            <a:extLst>
              <a:ext uri="{28A0092B-C50C-407E-A947-70E740481C1C}">
                <a14:useLocalDpi xmlns:a14="http://schemas.microsoft.com/office/drawing/2010/main" val="0"/>
              </a:ext>
            </a:extLst>
          </a:blip>
          <a:srcRect l="61557" t="34981" r="-1"/>
          <a:stretch/>
        </p:blipFill>
        <p:spPr>
          <a:xfrm>
            <a:off x="4557933" y="2019675"/>
            <a:ext cx="5468652" cy="3923661"/>
          </a:xfrm>
          <a:prstGeom prst="rect">
            <a:avLst/>
          </a:prstGeom>
        </p:spPr>
      </p:pic>
    </p:spTree>
    <p:extLst>
      <p:ext uri="{BB962C8B-B14F-4D97-AF65-F5344CB8AC3E}">
        <p14:creationId xmlns:p14="http://schemas.microsoft.com/office/powerpoint/2010/main" val="124518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1016</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Calibri</vt:lpstr>
      <vt:lpstr>Calibri Light</vt:lpstr>
      <vt:lpstr>Candara</vt:lpstr>
      <vt:lpstr>Lucida Sans Typewriter</vt:lpstr>
      <vt:lpstr>Open Sans</vt:lpstr>
      <vt:lpstr>Tahoma</vt:lpstr>
      <vt:lpstr>Office Theme</vt:lpstr>
      <vt:lpstr>Analysis Of Skills Required For A Data Scientist Using IBM Watson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Anuhya Bajjuri</dc:creator>
  <cp:lastModifiedBy>Ajay Sripada</cp:lastModifiedBy>
  <cp:revision>33</cp:revision>
  <dcterms:created xsi:type="dcterms:W3CDTF">2021-07-23T17:19:53Z</dcterms:created>
  <dcterms:modified xsi:type="dcterms:W3CDTF">2021-11-06T07:47:33Z</dcterms:modified>
</cp:coreProperties>
</file>