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6858000" cy="9144000"/>
  <p:embeddedFontLst>
    <p:embeddedFont>
      <p:font typeface="Lucida Sans" panose="020B0602030504020204"/>
      <p:regular r:id="rId26"/>
    </p:embeddedFont>
    <p:embeddedFont>
      <p:font typeface="Calibri" panose="020F0502020204030204"/>
      <p:regular r:id="rId27"/>
      <p:bold r:id="rId28"/>
      <p:italic r:id="rId29"/>
      <p:boldItalic r:id="rId30"/>
    </p:embeddedFont>
    <p:embeddedFont>
      <p:font typeface="Book Antiqua" panose="02040602050305030304"/>
      <p:regular r:id="rId31"/>
      <p:bold r:id="rId32"/>
      <p:italic r:id="rId33"/>
      <p:boldItalic r:id="rId34"/>
    </p:embeddedFont>
    <p:embeddedFont>
      <p:font typeface="Rockwell" panose="02060603020205020403"/>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FA82365-8FDD-4C30-9CA3-C41ADD67B2F9}"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 name="Google Shape;236;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8" name="Google Shape;258;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0" name="Google Shape;300;p1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2" name="Google Shape;332;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5" name="Google Shape;365;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0" name="Google Shape;110;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 name="Google Shape;122;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4" name="Google Shape;144;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21" name="Google Shape;21;p2"/>
          <p:cNvSpPr txBox="1"/>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panose="020B0602030504020204"/>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135" lvl="0"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panose="020B0602030504020204"/>
                <a:ea typeface="Lucida Sans" panose="020B0602030504020204"/>
                <a:cs typeface="Lucida Sans" panose="020B0602030504020204"/>
                <a:sym typeface="Lucida Sans" panose="020B0602030504020204"/>
              </a:endParaRPr>
            </a:p>
          </p:txBody>
        </p:sp>
        <p:sp>
          <p:nvSpPr>
            <p:cNvPr id="25" name="Google Shape;25;p2"/>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panose="020B0602030504020204"/>
                <a:ea typeface="Lucida Sans" panose="020B0602030504020204"/>
                <a:cs typeface="Lucida Sans" panose="020B0602030504020204"/>
                <a:sym typeface="Lucida Sans" panose="020B0602030504020204"/>
              </a:endParaRPr>
            </a:p>
          </p:txBody>
        </p:sp>
        <p:sp>
          <p:nvSpPr>
            <p:cNvPr id="26" name="Google Shape;26;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cxnSp>
          <p:nvCxnSpPr>
            <p:cNvPr id="27" name="Google Shape;27;p2"/>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2"/>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1pPr>
            <a:lvl2pPr marL="0" lvl="1"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2pPr>
            <a:lvl3pPr marL="0" lvl="2"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3pPr>
            <a:lvl4pPr marL="0" lvl="3"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4pPr>
            <a:lvl5pPr marL="0" lvl="4"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5pPr>
            <a:lvl6pPr marL="0" lvl="5"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6pPr>
            <a:lvl7pPr marL="0" lvl="6"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7pPr>
            <a:lvl8pPr marL="0" lvl="7"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8pPr>
            <a:lvl9pPr marL="0" lvl="8" indent="0" algn="r">
              <a:spcBef>
                <a:spcPts val="0"/>
              </a:spcBef>
              <a:buNone/>
              <a:defRPr sz="1000" b="0">
                <a:solidFill>
                  <a:srgbClr val="FFFFFF"/>
                </a:solidFill>
                <a:latin typeface="Lucida Sans" panose="020B0602030504020204"/>
                <a:ea typeface="Lucida Sans" panose="020B0602030504020204"/>
                <a:cs typeface="Lucida Sans" panose="020B0602030504020204"/>
                <a:sym typeface="Lucida Sans" panose="020B06020305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rmAutofit/>
          </a:bodyPr>
          <a:lstStyle>
            <a:lvl1pPr marL="457200" lvl="0" indent="-306070"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93" name="Google Shape;93;p11"/>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070"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99" name="Google Shape;99;p12"/>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1" name="Shape 31"/>
        <p:cNvGrpSpPr/>
        <p:nvPr/>
      </p:nvGrpSpPr>
      <p:grpSpPr>
        <a:xfrm>
          <a:off x="0" y="0"/>
          <a:ext cx="0" cy="0"/>
          <a:chOff x="0" y="0"/>
          <a:chExt cx="0" cy="0"/>
        </a:xfrm>
      </p:grpSpPr>
      <p:sp>
        <p:nvSpPr>
          <p:cNvPr id="32" name="Google Shape;32;p3"/>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070"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33" name="Google Shape;33;p3"/>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6" name="Google Shape;36;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panose="020B0602030504020204"/>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5"/>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40" name="Google Shape;40;p4"/>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43" name="Google Shape;43;p4"/>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44" name="Google Shape;44;p4"/>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45" name="Shape 45"/>
        <p:cNvGrpSpPr/>
        <p:nvPr/>
      </p:nvGrpSpPr>
      <p:grpSpPr>
        <a:xfrm>
          <a:off x="0" y="0"/>
          <a:ext cx="0" cy="0"/>
          <a:chOff x="0" y="0"/>
          <a:chExt cx="0" cy="0"/>
        </a:xfrm>
      </p:grpSpPr>
      <p:sp>
        <p:nvSpPr>
          <p:cNvPr id="46" name="Google Shape;46;p5"/>
          <p:cNvSpPr txBox="1"/>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250" algn="l">
              <a:spcBef>
                <a:spcPts val="400"/>
              </a:spcBef>
              <a:spcAft>
                <a:spcPts val="0"/>
              </a:spcAft>
              <a:buSzPts val="1904"/>
              <a:buChar char=""/>
              <a:defRPr sz="2800"/>
            </a:lvl1pPr>
            <a:lvl2pPr marL="914400" lvl="1" indent="-381000" algn="l">
              <a:spcBef>
                <a:spcPts val="325"/>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47" name="Google Shape;47;p5"/>
          <p:cNvSpPr txBox="1"/>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250" algn="l">
              <a:spcBef>
                <a:spcPts val="400"/>
              </a:spcBef>
              <a:spcAft>
                <a:spcPts val="0"/>
              </a:spcAft>
              <a:buSzPts val="1904"/>
              <a:buChar char=""/>
              <a:defRPr sz="2800"/>
            </a:lvl1pPr>
            <a:lvl2pPr marL="914400" lvl="1" indent="-381000" algn="l">
              <a:spcBef>
                <a:spcPts val="325"/>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48" name="Google Shape;48;p5"/>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51" name="Google Shape;51;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bg>
      <p:bgPr>
        <a:blipFill rotWithShape="1">
          <a:blip r:embed="rId2"/>
          <a:tile tx="0" ty="0" sx="50000" sy="50000" flip="none" algn="tl"/>
        </a:blipFill>
        <a:effectLst/>
      </p:bgPr>
    </p:bg>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panose="020B06020305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5"/>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55" name="Google Shape;55;p6"/>
          <p:cNvSpPr txBox="1"/>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5"/>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56" name="Google Shape;56;p6"/>
          <p:cNvSpPr txBox="1"/>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105" algn="l">
              <a:spcBef>
                <a:spcPts val="400"/>
              </a:spcBef>
              <a:spcAft>
                <a:spcPts val="0"/>
              </a:spcAft>
              <a:buSzPts val="1632"/>
              <a:buChar char=""/>
              <a:defRPr sz="2400"/>
            </a:lvl1pPr>
            <a:lvl2pPr marL="914400" lvl="1" indent="-355600" algn="l">
              <a:spcBef>
                <a:spcPts val="325"/>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57" name="Google Shape;57;p6"/>
          <p:cNvSpPr txBox="1"/>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105" algn="l">
              <a:spcBef>
                <a:spcPts val="0"/>
              </a:spcBef>
              <a:spcAft>
                <a:spcPts val="0"/>
              </a:spcAft>
              <a:buSzPts val="1632"/>
              <a:buChar char=""/>
              <a:defRPr sz="2400"/>
            </a:lvl1pPr>
            <a:lvl2pPr marL="914400" lvl="1" indent="-355600" algn="l">
              <a:spcBef>
                <a:spcPts val="325"/>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58" name="Google Shape;58;p6"/>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61" name="Shape 61"/>
        <p:cNvGrpSpPr/>
        <p:nvPr/>
      </p:nvGrpSpPr>
      <p:grpSpPr>
        <a:xfrm>
          <a:off x="0" y="0"/>
          <a:ext cx="0" cy="0"/>
          <a:chOff x="0" y="0"/>
          <a:chExt cx="0" cy="0"/>
        </a:xfrm>
      </p:grpSpPr>
      <p:sp>
        <p:nvSpPr>
          <p:cNvPr id="62" name="Google Shape;62;p7"/>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65" name="Google Shape;65;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8"/>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bg>
      <p:bgPr>
        <a:blipFill rotWithShape="1">
          <a:blip r:embed="rId2"/>
          <a:tile tx="0" ty="0" sx="50000" sy="50000" flip="none" algn="tl"/>
        </a:blipFill>
        <a:effectLst/>
      </p:bgPr>
    </p:bg>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panose="020B0602030504020204"/>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5"/>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73" name="Google Shape;73;p9"/>
          <p:cNvSpPr txBox="1"/>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7030" algn="l">
              <a:spcBef>
                <a:spcPts val="400"/>
              </a:spcBef>
              <a:spcAft>
                <a:spcPts val="0"/>
              </a:spcAft>
              <a:buSzPts val="2176"/>
              <a:buChar char=""/>
              <a:defRPr sz="3200"/>
            </a:lvl1pPr>
            <a:lvl2pPr marL="914400" lvl="1" indent="-406400" algn="l">
              <a:spcBef>
                <a:spcPts val="325"/>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74" name="Google Shape;74;p9"/>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77" name="Shape 77"/>
        <p:cNvGrpSpPr/>
        <p:nvPr/>
      </p:nvGrpSpPr>
      <p:grpSpPr>
        <a:xfrm>
          <a:off x="0" y="0"/>
          <a:ext cx="0" cy="0"/>
          <a:chOff x="0" y="0"/>
          <a:chExt cx="0" cy="0"/>
        </a:xfrm>
      </p:grpSpPr>
      <p:sp>
        <p:nvSpPr>
          <p:cNvPr id="78" name="Google Shape;78;p10"/>
          <p:cNvSpPr txBox="1"/>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415" lvl="0" indent="-228600" algn="r">
              <a:spcBef>
                <a:spcPts val="400"/>
              </a:spcBef>
              <a:spcAft>
                <a:spcPts val="0"/>
              </a:spcAft>
              <a:buSzPts val="952"/>
              <a:buNone/>
              <a:defRPr sz="1400"/>
            </a:lvl1pPr>
            <a:lvl2pPr marL="914400" lvl="1" indent="-304800" algn="l">
              <a:spcBef>
                <a:spcPts val="325"/>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p:txBody>
      </p:sp>
      <p:sp>
        <p:nvSpPr>
          <p:cNvPr id="79" name="Google Shape;79;p10"/>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80" name="Google Shape;80;p10"/>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1pPr>
            <a:lvl2pPr marL="0" lvl="1"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2pPr>
            <a:lvl3pPr marL="0" lvl="2"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3pPr>
            <a:lvl4pPr marL="0" lvl="3"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4pPr>
            <a:lvl5pPr marL="0" lvl="4"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5pPr>
            <a:lvl6pPr marL="0" lvl="5"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6pPr>
            <a:lvl7pPr marL="0" lvl="6"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7pPr>
            <a:lvl8pPr marL="0" lvl="7"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8pPr>
            <a:lvl9pPr marL="0" lvl="8" indent="0" algn="r">
              <a:spcBef>
                <a:spcPts val="0"/>
              </a:spcBef>
              <a:buNone/>
              <a:defRPr sz="1000" b="0">
                <a:solidFill>
                  <a:schemeClr val="lt1"/>
                </a:solidFill>
                <a:latin typeface="Lucida Sans" panose="020B0602030504020204"/>
                <a:ea typeface="Lucida Sans" panose="020B0602030504020204"/>
                <a:cs typeface="Lucida Sans" panose="020B0602030504020204"/>
                <a:sym typeface="Lucida Sans" panose="020B0602030504020204"/>
              </a:defRPr>
            </a:lvl9pPr>
          </a:lstStyle>
          <a:p>
            <a:pPr marL="0" lvl="0" indent="0" algn="r" rtl="0">
              <a:spcBef>
                <a:spcPts val="0"/>
              </a:spcBef>
              <a:spcAft>
                <a:spcPts val="0"/>
              </a:spcAft>
              <a:buNone/>
            </a:pPr>
            <a:fld id="{00000000-1234-1234-1234-123412341234}" type="slidenum">
              <a:rPr lang="en-US"/>
            </a:fld>
            <a:endParaRPr lang="en-US"/>
          </a:p>
        </p:txBody>
      </p:sp>
      <p:sp>
        <p:nvSpPr>
          <p:cNvPr id="83" name="Google Shape;83;p10"/>
          <p:cNvSpPr txBox="1"/>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panose="020B0602030504020204"/>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85" name="Google Shape;85;p10"/>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86" name="Google Shape;86;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cxnSp>
        <p:nvCxnSpPr>
          <p:cNvPr id="87" name="Google Shape;87;p10"/>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10"/>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89" name="Google Shape;89;p10"/>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panose="020B0602030504020204"/>
              <a:ea typeface="Lucida Sans" panose="020B0602030504020204"/>
              <a:cs typeface="Lucida Sans" panose="020B0602030504020204"/>
              <a:sym typeface="Lucida Sans" panose="020B0602030504020204"/>
            </a:endParaRPr>
          </a:p>
        </p:txBody>
      </p:sp>
      <p:sp>
        <p:nvSpPr>
          <p:cNvPr id="11" name="Google Shape;11;p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panose="020B0602030504020204"/>
              <a:ea typeface="Lucida Sans" panose="020B0602030504020204"/>
              <a:cs typeface="Lucida Sans" panose="020B0602030504020204"/>
              <a:sym typeface="Lucida Sans" panose="020B0602030504020204"/>
            </a:endParaRPr>
          </a:p>
        </p:txBody>
      </p:sp>
      <p:sp>
        <p:nvSpPr>
          <p:cNvPr id="12" name="Google Shape;12;p1"/>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cxnSp>
        <p:nvCxnSpPr>
          <p:cNvPr id="13" name="Google Shape;13;p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panose="020B0602030504020204"/>
              <a:buNone/>
              <a:defRPr sz="4100" b="1" i="0" u="none" strike="noStrike" cap="none">
                <a:solidFill>
                  <a:schemeClr val="dk2"/>
                </a:solidFill>
                <a:latin typeface="Lucida Sans" panose="020B0602030504020204"/>
                <a:ea typeface="Lucida Sans" panose="020B0602030504020204"/>
                <a:cs typeface="Lucida Sans" panose="020B0602030504020204"/>
                <a:sym typeface="Lucida Sans" panose="020B06020305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440"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1pPr>
            <a:lvl2pPr marL="914400" marR="0" lvl="1" indent="-374650" algn="l" rtl="0">
              <a:spcBef>
                <a:spcPts val="325"/>
              </a:spcBef>
              <a:spcAft>
                <a:spcPts val="0"/>
              </a:spcAft>
              <a:buClr>
                <a:schemeClr val="accent1"/>
              </a:buClr>
              <a:buSzPts val="2300"/>
              <a:buFont typeface="Verdana" panose="020B0604030504040204"/>
              <a:buChar char="◦"/>
              <a:defRPr sz="23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9pPr>
          </a:lstStyle>
          <a:p/>
        </p:txBody>
      </p:sp>
      <p:sp>
        <p:nvSpPr>
          <p:cNvPr id="16" name="Google Shape;16;p1"/>
          <p:cNvSpPr txBox="1"/>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panose="020B0602030504020204"/>
                <a:ea typeface="Lucida Sans" panose="020B0602030504020204"/>
                <a:cs typeface="Lucida Sans" panose="020B0602030504020204"/>
                <a:sym typeface="Lucida Sans" panose="020B0602030504020204"/>
              </a:defRPr>
            </a:lvl1pPr>
            <a:lvl2pPr marR="0" lvl="1"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2pPr>
            <a:lvl3pPr marR="0" lvl="2"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3pPr>
            <a:lvl4pPr marR="0" lvl="3"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4pPr>
            <a:lvl5pPr marR="0" lvl="4"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5pPr>
            <a:lvl6pPr marR="0" lvl="5"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6pPr>
            <a:lvl7pPr marR="0" lvl="6"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7pPr>
            <a:lvl8pPr marR="0" lvl="7"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8pPr>
            <a:lvl9pPr marR="0" lvl="8"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9pPr>
          </a:lstStyle>
          <a:p/>
        </p:txBody>
      </p:sp>
      <p:sp>
        <p:nvSpPr>
          <p:cNvPr id="17" name="Google Shape;17;p1"/>
          <p:cNvSpPr txBox="1"/>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panose="020B0602030504020204"/>
                <a:ea typeface="Lucida Sans" panose="020B0602030504020204"/>
                <a:cs typeface="Lucida Sans" panose="020B0602030504020204"/>
                <a:sym typeface="Lucida Sans" panose="020B0602030504020204"/>
              </a:defRPr>
            </a:lvl1pPr>
            <a:lvl2pPr marR="0" lvl="1"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2pPr>
            <a:lvl3pPr marR="0" lvl="2"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3pPr>
            <a:lvl4pPr marR="0" lvl="3"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4pPr>
            <a:lvl5pPr marR="0" lvl="4"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5pPr>
            <a:lvl6pPr marR="0" lvl="5"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6pPr>
            <a:lvl7pPr marR="0" lvl="6"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7pPr>
            <a:lvl8pPr marR="0" lvl="7"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8pPr>
            <a:lvl9pPr marR="0" lvl="8" algn="l" rtl="0">
              <a:spcBef>
                <a:spcPts val="0"/>
              </a:spcBef>
              <a:spcAft>
                <a:spcPts val="0"/>
              </a:spcAft>
              <a:buSzPts val="1400"/>
              <a:buNone/>
              <a:defRPr sz="18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defRPr>
            </a:lvl9pPr>
          </a:lstStyle>
          <a:p/>
        </p:txBody>
      </p:sp>
      <p:sp>
        <p:nvSpPr>
          <p:cNvPr id="18" name="Google Shape;18;p1"/>
          <p:cNvSpPr txBox="1"/>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1pPr>
            <a:lvl2pPr marL="0" marR="0" lvl="1"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2pPr>
            <a:lvl3pPr marL="0" marR="0" lvl="2"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3pPr>
            <a:lvl4pPr marL="0" marR="0" lvl="3"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4pPr>
            <a:lvl5pPr marL="0" marR="0" lvl="4"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5pPr>
            <a:lvl6pPr marL="0" marR="0" lvl="5"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6pPr>
            <a:lvl7pPr marL="0" marR="0" lvl="6"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7pPr>
            <a:lvl8pPr marL="0" marR="0" lvl="7"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8pPr>
            <a:lvl9pPr marL="0" marR="0" lvl="8" indent="0" algn="r" rtl="0">
              <a:spcBef>
                <a:spcPts val="0"/>
              </a:spcBef>
              <a:buNone/>
              <a:defRPr sz="1000" b="0" u="none">
                <a:solidFill>
                  <a:schemeClr val="dk1"/>
                </a:solidFill>
                <a:latin typeface="Lucida Sans" panose="020B0602030504020204"/>
                <a:ea typeface="Lucida Sans" panose="020B0602030504020204"/>
                <a:cs typeface="Lucida Sans" panose="020B0602030504020204"/>
                <a:sym typeface="Lucida Sans" panose="020B0602030504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ts val="4800"/>
              <a:buFont typeface="Lucida Sans" panose="020B0602030504020204"/>
              <a:buNone/>
            </a:pPr>
            <a:r>
              <a:rPr lang="en-US"/>
              <a:t>Recruitment</a:t>
            </a:r>
            <a:endParaRPr lang="en-US"/>
          </a:p>
        </p:txBody>
      </p:sp>
      <p:sp>
        <p:nvSpPr>
          <p:cNvPr id="107" name="Google Shape;107;p13"/>
          <p:cNvSpPr txBox="1"/>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p>
            <a:pPr marL="0" marR="64135" lvl="0" indent="0" algn="r" rtl="0">
              <a:spcBef>
                <a:spcPts val="0"/>
              </a:spcBef>
              <a:spcAft>
                <a:spcPts val="0"/>
              </a:spcAft>
              <a:buSzPts val="1836"/>
              <a:buNone/>
            </a:pPr>
            <a:r>
              <a:rPr lang="en-US"/>
              <a:t>Unit-2</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22"/>
          <p:cNvSpPr/>
          <p:nvPr/>
        </p:nvSpPr>
        <p:spPr>
          <a:xfrm>
            <a:off x="6858000" y="60198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2" name="Google Shape;182;p22"/>
          <p:cNvSpPr/>
          <p:nvPr/>
        </p:nvSpPr>
        <p:spPr>
          <a:xfrm>
            <a:off x="6858000" y="53340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3" name="Google Shape;183;p22"/>
          <p:cNvSpPr/>
          <p:nvPr/>
        </p:nvSpPr>
        <p:spPr>
          <a:xfrm>
            <a:off x="6858000" y="46482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4" name="Google Shape;184;p22"/>
          <p:cNvSpPr/>
          <p:nvPr/>
        </p:nvSpPr>
        <p:spPr>
          <a:xfrm>
            <a:off x="6858000" y="39624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5" name="Google Shape;185;p22"/>
          <p:cNvSpPr/>
          <p:nvPr/>
        </p:nvSpPr>
        <p:spPr>
          <a:xfrm>
            <a:off x="6858000" y="32766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6" name="Google Shape;186;p22"/>
          <p:cNvSpPr/>
          <p:nvPr/>
        </p:nvSpPr>
        <p:spPr>
          <a:xfrm>
            <a:off x="6858000" y="25908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7" name="Google Shape;187;p22"/>
          <p:cNvSpPr/>
          <p:nvPr/>
        </p:nvSpPr>
        <p:spPr>
          <a:xfrm>
            <a:off x="2133600" y="1600200"/>
            <a:ext cx="685800" cy="4572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8" name="Google Shape;188;p22"/>
          <p:cNvSpPr/>
          <p:nvPr/>
        </p:nvSpPr>
        <p:spPr>
          <a:xfrm>
            <a:off x="6705600" y="1600200"/>
            <a:ext cx="685800" cy="4572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89" name="Google Shape;189;p22"/>
          <p:cNvSpPr/>
          <p:nvPr/>
        </p:nvSpPr>
        <p:spPr>
          <a:xfrm>
            <a:off x="2286000" y="46482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90" name="Google Shape;190;p22"/>
          <p:cNvSpPr/>
          <p:nvPr/>
        </p:nvSpPr>
        <p:spPr>
          <a:xfrm>
            <a:off x="2286000" y="39624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91" name="Google Shape;191;p22"/>
          <p:cNvSpPr/>
          <p:nvPr/>
        </p:nvSpPr>
        <p:spPr>
          <a:xfrm>
            <a:off x="2286000" y="32766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192" name="Google Shape;192;p22"/>
          <p:cNvSpPr/>
          <p:nvPr/>
        </p:nvSpPr>
        <p:spPr>
          <a:xfrm>
            <a:off x="2286000" y="2590800"/>
            <a:ext cx="381000" cy="228600"/>
          </a:xfrm>
          <a:prstGeom prst="down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38100" cap="flat" cmpd="sng">
            <a:solidFill>
              <a:srgbClr val="00B0F0"/>
            </a:solidFill>
            <a:prstDash val="solid"/>
            <a:round/>
            <a:headEnd type="none" w="sm" len="sm"/>
            <a:tailEnd type="none" w="sm" len="sm"/>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cxnSp>
        <p:nvCxnSpPr>
          <p:cNvPr id="193" name="Google Shape;193;p22"/>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194" name="Google Shape;194;p22"/>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195" name="Google Shape;195;p22"/>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196" name="Google Shape;196;p22"/>
          <p:cNvSpPr/>
          <p:nvPr/>
        </p:nvSpPr>
        <p:spPr>
          <a:xfrm>
            <a:off x="0" y="0"/>
            <a:ext cx="9144000" cy="7620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dk1"/>
                </a:solidFill>
                <a:latin typeface="Rockwell" panose="02060603020205020403"/>
                <a:ea typeface="Rockwell" panose="02060603020205020403"/>
                <a:cs typeface="Rockwell" panose="02060603020205020403"/>
                <a:sym typeface="Rockwell" panose="02060603020205020403"/>
              </a:rPr>
              <a:t>RECRUITMENT PROCESS</a:t>
            </a:r>
            <a:endParaRPr sz="3200" b="1">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97" name="Google Shape;197;p22"/>
          <p:cNvSpPr/>
          <p:nvPr/>
        </p:nvSpPr>
        <p:spPr>
          <a:xfrm>
            <a:off x="533400" y="914400"/>
            <a:ext cx="3962400" cy="685800"/>
          </a:xfrm>
          <a:prstGeom prst="frame">
            <a:avLst>
              <a:gd name="adj1" fmla="val 12500"/>
            </a:avLst>
          </a:prstGeom>
          <a:gradFill>
            <a:gsLst>
              <a:gs pos="0">
                <a:srgbClr val="14183A"/>
              </a:gs>
              <a:gs pos="50000">
                <a:srgbClr val="252A5E"/>
              </a:gs>
              <a:gs pos="70000">
                <a:srgbClr val="33386E"/>
              </a:gs>
              <a:gs pos="100000">
                <a:srgbClr val="4F538D"/>
              </a:gs>
            </a:gsLst>
            <a:lin ang="16200000" scaled="0"/>
          </a:gradFill>
          <a:ln>
            <a:noFill/>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ORGANIZATION</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98" name="Google Shape;198;p22"/>
          <p:cNvSpPr/>
          <p:nvPr/>
        </p:nvSpPr>
        <p:spPr>
          <a:xfrm>
            <a:off x="5105400" y="914400"/>
            <a:ext cx="3962400" cy="685800"/>
          </a:xfrm>
          <a:prstGeom prst="frame">
            <a:avLst>
              <a:gd name="adj1" fmla="val 12500"/>
            </a:avLst>
          </a:prstGeom>
          <a:gradFill>
            <a:gsLst>
              <a:gs pos="0">
                <a:srgbClr val="14183A"/>
              </a:gs>
              <a:gs pos="50000">
                <a:srgbClr val="252A5E"/>
              </a:gs>
              <a:gs pos="70000">
                <a:srgbClr val="33386E"/>
              </a:gs>
              <a:gs pos="100000">
                <a:srgbClr val="4F538D"/>
              </a:gs>
            </a:gsLst>
            <a:lin ang="16200000" scaled="0"/>
          </a:gradFill>
          <a:ln>
            <a:noFill/>
          </a:ln>
          <a:effectLst>
            <a:outerShdw blurRad="63500" dist="381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CANDIDATE</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99" name="Google Shape;199;p22"/>
          <p:cNvSpPr/>
          <p:nvPr/>
        </p:nvSpPr>
        <p:spPr>
          <a:xfrm>
            <a:off x="685800" y="28194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Generate candidate pool via internal or external recruitment methods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0" name="Google Shape;200;p22"/>
          <p:cNvSpPr/>
          <p:nvPr/>
        </p:nvSpPr>
        <p:spPr>
          <a:xfrm>
            <a:off x="685800" y="21336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Vacant or New position occurs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1" name="Google Shape;201;p22"/>
          <p:cNvSpPr/>
          <p:nvPr/>
        </p:nvSpPr>
        <p:spPr>
          <a:xfrm>
            <a:off x="685800" y="35052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Evaluate Candidates via Selection process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2" name="Google Shape;202;p22"/>
          <p:cNvSpPr/>
          <p:nvPr/>
        </p:nvSpPr>
        <p:spPr>
          <a:xfrm>
            <a:off x="685800" y="41910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Impress Candidates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3" name="Google Shape;203;p22"/>
          <p:cNvSpPr/>
          <p:nvPr/>
        </p:nvSpPr>
        <p:spPr>
          <a:xfrm>
            <a:off x="685800" y="48768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Make Offer</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4" name="Google Shape;204;p22"/>
          <p:cNvSpPr/>
          <p:nvPr/>
        </p:nvSpPr>
        <p:spPr>
          <a:xfrm>
            <a:off x="5257800" y="28194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Acquire Employment Experience</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5" name="Google Shape;205;p22"/>
          <p:cNvSpPr/>
          <p:nvPr/>
        </p:nvSpPr>
        <p:spPr>
          <a:xfrm>
            <a:off x="5257800" y="21336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Receive Education and choose Occupation</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6" name="Google Shape;206;p22"/>
          <p:cNvSpPr/>
          <p:nvPr/>
        </p:nvSpPr>
        <p:spPr>
          <a:xfrm>
            <a:off x="5257800" y="35052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Search for Job Openings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7" name="Google Shape;207;p22"/>
          <p:cNvSpPr/>
          <p:nvPr/>
        </p:nvSpPr>
        <p:spPr>
          <a:xfrm>
            <a:off x="5257800" y="41910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Apply for jobs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8" name="Google Shape;208;p22"/>
          <p:cNvSpPr/>
          <p:nvPr/>
        </p:nvSpPr>
        <p:spPr>
          <a:xfrm>
            <a:off x="5257800" y="48768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Impress Company during Selection process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09" name="Google Shape;209;p22"/>
          <p:cNvSpPr/>
          <p:nvPr/>
        </p:nvSpPr>
        <p:spPr>
          <a:xfrm>
            <a:off x="5257800" y="55626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Evaluate Jobs and Companies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10" name="Google Shape;210;p22"/>
          <p:cNvSpPr/>
          <p:nvPr/>
        </p:nvSpPr>
        <p:spPr>
          <a:xfrm>
            <a:off x="5257800" y="6248400"/>
            <a:ext cx="3581400" cy="4572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panose="02040602050305030304"/>
                <a:ea typeface="Book Antiqua" panose="02040602050305030304"/>
                <a:cs typeface="Book Antiqua" panose="02040602050305030304"/>
                <a:sym typeface="Book Antiqua" panose="02040602050305030304"/>
              </a:rPr>
              <a:t>Accept or Reject Job Offers</a:t>
            </a:r>
            <a:endParaRPr lang="en-US"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cxnSp>
        <p:nvCxnSpPr>
          <p:cNvPr id="215" name="Google Shape;215;p23"/>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216" name="Google Shape;216;p23"/>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217" name="Google Shape;217;p23"/>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218" name="Google Shape;218;p23"/>
          <p:cNvSpPr/>
          <p:nvPr/>
        </p:nvSpPr>
        <p:spPr>
          <a:xfrm>
            <a:off x="0" y="0"/>
            <a:ext cx="9144000" cy="7620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dk1"/>
                </a:solidFill>
                <a:latin typeface="Rockwell" panose="02060603020205020403"/>
                <a:ea typeface="Rockwell" panose="02060603020205020403"/>
                <a:cs typeface="Rockwell" panose="02060603020205020403"/>
                <a:sym typeface="Rockwell" panose="02060603020205020403"/>
              </a:rPr>
              <a:t>STRATEGIC RECRUITING</a:t>
            </a:r>
            <a:endParaRPr lang="en-US" sz="2800" b="1">
              <a:solidFill>
                <a:schemeClr val="dk1"/>
              </a:solidFill>
              <a:latin typeface="Rockwell" panose="02060603020205020403"/>
              <a:ea typeface="Rockwell" panose="02060603020205020403"/>
              <a:cs typeface="Rockwell" panose="02060603020205020403"/>
              <a:sym typeface="Rockwell" panose="02060603020205020403"/>
            </a:endParaRPr>
          </a:p>
          <a:p>
            <a:pPr marL="0" marR="0" lvl="0" indent="0" algn="ctr" rtl="0">
              <a:spcBef>
                <a:spcPts val="0"/>
              </a:spcBef>
              <a:spcAft>
                <a:spcPts val="0"/>
              </a:spcAft>
              <a:buNone/>
            </a:pPr>
            <a:r>
              <a:rPr lang="en-US" sz="2800" b="1">
                <a:solidFill>
                  <a:schemeClr val="dk1"/>
                </a:solidFill>
                <a:latin typeface="Rockwell" panose="02060603020205020403"/>
                <a:ea typeface="Rockwell" panose="02060603020205020403"/>
                <a:cs typeface="Rockwell" panose="02060603020205020403"/>
                <a:sym typeface="Rockwell" panose="02060603020205020403"/>
              </a:rPr>
              <a:t>DECISIONS </a:t>
            </a:r>
            <a:endParaRPr sz="2400" b="1">
              <a:solidFill>
                <a:schemeClr val="dk1"/>
              </a:solidFill>
              <a:latin typeface="Rockwell" panose="02060603020205020403"/>
              <a:ea typeface="Rockwell" panose="02060603020205020403"/>
              <a:cs typeface="Rockwell" panose="02060603020205020403"/>
              <a:sym typeface="Rockwell" panose="02060603020205020403"/>
            </a:endParaRPr>
          </a:p>
        </p:txBody>
      </p:sp>
      <p:graphicFrame>
        <p:nvGraphicFramePr>
          <p:cNvPr id="219" name="Google Shape;219;p23"/>
          <p:cNvGraphicFramePr/>
          <p:nvPr/>
        </p:nvGraphicFramePr>
        <p:xfrm>
          <a:off x="457200" y="914400"/>
          <a:ext cx="8610600" cy="3000000"/>
        </p:xfrm>
        <a:graphic>
          <a:graphicData uri="http://schemas.openxmlformats.org/drawingml/2006/table">
            <a:tbl>
              <a:tblPr firstRow="1" bandRow="1">
                <a:noFill/>
                <a:tableStyleId>{3FA82365-8FDD-4C30-9CA3-C41ADD67B2F9}</a:tableStyleId>
              </a:tblPr>
              <a:tblGrid>
                <a:gridCol w="3635050"/>
                <a:gridCol w="4975550"/>
              </a:tblGrid>
              <a:tr h="370850">
                <a:tc>
                  <a:txBody>
                    <a:bodyPr/>
                    <a:lstStyle/>
                    <a:p>
                      <a:pPr marL="0" marR="0" lvl="0" indent="0" algn="ctr" rtl="0">
                        <a:lnSpc>
                          <a:spcPct val="100000"/>
                        </a:lnSpc>
                        <a:spcBef>
                          <a:spcPts val="0"/>
                        </a:spcBef>
                        <a:spcAft>
                          <a:spcPts val="0"/>
                        </a:spcAft>
                        <a:buClr>
                          <a:schemeClr val="dk1"/>
                        </a:buClr>
                        <a:buSzPts val="1800"/>
                        <a:buFont typeface="Book Antiqua" panose="02040602050305030304"/>
                        <a:buNone/>
                      </a:pPr>
                      <a:r>
                        <a:rPr lang="en-US" sz="1800" b="1" u="none" strike="noStrike" cap="none">
                          <a:latin typeface="Book Antiqua" panose="02040602050305030304"/>
                          <a:ea typeface="Book Antiqua" panose="02040602050305030304"/>
                          <a:cs typeface="Book Antiqua" panose="02040602050305030304"/>
                          <a:sym typeface="Book Antiqua" panose="02040602050305030304"/>
                        </a:rPr>
                        <a:t>FLEXIBLE STAFFING</a:t>
                      </a:r>
                      <a:endParaRPr lang="en-US" sz="1800" b="1" u="none" strike="noStrike" cap="none">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Book Antiqua" panose="02040602050305030304"/>
                        <a:buNone/>
                      </a:pPr>
                      <a:r>
                        <a:rPr lang="en-US" sz="1800" b="1" u="none" strike="noStrike" cap="none">
                          <a:latin typeface="Book Antiqua" panose="02040602050305030304"/>
                          <a:ea typeface="Book Antiqua" panose="02040602050305030304"/>
                          <a:cs typeface="Book Antiqua" panose="02040602050305030304"/>
                          <a:sym typeface="Book Antiqua" panose="02040602050305030304"/>
                        </a:rPr>
                        <a:t>DESCRIPTIONS</a:t>
                      </a:r>
                      <a:endParaRPr lang="en-US" sz="1800" b="1" u="none" strike="noStrike" cap="none">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nchor="ctr"/>
                </a:tc>
              </a:tr>
              <a:tr h="1076950">
                <a:tc>
                  <a:txBody>
                    <a:bodyPr/>
                    <a:lstStyle/>
                    <a:p>
                      <a:pPr marL="0" marR="0" lvl="0" indent="0" algn="l" rtl="0">
                        <a:lnSpc>
                          <a:spcPct val="100000"/>
                        </a:lnSpc>
                        <a:spcBef>
                          <a:spcPts val="0"/>
                        </a:spcBef>
                        <a:spcAft>
                          <a:spcPts val="0"/>
                        </a:spcAft>
                        <a:buClr>
                          <a:schemeClr val="dk1"/>
                        </a:buClr>
                        <a:buSzPts val="1800"/>
                        <a:buFont typeface="Book Antiqua" panose="02040602050305030304"/>
                        <a:buNone/>
                      </a:pPr>
                      <a:r>
                        <a:rPr lang="en-US" sz="1800" b="1" u="none" strike="noStrike" cap="none">
                          <a:latin typeface="Book Antiqua" panose="02040602050305030304"/>
                          <a:ea typeface="Book Antiqua" panose="02040602050305030304"/>
                          <a:cs typeface="Book Antiqua" panose="02040602050305030304"/>
                          <a:sym typeface="Book Antiqua" panose="02040602050305030304"/>
                        </a:rPr>
                        <a:t>1. REGULAR EMPLOYMENT</a:t>
                      </a:r>
                      <a:endParaRPr lang="en-US" sz="1800" b="1" u="none" strike="noStrike" cap="none">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1600"/>
                        <a:buFont typeface="Book Antiqua" panose="02040602050305030304"/>
                        <a:buNone/>
                      </a:pPr>
                      <a:r>
                        <a:rPr lang="en-US" sz="1600" u="none" strike="noStrike" cap="none">
                          <a:latin typeface="Book Antiqua" panose="02040602050305030304"/>
                          <a:ea typeface="Book Antiqua" panose="02040602050305030304"/>
                          <a:cs typeface="Book Antiqua" panose="02040602050305030304"/>
                          <a:sym typeface="Book Antiqua" panose="02040602050305030304"/>
                        </a:rPr>
                        <a:t>Regular employment consists of continuous, predictable, and scheduled employment of six months' duration or longer. Regular employment may be full time or part time.</a:t>
                      </a:r>
                      <a:endParaRPr sz="160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Book Antiqua" panose="02040602050305030304"/>
                        <a:buNone/>
                      </a:pPr>
                      <a:r>
                        <a:rPr lang="en-US" sz="1800" b="1" u="none" strike="noStrike" cap="none">
                          <a:latin typeface="Book Antiqua" panose="02040602050305030304"/>
                          <a:ea typeface="Book Antiqua" panose="02040602050305030304"/>
                          <a:cs typeface="Book Antiqua" panose="02040602050305030304"/>
                          <a:sym typeface="Book Antiqua" panose="02040602050305030304"/>
                        </a:rPr>
                        <a:t>2. FULL-TIME OR PART-TIME</a:t>
                      </a:r>
                      <a:endParaRPr lang="en-US" sz="1800" b="1" u="none" strike="noStrike" cap="none">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nchor="ctr"/>
                </a:tc>
                <a:tc>
                  <a:txBody>
                    <a:bodyPr/>
                    <a:lstStyle/>
                    <a:p>
                      <a:pPr marL="0" marR="0" lvl="0" indent="0" algn="just" rtl="0">
                        <a:spcBef>
                          <a:spcPts val="0"/>
                        </a:spcBef>
                        <a:spcAft>
                          <a:spcPts val="0"/>
                        </a:spcAft>
                        <a:buNone/>
                      </a:pPr>
                      <a:r>
                        <a:rPr lang="en-US" sz="1600" u="none" strike="noStrike" cap="none">
                          <a:latin typeface="Book Antiqua" panose="02040602050305030304"/>
                          <a:ea typeface="Book Antiqua" panose="02040602050305030304"/>
                          <a:cs typeface="Book Antiqua" panose="02040602050305030304"/>
                          <a:sym typeface="Book Antiqua" panose="02040602050305030304"/>
                        </a:rPr>
                        <a:t>Full-time employment consists of a regular schedule of 37.5 hours per week. Part-time employment consists of a regular schedule of less than 37.5 hours per week.</a:t>
                      </a:r>
                      <a:endParaRPr lang="en-US" sz="1600" u="none" strike="noStrike" cap="none">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tc>
              </a:tr>
              <a:tr h="370850">
                <a:tc>
                  <a:txBody>
                    <a:bodyPr/>
                    <a:lstStyle/>
                    <a:p>
                      <a:pPr marL="0" marR="0" lvl="0" indent="0" algn="l" rtl="0">
                        <a:spcBef>
                          <a:spcPts val="0"/>
                        </a:spcBef>
                        <a:spcAft>
                          <a:spcPts val="0"/>
                        </a:spcAft>
                        <a:buNone/>
                      </a:pPr>
                      <a:r>
                        <a:rPr lang="en-US" sz="1800" b="1" u="none" strike="noStrike" cap="none">
                          <a:latin typeface="Book Antiqua" panose="02040602050305030304"/>
                          <a:ea typeface="Book Antiqua" panose="02040602050305030304"/>
                          <a:cs typeface="Book Antiqua" panose="02040602050305030304"/>
                          <a:sym typeface="Book Antiqua" panose="02040602050305030304"/>
                        </a:rPr>
                        <a:t>3. INDEPENDENT  </a:t>
                      </a:r>
                      <a:endParaRPr lang="en-US" sz="1800" b="1" u="none" strike="noStrike" cap="none">
                        <a:latin typeface="Book Antiqua" panose="02040602050305030304"/>
                        <a:ea typeface="Book Antiqua" panose="02040602050305030304"/>
                        <a:cs typeface="Book Antiqua" panose="02040602050305030304"/>
                        <a:sym typeface="Book Antiqua" panose="02040602050305030304"/>
                      </a:endParaRPr>
                    </a:p>
                    <a:p>
                      <a:pPr marL="0" marR="0" lvl="0" indent="0" algn="l" rtl="0">
                        <a:spcBef>
                          <a:spcPts val="0"/>
                        </a:spcBef>
                        <a:spcAft>
                          <a:spcPts val="0"/>
                        </a:spcAft>
                        <a:buNone/>
                      </a:pPr>
                      <a:r>
                        <a:rPr lang="en-US" sz="1800" b="1">
                          <a:latin typeface="Book Antiqua" panose="02040602050305030304"/>
                          <a:ea typeface="Book Antiqua" panose="02040602050305030304"/>
                          <a:cs typeface="Book Antiqua" panose="02040602050305030304"/>
                          <a:sym typeface="Book Antiqua" panose="02040602050305030304"/>
                        </a:rPr>
                        <a:t>    CONTRACTORS</a:t>
                      </a:r>
                      <a:endParaRPr lang="en-US" sz="1800" b="1">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nchor="ctr"/>
                </a:tc>
                <a:tc>
                  <a:txBody>
                    <a:bodyPr/>
                    <a:lstStyle/>
                    <a:p>
                      <a:pPr marL="0" marR="0" lvl="0" indent="0" algn="just" rtl="0">
                        <a:spcBef>
                          <a:spcPts val="0"/>
                        </a:spcBef>
                        <a:spcAft>
                          <a:spcPts val="0"/>
                        </a:spcAft>
                        <a:buNone/>
                      </a:pPr>
                      <a:r>
                        <a:rPr lang="en-US" sz="1600">
                          <a:latin typeface="Book Antiqua" panose="02040602050305030304"/>
                          <a:ea typeface="Book Antiqua" panose="02040602050305030304"/>
                          <a:cs typeface="Book Antiqua" panose="02040602050305030304"/>
                          <a:sym typeface="Book Antiqua" panose="02040602050305030304"/>
                        </a:rPr>
                        <a:t>Perform specific services on a contract basis used in a number of areas, including building maintenance, security, and advertising/public relations. </a:t>
                      </a:r>
                      <a:endParaRPr lang="en-US" sz="1600">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Book Antiqua" panose="02040602050305030304"/>
                        <a:buNone/>
                      </a:pPr>
                      <a:r>
                        <a:rPr lang="en-US" sz="1800" b="1">
                          <a:latin typeface="Book Antiqua" panose="02040602050305030304"/>
                          <a:ea typeface="Book Antiqua" panose="02040602050305030304"/>
                          <a:cs typeface="Book Antiqua" panose="02040602050305030304"/>
                          <a:sym typeface="Book Antiqua" panose="02040602050305030304"/>
                        </a:rPr>
                        <a:t>4. PROFESSIONAL EMPLOYER ORGANIZATIONS  AND EMPLOYEE LEASING</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1600"/>
                        <a:buFont typeface="Book Antiqua" panose="02040602050305030304"/>
                        <a:buNone/>
                      </a:pPr>
                      <a:r>
                        <a:rPr lang="en-US" sz="1600">
                          <a:latin typeface="Book Antiqua" panose="02040602050305030304"/>
                          <a:ea typeface="Book Antiqua" panose="02040602050305030304"/>
                          <a:cs typeface="Book Antiqua" panose="02040602050305030304"/>
                          <a:sym typeface="Book Antiqua" panose="02040602050305030304"/>
                        </a:rPr>
                        <a:t>An employer signs an agreement with an employee leasing company, after which the existing staff is hired by the leasing firm and leased back to the company. For a fee, a small business owner turns his or her staff over to the leasing company, which then writes the paychecks, pays the taxes, prepares and implements HR policies, and keeps all the required records.</a:t>
                      </a:r>
                      <a:endParaRPr lang="en-US" sz="1600">
                        <a:latin typeface="Book Antiqua" panose="02040602050305030304"/>
                        <a:ea typeface="Book Antiqua" panose="02040602050305030304"/>
                        <a:cs typeface="Book Antiqua" panose="02040602050305030304"/>
                        <a:sym typeface="Book Antiqua" panose="02040602050305030304"/>
                      </a:endParaRPr>
                    </a:p>
                    <a:p>
                      <a:pPr marL="0" marR="0" lvl="0" indent="0" algn="l" rtl="0">
                        <a:spcBef>
                          <a:spcPts val="0"/>
                        </a:spcBef>
                        <a:spcAft>
                          <a:spcPts val="0"/>
                        </a:spcAft>
                        <a:buNone/>
                      </a:pPr>
                      <a:endParaRPr sz="1600">
                        <a:latin typeface="Book Antiqua" panose="02040602050305030304"/>
                        <a:ea typeface="Book Antiqua" panose="02040602050305030304"/>
                        <a:cs typeface="Book Antiqua" panose="02040602050305030304"/>
                        <a:sym typeface="Book Antiqua" panose="02040602050305030304"/>
                      </a:endParaRPr>
                    </a:p>
                  </a:txBody>
                  <a:tcPr marL="91450" marR="91450"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cxnSp>
        <p:nvCxnSpPr>
          <p:cNvPr id="224" name="Google Shape;224;p24"/>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225" name="Google Shape;225;p24"/>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226" name="Google Shape;226;p24"/>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227" name="Google Shape;227;p24"/>
          <p:cNvSpPr/>
          <p:nvPr/>
        </p:nvSpPr>
        <p:spPr>
          <a:xfrm>
            <a:off x="0" y="0"/>
            <a:ext cx="9144000" cy="10668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dk1"/>
                </a:solidFill>
                <a:latin typeface="Rockwell" panose="02060603020205020403"/>
                <a:ea typeface="Rockwell" panose="02060603020205020403"/>
                <a:cs typeface="Rockwell" panose="02060603020205020403"/>
                <a:sym typeface="Rockwell" panose="02060603020205020403"/>
              </a:rPr>
              <a:t>SOURCES OF RECRUITMENT  </a:t>
            </a:r>
            <a:endParaRPr sz="3600" b="1">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228" name="Google Shape;228;p24"/>
          <p:cNvSpPr/>
          <p:nvPr/>
        </p:nvSpPr>
        <p:spPr>
          <a:xfrm>
            <a:off x="2590800" y="3581400"/>
            <a:ext cx="381000" cy="685800"/>
          </a:xfrm>
          <a:prstGeom prst="downArrow">
            <a:avLst>
              <a:gd name="adj1" fmla="val 50000"/>
              <a:gd name="adj2" fmla="val 45000"/>
            </a:avLst>
          </a:prstGeom>
          <a:solidFill>
            <a:srgbClr val="FF0000"/>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ucida Sans" panose="020B0602030504020204"/>
              <a:ea typeface="Lucida Sans" panose="020B0602030504020204"/>
              <a:cs typeface="Lucida Sans" panose="020B0602030504020204"/>
              <a:sym typeface="Lucida Sans" panose="020B0602030504020204"/>
            </a:endParaRPr>
          </a:p>
        </p:txBody>
      </p:sp>
      <p:sp>
        <p:nvSpPr>
          <p:cNvPr id="229" name="Google Shape;229;p24"/>
          <p:cNvSpPr/>
          <p:nvPr/>
        </p:nvSpPr>
        <p:spPr>
          <a:xfrm>
            <a:off x="762000" y="4191000"/>
            <a:ext cx="2057400" cy="1295400"/>
          </a:xfrm>
          <a:prstGeom prst="ellipse">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INTERNAL</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SOURCES</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30" name="Google Shape;230;p24"/>
          <p:cNvSpPr/>
          <p:nvPr/>
        </p:nvSpPr>
        <p:spPr>
          <a:xfrm>
            <a:off x="2743200" y="4191000"/>
            <a:ext cx="2209800" cy="1295400"/>
          </a:xfrm>
          <a:prstGeom prst="ellipse">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EXTERNAL</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SOURCES</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31" name="Google Shape;231;p24"/>
          <p:cNvSpPr/>
          <p:nvPr/>
        </p:nvSpPr>
        <p:spPr>
          <a:xfrm>
            <a:off x="1371600" y="1371600"/>
            <a:ext cx="2819400" cy="2057400"/>
          </a:xfrm>
          <a:prstGeom prst="flowChartDecision">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SOURCES OF</a:t>
            </a:r>
            <a:endParaRPr lang="en-US" sz="16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RECRUITMENT</a:t>
            </a:r>
            <a:endParaRPr lang="en-US" sz="16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pic>
        <p:nvPicPr>
          <p:cNvPr id="232" name="Google Shape;232;p24" descr="http://mobile-cuisine.com/wp-content/uploads/2011/05/Job_Posting.jpg"/>
          <p:cNvPicPr preferRelativeResize="0"/>
          <p:nvPr/>
        </p:nvPicPr>
        <p:blipFill rotWithShape="1">
          <a:blip r:embed="rId1"/>
          <a:srcRect/>
          <a:stretch>
            <a:fillRect/>
          </a:stretch>
        </p:blipFill>
        <p:spPr>
          <a:xfrm>
            <a:off x="6324600" y="1676400"/>
            <a:ext cx="1673225" cy="1705779"/>
          </a:xfrm>
          <a:prstGeom prst="rect">
            <a:avLst/>
          </a:prstGeom>
          <a:noFill/>
          <a:ln w="88900" cap="sq" cmpd="thickThin">
            <a:solidFill>
              <a:srgbClr val="000000"/>
            </a:solidFill>
            <a:prstDash val="solid"/>
            <a:miter lim="800000"/>
            <a:headEnd type="none" w="sm" len="sm"/>
            <a:tailEnd type="none" w="sm" len="sm"/>
          </a:ln>
        </p:spPr>
      </p:pic>
      <p:pic>
        <p:nvPicPr>
          <p:cNvPr id="233" name="Google Shape;233;p24" descr="http://4.bp.blogspot.com/-0uZbQe2QmzM/Tck61vv5WQI/AAAAAAAAAA8/gx3m-k0eQDw/s1600/jobs.jpg"/>
          <p:cNvPicPr preferRelativeResize="0"/>
          <p:nvPr/>
        </p:nvPicPr>
        <p:blipFill rotWithShape="1">
          <a:blip r:embed="rId2"/>
          <a:srcRect/>
          <a:stretch>
            <a:fillRect/>
          </a:stretch>
        </p:blipFill>
        <p:spPr>
          <a:xfrm>
            <a:off x="5867400" y="4191000"/>
            <a:ext cx="2133600" cy="1581531"/>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5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fade">
                                      <p:cBhvr>
                                        <p:cTn id="17" dur="1000"/>
                                        <p:tgtEl>
                                          <p:spTgt spid="229"/>
                                        </p:tgtEl>
                                      </p:cBhvr>
                                    </p:animEffect>
                                  </p:childTnLst>
                                </p:cTn>
                              </p:par>
                              <p:par>
                                <p:cTn id="18" presetID="10" presetClass="entr" presetSubtype="0" fill="hold" nodeType="withEffect">
                                  <p:stCondLst>
                                    <p:cond delay="0"/>
                                  </p:stCondLst>
                                  <p:childTnLst>
                                    <p:set>
                                      <p:cBhvr>
                                        <p:cTn id="19" dur="1" fill="hold">
                                          <p:stCondLst>
                                            <p:cond delay="0"/>
                                          </p:stCondLst>
                                        </p:cTn>
                                        <p:tgtEl>
                                          <p:spTgt spid="230"/>
                                        </p:tgtEl>
                                        <p:attrNameLst>
                                          <p:attrName>style.visibility</p:attrName>
                                        </p:attrNameLst>
                                      </p:cBhvr>
                                      <p:to>
                                        <p:strVal val="visible"/>
                                      </p:to>
                                    </p:set>
                                    <p:animEffect transition="in" filter="fade">
                                      <p:cBhvr>
                                        <p:cTn id="20" dur="2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cxnSp>
        <p:nvCxnSpPr>
          <p:cNvPr id="238" name="Google Shape;238;p25"/>
          <p:cNvCxnSpPr/>
          <p:nvPr/>
        </p:nvCxnSpPr>
        <p:spPr>
          <a:xfrm>
            <a:off x="4800600" y="1905000"/>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39" name="Google Shape;239;p25"/>
          <p:cNvCxnSpPr/>
          <p:nvPr/>
        </p:nvCxnSpPr>
        <p:spPr>
          <a:xfrm>
            <a:off x="8077200" y="1905000"/>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40" name="Google Shape;240;p25"/>
          <p:cNvCxnSpPr/>
          <p:nvPr/>
        </p:nvCxnSpPr>
        <p:spPr>
          <a:xfrm>
            <a:off x="8077200" y="5713412"/>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41" name="Google Shape;241;p25"/>
          <p:cNvCxnSpPr/>
          <p:nvPr/>
        </p:nvCxnSpPr>
        <p:spPr>
          <a:xfrm>
            <a:off x="4800600" y="5713412"/>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sp>
        <p:nvSpPr>
          <p:cNvPr id="242" name="Google Shape;242;p25"/>
          <p:cNvSpPr/>
          <p:nvPr/>
        </p:nvSpPr>
        <p:spPr>
          <a:xfrm>
            <a:off x="761998" y="2667000"/>
            <a:ext cx="2209802" cy="2209802"/>
          </a:xfrm>
          <a:prstGeom prst="diamond">
            <a:avLst/>
          </a:prstGeom>
          <a:solidFill>
            <a:schemeClr val="lt1"/>
          </a:solidFill>
          <a:ln w="55000" cap="flat" cmpd="thickThin">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None/>
            </a:pPr>
            <a:endParaRPr sz="1800" b="1">
              <a:solidFill>
                <a:srgbClr val="FF0000"/>
              </a:solidFill>
              <a:latin typeface="Book Antiqua" panose="02040602050305030304"/>
              <a:ea typeface="Book Antiqua" panose="02040602050305030304"/>
              <a:cs typeface="Book Antiqua" panose="02040602050305030304"/>
              <a:sym typeface="Book Antiqua" panose="02040602050305030304"/>
            </a:endParaRPr>
          </a:p>
        </p:txBody>
      </p:sp>
      <p:sp>
        <p:nvSpPr>
          <p:cNvPr id="243" name="Google Shape;243;p25"/>
          <p:cNvSpPr/>
          <p:nvPr/>
        </p:nvSpPr>
        <p:spPr>
          <a:xfrm>
            <a:off x="5105400" y="54102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Internal Recruiting </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Data base</a:t>
            </a:r>
            <a:endParaRPr sz="1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44" name="Google Shape;244;p25"/>
          <p:cNvSpPr/>
          <p:nvPr/>
        </p:nvSpPr>
        <p:spPr>
          <a:xfrm>
            <a:off x="5105400" y="25908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Promotions and</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 Transfers</a:t>
            </a:r>
            <a:endParaRPr sz="1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45" name="Google Shape;245;p25"/>
          <p:cNvSpPr/>
          <p:nvPr/>
        </p:nvSpPr>
        <p:spPr>
          <a:xfrm>
            <a:off x="5105400" y="16764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Job Posting  &amp; </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Bidding</a:t>
            </a:r>
            <a:endParaRPr sz="1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46" name="Google Shape;246;p25"/>
          <p:cNvSpPr/>
          <p:nvPr/>
        </p:nvSpPr>
        <p:spPr>
          <a:xfrm>
            <a:off x="5105400" y="35052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Employee </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Referrals</a:t>
            </a:r>
            <a:endParaRPr sz="24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47" name="Google Shape;247;p25"/>
          <p:cNvSpPr/>
          <p:nvPr/>
        </p:nvSpPr>
        <p:spPr>
          <a:xfrm>
            <a:off x="5105400" y="4419600"/>
            <a:ext cx="3048000" cy="7620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Re-recruiting former Employees &amp; Applicants</a:t>
            </a:r>
            <a:endParaRPr sz="20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48" name="Google Shape;248;p25"/>
          <p:cNvSpPr/>
          <p:nvPr/>
        </p:nvSpPr>
        <p:spPr>
          <a:xfrm>
            <a:off x="3429000" y="3429000"/>
            <a:ext cx="838200" cy="762000"/>
          </a:xfrm>
          <a:prstGeom prst="right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57150" cap="flat" cmpd="sng">
            <a:solidFill>
              <a:srgbClr val="FFC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249" name="Google Shape;249;p25"/>
          <p:cNvSpPr/>
          <p:nvPr/>
        </p:nvSpPr>
        <p:spPr>
          <a:xfrm>
            <a:off x="914400" y="2819402"/>
            <a:ext cx="1905000" cy="1905000"/>
          </a:xfrm>
          <a:prstGeom prst="diamond">
            <a:avLst/>
          </a:prstGeom>
          <a:solidFill>
            <a:schemeClr val="lt1"/>
          </a:solidFill>
          <a:ln w="55000" cap="flat" cmpd="thickThin">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INTERNAL</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SOURCES</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cxnSp>
        <p:nvCxnSpPr>
          <p:cNvPr id="250" name="Google Shape;250;p25"/>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251" name="Google Shape;251;p25"/>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252" name="Google Shape;252;p25"/>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253" name="Google Shape;253;p25"/>
          <p:cNvSpPr/>
          <p:nvPr/>
        </p:nvSpPr>
        <p:spPr>
          <a:xfrm>
            <a:off x="0" y="0"/>
            <a:ext cx="9144000" cy="10668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dk1"/>
                </a:solidFill>
                <a:latin typeface="Rockwell" panose="02060603020205020403"/>
                <a:ea typeface="Rockwell" panose="02060603020205020403"/>
                <a:cs typeface="Rockwell" panose="02060603020205020403"/>
                <a:sym typeface="Rockwell" panose="02060603020205020403"/>
              </a:rPr>
              <a:t>SOURCES OF RECRUITMENT  </a:t>
            </a:r>
            <a:endParaRPr sz="3600" b="1">
              <a:solidFill>
                <a:schemeClr val="dk1"/>
              </a:solidFill>
              <a:latin typeface="Rockwell" panose="02060603020205020403"/>
              <a:ea typeface="Rockwell" panose="02060603020205020403"/>
              <a:cs typeface="Rockwell" panose="02060603020205020403"/>
              <a:sym typeface="Rockwell" panose="02060603020205020403"/>
            </a:endParaRPr>
          </a:p>
        </p:txBody>
      </p:sp>
      <p:cxnSp>
        <p:nvCxnSpPr>
          <p:cNvPr id="254" name="Google Shape;254;p25"/>
          <p:cNvCxnSpPr/>
          <p:nvPr/>
        </p:nvCxnSpPr>
        <p:spPr>
          <a:xfrm rot="5400000">
            <a:off x="2896394" y="3810000"/>
            <a:ext cx="3809206" cy="794"/>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55" name="Google Shape;255;p25"/>
          <p:cNvCxnSpPr/>
          <p:nvPr/>
        </p:nvCxnSpPr>
        <p:spPr>
          <a:xfrm rot="5400000">
            <a:off x="6553597" y="3810397"/>
            <a:ext cx="3809206"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cxnSp>
        <p:nvCxnSpPr>
          <p:cNvPr id="260" name="Google Shape;260;p26"/>
          <p:cNvCxnSpPr/>
          <p:nvPr/>
        </p:nvCxnSpPr>
        <p:spPr>
          <a:xfrm>
            <a:off x="8077200" y="5105400"/>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61" name="Google Shape;261;p26"/>
          <p:cNvCxnSpPr/>
          <p:nvPr/>
        </p:nvCxnSpPr>
        <p:spPr>
          <a:xfrm>
            <a:off x="4800600" y="5105400"/>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62" name="Google Shape;262;p26"/>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263" name="Google Shape;263;p26"/>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264" name="Google Shape;264;p26"/>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265" name="Google Shape;265;p26"/>
          <p:cNvSpPr/>
          <p:nvPr/>
        </p:nvSpPr>
        <p:spPr>
          <a:xfrm>
            <a:off x="0" y="0"/>
            <a:ext cx="9144000" cy="9906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dk1"/>
                </a:solidFill>
                <a:latin typeface="Rockwell" panose="02060603020205020403"/>
                <a:ea typeface="Rockwell" panose="02060603020205020403"/>
                <a:cs typeface="Rockwell" panose="02060603020205020403"/>
                <a:sym typeface="Rockwell" panose="02060603020205020403"/>
              </a:rPr>
              <a:t>SOURCES OF RECRUITMENT Cont . . .  </a:t>
            </a:r>
            <a:endParaRPr sz="3600" b="1">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266" name="Google Shape;266;p26"/>
          <p:cNvSpPr/>
          <p:nvPr/>
        </p:nvSpPr>
        <p:spPr>
          <a:xfrm>
            <a:off x="761998" y="2667000"/>
            <a:ext cx="2209802" cy="2209802"/>
          </a:xfrm>
          <a:prstGeom prst="diamond">
            <a:avLst/>
          </a:prstGeom>
          <a:solidFill>
            <a:schemeClr val="lt1"/>
          </a:solidFill>
          <a:ln w="55000" cap="flat" cmpd="thickThin">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None/>
            </a:pPr>
            <a:endParaRPr sz="1800" b="1">
              <a:solidFill>
                <a:srgbClr val="FF0000"/>
              </a:solidFill>
              <a:latin typeface="Book Antiqua" panose="02040602050305030304"/>
              <a:ea typeface="Book Antiqua" panose="02040602050305030304"/>
              <a:cs typeface="Book Antiqua" panose="02040602050305030304"/>
              <a:sym typeface="Book Antiqua" panose="02040602050305030304"/>
            </a:endParaRPr>
          </a:p>
        </p:txBody>
      </p:sp>
      <p:sp>
        <p:nvSpPr>
          <p:cNvPr id="267" name="Google Shape;267;p26"/>
          <p:cNvSpPr/>
          <p:nvPr/>
        </p:nvSpPr>
        <p:spPr>
          <a:xfrm>
            <a:off x="5105400" y="19812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Schools Colleges &amp;</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Universities</a:t>
            </a:r>
            <a:endParaRPr sz="1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68" name="Google Shape;268;p26"/>
          <p:cNvSpPr/>
          <p:nvPr/>
        </p:nvSpPr>
        <p:spPr>
          <a:xfrm>
            <a:off x="5105400" y="28956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Labor</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Unions</a:t>
            </a:r>
            <a:endParaRPr sz="1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69" name="Google Shape;269;p26"/>
          <p:cNvSpPr/>
          <p:nvPr/>
        </p:nvSpPr>
        <p:spPr>
          <a:xfrm>
            <a:off x="5105400" y="38100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Media Sources</a:t>
            </a:r>
            <a:endParaRPr sz="24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70" name="Google Shape;270;p26"/>
          <p:cNvSpPr/>
          <p:nvPr/>
        </p:nvSpPr>
        <p:spPr>
          <a:xfrm>
            <a:off x="5105400" y="4724400"/>
            <a:ext cx="3048000" cy="6858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Employment Agencies</a:t>
            </a:r>
            <a:endParaRPr sz="24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71" name="Google Shape;271;p26"/>
          <p:cNvSpPr/>
          <p:nvPr/>
        </p:nvSpPr>
        <p:spPr>
          <a:xfrm>
            <a:off x="3429000" y="3429000"/>
            <a:ext cx="838200" cy="762000"/>
          </a:xfrm>
          <a:prstGeom prst="rightArrow">
            <a:avLst>
              <a:gd name="adj1" fmla="val 50000"/>
              <a:gd name="adj2" fmla="val 50000"/>
            </a:avLst>
          </a:prstGeom>
          <a:gradFill>
            <a:gsLst>
              <a:gs pos="0">
                <a:schemeClr val="dk1"/>
              </a:gs>
              <a:gs pos="50000">
                <a:schemeClr val="dk1"/>
              </a:gs>
              <a:gs pos="70000">
                <a:srgbClr val="191919"/>
              </a:gs>
              <a:gs pos="100000">
                <a:srgbClr val="3E3E3E"/>
              </a:gs>
            </a:gsLst>
            <a:lin ang="16200000" scaled="0"/>
          </a:gradFill>
          <a:ln w="57150" cap="flat" cmpd="sng">
            <a:solidFill>
              <a:srgbClr val="FFC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panose="020B0602030504020204"/>
              <a:ea typeface="Lucida Sans" panose="020B0602030504020204"/>
              <a:cs typeface="Lucida Sans" panose="020B0602030504020204"/>
              <a:sym typeface="Lucida Sans" panose="020B0602030504020204"/>
            </a:endParaRPr>
          </a:p>
        </p:txBody>
      </p:sp>
      <p:sp>
        <p:nvSpPr>
          <p:cNvPr id="272" name="Google Shape;272;p26"/>
          <p:cNvSpPr/>
          <p:nvPr/>
        </p:nvSpPr>
        <p:spPr>
          <a:xfrm>
            <a:off x="914400" y="2819402"/>
            <a:ext cx="1905000" cy="1905000"/>
          </a:xfrm>
          <a:prstGeom prst="diamond">
            <a:avLst/>
          </a:prstGeom>
          <a:solidFill>
            <a:schemeClr val="lt1"/>
          </a:solidFill>
          <a:ln w="55000" cap="flat" cmpd="thickThin">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EXTERNAL</a:t>
            </a:r>
            <a:endParaRPr lang="en-US" sz="18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SOURCES</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cxnSp>
        <p:nvCxnSpPr>
          <p:cNvPr id="273" name="Google Shape;273;p26"/>
          <p:cNvCxnSpPr/>
          <p:nvPr/>
        </p:nvCxnSpPr>
        <p:spPr>
          <a:xfrm>
            <a:off x="4800600" y="2209800"/>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74" name="Google Shape;274;p26"/>
          <p:cNvCxnSpPr/>
          <p:nvPr/>
        </p:nvCxnSpPr>
        <p:spPr>
          <a:xfrm rot="5400000">
            <a:off x="3353594" y="3657600"/>
            <a:ext cx="2894806" cy="794"/>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75" name="Google Shape;275;p26"/>
          <p:cNvCxnSpPr/>
          <p:nvPr/>
        </p:nvCxnSpPr>
        <p:spPr>
          <a:xfrm>
            <a:off x="8077200" y="2209800"/>
            <a:ext cx="381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76" name="Google Shape;276;p26"/>
          <p:cNvCxnSpPr/>
          <p:nvPr/>
        </p:nvCxnSpPr>
        <p:spPr>
          <a:xfrm rot="5400000">
            <a:off x="7010797" y="3657997"/>
            <a:ext cx="2894806"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cxnSp>
        <p:nvCxnSpPr>
          <p:cNvPr id="281" name="Google Shape;281;p27"/>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282" name="Google Shape;282;p27"/>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283" name="Google Shape;283;p27"/>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284" name="Google Shape;284;p27"/>
          <p:cNvSpPr/>
          <p:nvPr/>
        </p:nvSpPr>
        <p:spPr>
          <a:xfrm>
            <a:off x="0" y="0"/>
            <a:ext cx="9144000" cy="9906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dk1"/>
                </a:solidFill>
                <a:latin typeface="Rockwell" panose="02060603020205020403"/>
                <a:ea typeface="Rockwell" panose="02060603020205020403"/>
                <a:cs typeface="Rockwell" panose="02060603020205020403"/>
                <a:sym typeface="Rockwell" panose="02060603020205020403"/>
              </a:rPr>
              <a:t>INTERNET RECRUITING METHODS</a:t>
            </a:r>
            <a:endParaRPr lang="en-US" sz="3600" b="1">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285" name="Google Shape;285;p27"/>
          <p:cNvSpPr/>
          <p:nvPr/>
        </p:nvSpPr>
        <p:spPr>
          <a:xfrm>
            <a:off x="838200" y="1752600"/>
            <a:ext cx="4419600" cy="12192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panose="02040602050305030304"/>
                <a:ea typeface="Book Antiqua" panose="02040602050305030304"/>
                <a:cs typeface="Book Antiqua" panose="02040602050305030304"/>
                <a:sym typeface="Book Antiqua" panose="02040602050305030304"/>
              </a:rPr>
              <a:t>INTERNET RECRUITING</a:t>
            </a:r>
            <a:endParaRPr lang="en-US" sz="24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2400" b="1">
                <a:solidFill>
                  <a:schemeClr val="dk1"/>
                </a:solidFill>
                <a:latin typeface="Book Antiqua" panose="02040602050305030304"/>
                <a:ea typeface="Book Antiqua" panose="02040602050305030304"/>
                <a:cs typeface="Book Antiqua" panose="02040602050305030304"/>
                <a:sym typeface="Book Antiqua" panose="02040602050305030304"/>
              </a:rPr>
              <a:t>METHODS</a:t>
            </a:r>
            <a:endParaRPr sz="14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86" name="Google Shape;286;p27"/>
          <p:cNvSpPr/>
          <p:nvPr/>
        </p:nvSpPr>
        <p:spPr>
          <a:xfrm>
            <a:off x="2057400" y="3505200"/>
            <a:ext cx="2819400" cy="11430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panose="02040602050305030304"/>
                <a:ea typeface="Book Antiqua" panose="02040602050305030304"/>
                <a:cs typeface="Book Antiqua" panose="02040602050305030304"/>
                <a:sym typeface="Book Antiqua" panose="02040602050305030304"/>
              </a:rPr>
              <a:t>1. Job Boards</a:t>
            </a:r>
            <a:endParaRPr lang="en-US" sz="24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287" name="Google Shape;287;p27"/>
          <p:cNvSpPr/>
          <p:nvPr/>
        </p:nvSpPr>
        <p:spPr>
          <a:xfrm>
            <a:off x="2057400" y="4953000"/>
            <a:ext cx="2819400" cy="11430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panose="02040602050305030304"/>
                <a:ea typeface="Book Antiqua" panose="02040602050305030304"/>
                <a:cs typeface="Book Antiqua" panose="02040602050305030304"/>
                <a:sym typeface="Book Antiqua" panose="02040602050305030304"/>
              </a:rPr>
              <a:t>2. Employer Web Sites</a:t>
            </a:r>
            <a:endParaRPr lang="en-US" sz="24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cxnSp>
        <p:nvCxnSpPr>
          <p:cNvPr id="288" name="Google Shape;288;p27"/>
          <p:cNvCxnSpPr/>
          <p:nvPr/>
        </p:nvCxnSpPr>
        <p:spPr>
          <a:xfrm rot="5400000">
            <a:off x="794" y="4266406"/>
            <a:ext cx="2590800" cy="1588"/>
          </a:xfrm>
          <a:prstGeom prst="straightConnector1">
            <a:avLst/>
          </a:prstGeom>
          <a:noFill/>
          <a:ln w="63500" cap="flat" cmpd="sng">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289" name="Google Shape;289;p27"/>
          <p:cNvCxnSpPr/>
          <p:nvPr/>
        </p:nvCxnSpPr>
        <p:spPr>
          <a:xfrm>
            <a:off x="1295400" y="4038600"/>
            <a:ext cx="762000" cy="1588"/>
          </a:xfrm>
          <a:prstGeom prst="straightConnector1">
            <a:avLst/>
          </a:prstGeom>
          <a:noFill/>
          <a:ln w="44450" cap="flat" cmpd="sng">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290" name="Google Shape;290;p27"/>
          <p:cNvCxnSpPr/>
          <p:nvPr/>
        </p:nvCxnSpPr>
        <p:spPr>
          <a:xfrm>
            <a:off x="1295400" y="5561012"/>
            <a:ext cx="762000" cy="1588"/>
          </a:xfrm>
          <a:prstGeom prst="straightConnector1">
            <a:avLst/>
          </a:prstGeom>
          <a:noFill/>
          <a:ln w="44450" cap="flat" cmpd="sng">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pic>
        <p:nvPicPr>
          <p:cNvPr id="291" name="Google Shape;291;p27" descr="monster logo with monster"/>
          <p:cNvPicPr preferRelativeResize="0"/>
          <p:nvPr/>
        </p:nvPicPr>
        <p:blipFill rotWithShape="1">
          <a:blip r:embed="rId1"/>
          <a:srcRect/>
          <a:stretch>
            <a:fillRect/>
          </a:stretch>
        </p:blipFill>
        <p:spPr>
          <a:xfrm>
            <a:off x="5867400" y="1295401"/>
            <a:ext cx="2709863" cy="609600"/>
          </a:xfrm>
          <a:prstGeom prst="rect">
            <a:avLst/>
          </a:prstGeom>
          <a:noFill/>
          <a:ln w="88900" cap="sq" cmpd="thickThin">
            <a:solidFill>
              <a:srgbClr val="000000"/>
            </a:solidFill>
            <a:prstDash val="solid"/>
            <a:miter lim="800000"/>
            <a:headEnd type="none" w="sm" len="sm"/>
            <a:tailEnd type="none" w="sm" len="sm"/>
          </a:ln>
        </p:spPr>
      </p:pic>
      <p:pic>
        <p:nvPicPr>
          <p:cNvPr id="292" name="Google Shape;292;p27" descr="INXPO logo"/>
          <p:cNvPicPr preferRelativeResize="0"/>
          <p:nvPr/>
        </p:nvPicPr>
        <p:blipFill rotWithShape="1">
          <a:blip r:embed="rId2"/>
          <a:srcRect/>
          <a:stretch>
            <a:fillRect/>
          </a:stretch>
        </p:blipFill>
        <p:spPr>
          <a:xfrm>
            <a:off x="5867400" y="2133600"/>
            <a:ext cx="2743200" cy="533400"/>
          </a:xfrm>
          <a:prstGeom prst="rect">
            <a:avLst/>
          </a:prstGeom>
          <a:noFill/>
          <a:ln w="88900" cap="sq" cmpd="thickThin">
            <a:solidFill>
              <a:srgbClr val="000000"/>
            </a:solidFill>
            <a:prstDash val="solid"/>
            <a:miter lim="800000"/>
            <a:headEnd type="none" w="sm" len="sm"/>
            <a:tailEnd type="none" w="sm" len="sm"/>
          </a:ln>
        </p:spPr>
      </p:pic>
      <p:pic>
        <p:nvPicPr>
          <p:cNvPr id="293" name="Google Shape;293;p27" descr="career builder logo"/>
          <p:cNvPicPr preferRelativeResize="0"/>
          <p:nvPr/>
        </p:nvPicPr>
        <p:blipFill rotWithShape="1">
          <a:blip r:embed="rId3"/>
          <a:srcRect/>
          <a:stretch>
            <a:fillRect/>
          </a:stretch>
        </p:blipFill>
        <p:spPr>
          <a:xfrm>
            <a:off x="5867400" y="2895600"/>
            <a:ext cx="2743200" cy="685800"/>
          </a:xfrm>
          <a:prstGeom prst="rect">
            <a:avLst/>
          </a:prstGeom>
          <a:noFill/>
          <a:ln w="88900" cap="sq" cmpd="thickThin">
            <a:solidFill>
              <a:srgbClr val="000000"/>
            </a:solidFill>
            <a:prstDash val="solid"/>
            <a:miter lim="800000"/>
            <a:headEnd type="none" w="sm" len="sm"/>
            <a:tailEnd type="none" w="sm" len="sm"/>
          </a:ln>
        </p:spPr>
      </p:pic>
      <p:pic>
        <p:nvPicPr>
          <p:cNvPr id="294" name="Google Shape;294;p27" descr="hotjobs logo"/>
          <p:cNvPicPr preferRelativeResize="0"/>
          <p:nvPr/>
        </p:nvPicPr>
        <p:blipFill rotWithShape="1">
          <a:blip r:embed="rId4"/>
          <a:srcRect/>
          <a:stretch>
            <a:fillRect/>
          </a:stretch>
        </p:blipFill>
        <p:spPr>
          <a:xfrm>
            <a:off x="5867400" y="4800600"/>
            <a:ext cx="2743200" cy="609600"/>
          </a:xfrm>
          <a:prstGeom prst="rect">
            <a:avLst/>
          </a:prstGeom>
          <a:noFill/>
          <a:ln w="88900" cap="sq" cmpd="thickThin">
            <a:solidFill>
              <a:srgbClr val="000000"/>
            </a:solidFill>
            <a:prstDash val="solid"/>
            <a:miter lim="800000"/>
            <a:headEnd type="none" w="sm" len="sm"/>
            <a:tailEnd type="none" w="sm" len="sm"/>
          </a:ln>
        </p:spPr>
      </p:pic>
      <p:pic>
        <p:nvPicPr>
          <p:cNvPr id="295" name="Google Shape;295;p27" descr="second Life logo white"/>
          <p:cNvPicPr preferRelativeResize="0"/>
          <p:nvPr/>
        </p:nvPicPr>
        <p:blipFill rotWithShape="1">
          <a:blip r:embed="rId5"/>
          <a:srcRect/>
          <a:stretch>
            <a:fillRect/>
          </a:stretch>
        </p:blipFill>
        <p:spPr>
          <a:xfrm>
            <a:off x="5867400" y="3810000"/>
            <a:ext cx="2743200" cy="685800"/>
          </a:xfrm>
          <a:prstGeom prst="rect">
            <a:avLst/>
          </a:prstGeom>
          <a:noFill/>
          <a:ln w="88900" cap="sq" cmpd="thickThin">
            <a:solidFill>
              <a:srgbClr val="000000"/>
            </a:solidFill>
            <a:prstDash val="solid"/>
            <a:miter lim="800000"/>
            <a:headEnd type="none" w="sm" len="sm"/>
            <a:tailEnd type="none" w="sm" len="sm"/>
          </a:ln>
        </p:spPr>
      </p:pic>
      <p:pic>
        <p:nvPicPr>
          <p:cNvPr id="296" name="Google Shape;296;p27" descr="manpower logo"/>
          <p:cNvPicPr preferRelativeResize="0"/>
          <p:nvPr/>
        </p:nvPicPr>
        <p:blipFill rotWithShape="1">
          <a:blip r:embed="rId6"/>
          <a:srcRect/>
          <a:stretch>
            <a:fillRect/>
          </a:stretch>
        </p:blipFill>
        <p:spPr>
          <a:xfrm>
            <a:off x="5867400" y="5762625"/>
            <a:ext cx="2743200" cy="714375"/>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500"/>
                                        <p:tgtEl>
                                          <p:spTgt spid="291"/>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cxnSp>
        <p:nvCxnSpPr>
          <p:cNvPr id="302" name="Google Shape;302;p28"/>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303" name="Google Shape;303;p28"/>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304" name="Google Shape;304;p28"/>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305" name="Google Shape;305;p28"/>
          <p:cNvSpPr/>
          <p:nvPr/>
        </p:nvSpPr>
        <p:spPr>
          <a:xfrm>
            <a:off x="0" y="0"/>
            <a:ext cx="9144000" cy="9906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Rockwell" panose="02060603020205020403"/>
                <a:ea typeface="Rockwell" panose="02060603020205020403"/>
                <a:cs typeface="Rockwell" panose="02060603020205020403"/>
                <a:sym typeface="Rockwell" panose="02060603020205020403"/>
              </a:rPr>
              <a:t>RECRUITING EVALUATION</a:t>
            </a:r>
            <a:endParaRPr sz="3600" b="1">
              <a:solidFill>
                <a:schemeClr val="dk1"/>
              </a:solidFill>
              <a:latin typeface="Rockwell" panose="02060603020205020403"/>
              <a:ea typeface="Rockwell" panose="02060603020205020403"/>
              <a:cs typeface="Rockwell" panose="02060603020205020403"/>
              <a:sym typeface="Rockwell" panose="02060603020205020403"/>
            </a:endParaRPr>
          </a:p>
        </p:txBody>
      </p:sp>
      <p:grpSp>
        <p:nvGrpSpPr>
          <p:cNvPr id="306" name="Google Shape;306;p28"/>
          <p:cNvGrpSpPr/>
          <p:nvPr/>
        </p:nvGrpSpPr>
        <p:grpSpPr>
          <a:xfrm>
            <a:off x="914400" y="2057400"/>
            <a:ext cx="3124200" cy="1600200"/>
            <a:chOff x="2200132" y="-94897"/>
            <a:chExt cx="1695735" cy="1356588"/>
          </a:xfrm>
        </p:grpSpPr>
        <p:sp>
          <p:nvSpPr>
            <p:cNvPr id="307" name="Google Shape;307;p28"/>
            <p:cNvSpPr/>
            <p:nvPr/>
          </p:nvSpPr>
          <p:spPr>
            <a:xfrm>
              <a:off x="2200132" y="-94897"/>
              <a:ext cx="1695735" cy="1356588"/>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8"/>
            <p:cNvSpPr/>
            <p:nvPr/>
          </p:nvSpPr>
          <p:spPr>
            <a:xfrm>
              <a:off x="2239865" y="-55164"/>
              <a:ext cx="1616269" cy="1277122"/>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32375" tIns="32375" rIns="32375" bIns="32375" anchor="ctr" anchorCtr="0">
              <a:noAutofit/>
            </a:bodyPr>
            <a:lstStyle/>
            <a:p>
              <a:pPr marL="0" marR="0" lvl="0" indent="0" algn="ctr" rtl="0">
                <a:spcBef>
                  <a:spcPts val="0"/>
                </a:spcBef>
                <a:spcAft>
                  <a:spcPts val="0"/>
                </a:spcAft>
                <a:buNone/>
              </a:pPr>
              <a:r>
                <a:rPr lang="en-US" sz="1400">
                  <a:solidFill>
                    <a:schemeClr val="dk1"/>
                  </a:solidFill>
                  <a:latin typeface="Book Antiqua" panose="02040602050305030304"/>
                  <a:ea typeface="Book Antiqua" panose="02040602050305030304"/>
                  <a:cs typeface="Book Antiqua" panose="02040602050305030304"/>
                  <a:sym typeface="Book Antiqua" panose="02040602050305030304"/>
                </a:rPr>
                <a:t>As the goal of a good recruitment program is to generate a large pool of applicants from which to choose, quantity is a natural place to begin evaluation</a:t>
              </a:r>
              <a:endParaRPr lang="en-US" sz="14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grpSp>
      <p:grpSp>
        <p:nvGrpSpPr>
          <p:cNvPr id="309" name="Google Shape;309;p28"/>
          <p:cNvGrpSpPr/>
          <p:nvPr/>
        </p:nvGrpSpPr>
        <p:grpSpPr>
          <a:xfrm>
            <a:off x="5410200" y="4648200"/>
            <a:ext cx="3200400" cy="1585188"/>
            <a:chOff x="2200132" y="-94897"/>
            <a:chExt cx="1695735" cy="1356588"/>
          </a:xfrm>
        </p:grpSpPr>
        <p:sp>
          <p:nvSpPr>
            <p:cNvPr id="310" name="Google Shape;310;p28"/>
            <p:cNvSpPr/>
            <p:nvPr/>
          </p:nvSpPr>
          <p:spPr>
            <a:xfrm>
              <a:off x="2200132" y="-94897"/>
              <a:ext cx="1695735" cy="1356588"/>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8"/>
            <p:cNvSpPr/>
            <p:nvPr/>
          </p:nvSpPr>
          <p:spPr>
            <a:xfrm>
              <a:off x="2239865" y="-55164"/>
              <a:ext cx="1616269" cy="1277122"/>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32375" tIns="32375" rIns="32375" bIns="32375" anchor="ctr" anchorCtr="0">
              <a:noAutofit/>
            </a:bodyPr>
            <a:lstStyle/>
            <a:p>
              <a:pPr marL="0" marR="0" lvl="0" indent="0" algn="ctr" rtl="0">
                <a:spcBef>
                  <a:spcPts val="0"/>
                </a:spcBef>
                <a:spcAft>
                  <a:spcPts val="0"/>
                </a:spcAft>
                <a:buNone/>
              </a:pPr>
              <a:r>
                <a:rPr lang="en-US" sz="1300">
                  <a:solidFill>
                    <a:schemeClr val="dk1"/>
                  </a:solidFill>
                  <a:latin typeface="Book Antiqua" panose="02040602050305030304"/>
                  <a:ea typeface="Book Antiqua" panose="02040602050305030304"/>
                  <a:cs typeface="Book Antiqua" panose="02040602050305030304"/>
                  <a:sym typeface="Book Antiqua" panose="02040602050305030304"/>
                </a:rPr>
                <a:t>In a cost/benefit analysis to evaluate recruiting efforts, costs may include both direct costs (advertising, recruiters’ salaries, travel, agency fees, telephone) and the indirect costs (involvement of operating managers, public relations, image).</a:t>
              </a:r>
              <a:endParaRPr lang="en-US" sz="13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grpSp>
      <p:grpSp>
        <p:nvGrpSpPr>
          <p:cNvPr id="312" name="Google Shape;312;p28"/>
          <p:cNvGrpSpPr/>
          <p:nvPr/>
        </p:nvGrpSpPr>
        <p:grpSpPr>
          <a:xfrm>
            <a:off x="1371600" y="1371600"/>
            <a:ext cx="2133600" cy="762000"/>
            <a:chOff x="379170" y="2879621"/>
            <a:chExt cx="1513638" cy="601924"/>
          </a:xfrm>
        </p:grpSpPr>
        <p:sp>
          <p:nvSpPr>
            <p:cNvPr id="313" name="Google Shape;313;p28"/>
            <p:cNvSpPr/>
            <p:nvPr/>
          </p:nvSpPr>
          <p:spPr>
            <a:xfrm>
              <a:off x="379170" y="2879621"/>
              <a:ext cx="1513638" cy="601924"/>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8"/>
            <p:cNvSpPr/>
            <p:nvPr/>
          </p:nvSpPr>
          <p:spPr>
            <a:xfrm>
              <a:off x="396800" y="2897251"/>
              <a:ext cx="1478378" cy="566664"/>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Quantity of Applicants</a:t>
              </a:r>
              <a:endParaRPr sz="1100" b="1">
                <a:solidFill>
                  <a:schemeClr val="dk1"/>
                </a:solidFill>
                <a:latin typeface="Lucida Sans" panose="020B0602030504020204"/>
                <a:ea typeface="Lucida Sans" panose="020B0602030504020204"/>
                <a:cs typeface="Lucida Sans" panose="020B0602030504020204"/>
                <a:sym typeface="Lucida Sans" panose="020B0602030504020204"/>
              </a:endParaRPr>
            </a:p>
          </p:txBody>
        </p:sp>
      </p:grpSp>
      <p:grpSp>
        <p:nvGrpSpPr>
          <p:cNvPr id="315" name="Google Shape;315;p28"/>
          <p:cNvGrpSpPr/>
          <p:nvPr/>
        </p:nvGrpSpPr>
        <p:grpSpPr>
          <a:xfrm>
            <a:off x="914400" y="4663212"/>
            <a:ext cx="3124200" cy="1585188"/>
            <a:chOff x="2200132" y="-94897"/>
            <a:chExt cx="1695735" cy="1356588"/>
          </a:xfrm>
        </p:grpSpPr>
        <p:sp>
          <p:nvSpPr>
            <p:cNvPr id="316" name="Google Shape;316;p28"/>
            <p:cNvSpPr/>
            <p:nvPr/>
          </p:nvSpPr>
          <p:spPr>
            <a:xfrm>
              <a:off x="2200132" y="-94897"/>
              <a:ext cx="1695735" cy="1356588"/>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8"/>
            <p:cNvSpPr/>
            <p:nvPr/>
          </p:nvSpPr>
          <p:spPr>
            <a:xfrm>
              <a:off x="2239865" y="-55164"/>
              <a:ext cx="1616269" cy="1277122"/>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32375" tIns="32375" rIns="32375" bIns="32375" anchor="ctr" anchorCtr="0">
              <a:noAutofit/>
            </a:bodyPr>
            <a:lstStyle/>
            <a:p>
              <a:pPr marL="0" marR="0" lvl="0" indent="0" algn="ctr" rtl="0">
                <a:spcBef>
                  <a:spcPts val="0"/>
                </a:spcBef>
                <a:spcAft>
                  <a:spcPts val="0"/>
                </a:spcAft>
                <a:buNone/>
              </a:pPr>
              <a:r>
                <a:rPr lang="en-US" sz="1400">
                  <a:solidFill>
                    <a:schemeClr val="dk1"/>
                  </a:solidFill>
                  <a:latin typeface="Book Antiqua" panose="02040602050305030304"/>
                  <a:ea typeface="Book Antiqua" panose="02040602050305030304"/>
                  <a:cs typeface="Book Antiqua" panose="02040602050305030304"/>
                  <a:sym typeface="Book Antiqua" panose="02040602050305030304"/>
                </a:rPr>
                <a:t>A comparison of the number of applicants at one stage of the recruiting process to the number at the next stage.</a:t>
              </a:r>
              <a:endParaRPr lang="en-US" sz="14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grpSp>
      <p:grpSp>
        <p:nvGrpSpPr>
          <p:cNvPr id="318" name="Google Shape;318;p28"/>
          <p:cNvGrpSpPr/>
          <p:nvPr/>
        </p:nvGrpSpPr>
        <p:grpSpPr>
          <a:xfrm>
            <a:off x="5334000" y="2057400"/>
            <a:ext cx="3200400" cy="1585188"/>
            <a:chOff x="2200132" y="-94897"/>
            <a:chExt cx="1695735" cy="1356588"/>
          </a:xfrm>
        </p:grpSpPr>
        <p:sp>
          <p:nvSpPr>
            <p:cNvPr id="319" name="Google Shape;319;p28"/>
            <p:cNvSpPr/>
            <p:nvPr/>
          </p:nvSpPr>
          <p:spPr>
            <a:xfrm>
              <a:off x="2200132" y="-94897"/>
              <a:ext cx="1695735" cy="1356588"/>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8"/>
            <p:cNvSpPr/>
            <p:nvPr/>
          </p:nvSpPr>
          <p:spPr>
            <a:xfrm>
              <a:off x="2239865" y="-55164"/>
              <a:ext cx="1616269" cy="1277122"/>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32375" tIns="32375" rIns="32375" bIns="32375" anchor="ctr" anchorCtr="0">
              <a:noAutofit/>
            </a:bodyPr>
            <a:lstStyle/>
            <a:p>
              <a:pPr marL="0" marR="0" lvl="0" indent="0" algn="ctr" rtl="0">
                <a:spcBef>
                  <a:spcPts val="0"/>
                </a:spcBef>
                <a:spcAft>
                  <a:spcPts val="0"/>
                </a:spcAft>
                <a:buNone/>
              </a:pPr>
              <a:endParaRPr sz="1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300">
                  <a:solidFill>
                    <a:schemeClr val="dk1"/>
                  </a:solidFill>
                  <a:latin typeface="Book Antiqua" panose="02040602050305030304"/>
                  <a:ea typeface="Book Antiqua" panose="02040602050305030304"/>
                  <a:cs typeface="Book Antiqua" panose="02040602050305030304"/>
                  <a:sym typeface="Book Antiqua" panose="02040602050305030304"/>
                </a:rPr>
                <a:t>In addition to quantity, the issue arises as to whether or not the qualifications of the applicant pool are sufficient to fill the job openings. Do the applicants meet job specification and do they perform the jobs well after hire?</a:t>
              </a:r>
              <a:endParaRPr lang="en-US" sz="13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grpSp>
      <p:grpSp>
        <p:nvGrpSpPr>
          <p:cNvPr id="321" name="Google Shape;321;p28"/>
          <p:cNvGrpSpPr/>
          <p:nvPr/>
        </p:nvGrpSpPr>
        <p:grpSpPr>
          <a:xfrm>
            <a:off x="5943600" y="1371600"/>
            <a:ext cx="2133600" cy="762000"/>
            <a:chOff x="379170" y="2879621"/>
            <a:chExt cx="1513638" cy="601924"/>
          </a:xfrm>
        </p:grpSpPr>
        <p:sp>
          <p:nvSpPr>
            <p:cNvPr id="322" name="Google Shape;322;p28"/>
            <p:cNvSpPr/>
            <p:nvPr/>
          </p:nvSpPr>
          <p:spPr>
            <a:xfrm>
              <a:off x="379170" y="2879621"/>
              <a:ext cx="1513638" cy="601924"/>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8"/>
            <p:cNvSpPr/>
            <p:nvPr/>
          </p:nvSpPr>
          <p:spPr>
            <a:xfrm>
              <a:off x="396800" y="2897251"/>
              <a:ext cx="1478378" cy="566664"/>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Quality of</a:t>
              </a:r>
              <a:endParaRPr lang="en-US" sz="16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lnSpc>
                  <a:spcPct val="90000"/>
                </a:lnSpc>
                <a:spcBef>
                  <a:spcPts val="56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Applicants</a:t>
              </a:r>
              <a:endParaRPr sz="1100" b="1">
                <a:solidFill>
                  <a:schemeClr val="dk1"/>
                </a:solidFill>
                <a:latin typeface="Lucida Sans" panose="020B0602030504020204"/>
                <a:ea typeface="Lucida Sans" panose="020B0602030504020204"/>
                <a:cs typeface="Lucida Sans" panose="020B0602030504020204"/>
                <a:sym typeface="Lucida Sans" panose="020B0602030504020204"/>
              </a:endParaRPr>
            </a:p>
          </p:txBody>
        </p:sp>
      </p:grpSp>
      <p:grpSp>
        <p:nvGrpSpPr>
          <p:cNvPr id="324" name="Google Shape;324;p28"/>
          <p:cNvGrpSpPr/>
          <p:nvPr/>
        </p:nvGrpSpPr>
        <p:grpSpPr>
          <a:xfrm>
            <a:off x="1371600" y="3962400"/>
            <a:ext cx="2133600" cy="762000"/>
            <a:chOff x="379170" y="2879621"/>
            <a:chExt cx="1513638" cy="601924"/>
          </a:xfrm>
        </p:grpSpPr>
        <p:sp>
          <p:nvSpPr>
            <p:cNvPr id="325" name="Google Shape;325;p28"/>
            <p:cNvSpPr/>
            <p:nvPr/>
          </p:nvSpPr>
          <p:spPr>
            <a:xfrm>
              <a:off x="379170" y="2879621"/>
              <a:ext cx="1513638" cy="601924"/>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8"/>
            <p:cNvSpPr/>
            <p:nvPr/>
          </p:nvSpPr>
          <p:spPr>
            <a:xfrm>
              <a:off x="396800" y="2897251"/>
              <a:ext cx="1478378" cy="566664"/>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Yield Ratio</a:t>
              </a:r>
              <a:endParaRPr sz="1100" b="1">
                <a:solidFill>
                  <a:schemeClr val="dk1"/>
                </a:solidFill>
                <a:latin typeface="Lucida Sans" panose="020B0602030504020204"/>
                <a:ea typeface="Lucida Sans" panose="020B0602030504020204"/>
                <a:cs typeface="Lucida Sans" panose="020B0602030504020204"/>
                <a:sym typeface="Lucida Sans" panose="020B0602030504020204"/>
              </a:endParaRPr>
            </a:p>
          </p:txBody>
        </p:sp>
      </p:grpSp>
      <p:grpSp>
        <p:nvGrpSpPr>
          <p:cNvPr id="327" name="Google Shape;327;p28"/>
          <p:cNvGrpSpPr/>
          <p:nvPr/>
        </p:nvGrpSpPr>
        <p:grpSpPr>
          <a:xfrm>
            <a:off x="5943600" y="3962400"/>
            <a:ext cx="2133600" cy="761999"/>
            <a:chOff x="379170" y="2879621"/>
            <a:chExt cx="1513638" cy="601924"/>
          </a:xfrm>
        </p:grpSpPr>
        <p:sp>
          <p:nvSpPr>
            <p:cNvPr id="328" name="Google Shape;328;p28"/>
            <p:cNvSpPr/>
            <p:nvPr/>
          </p:nvSpPr>
          <p:spPr>
            <a:xfrm>
              <a:off x="379170" y="2879621"/>
              <a:ext cx="1513638" cy="601924"/>
            </a:xfrm>
            <a:prstGeom prst="roundRect">
              <a:avLst>
                <a:gd name="adj" fmla="val 1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8"/>
            <p:cNvSpPr/>
            <p:nvPr/>
          </p:nvSpPr>
          <p:spPr>
            <a:xfrm>
              <a:off x="396800" y="2897256"/>
              <a:ext cx="1478378" cy="566665"/>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Evaluating Recruiting Costs and Benefits</a:t>
              </a:r>
              <a:endParaRPr sz="1100" b="1">
                <a:solidFill>
                  <a:schemeClr val="dk1"/>
                </a:solidFill>
                <a:latin typeface="Lucida Sans" panose="020B0602030504020204"/>
                <a:ea typeface="Lucida Sans" panose="020B0602030504020204"/>
                <a:cs typeface="Lucida Sans" panose="020B0602030504020204"/>
                <a:sym typeface="Lucida Sans" panose="020B0602030504020204"/>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cxnSp>
        <p:nvCxnSpPr>
          <p:cNvPr id="334" name="Google Shape;334;p29"/>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335" name="Google Shape;335;p29"/>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336" name="Google Shape;336;p29"/>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337" name="Google Shape;337;p29"/>
          <p:cNvSpPr/>
          <p:nvPr/>
        </p:nvSpPr>
        <p:spPr>
          <a:xfrm>
            <a:off x="0" y="0"/>
            <a:ext cx="9144000" cy="9906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Rockwell" panose="02060603020205020403"/>
                <a:ea typeface="Rockwell" panose="02060603020205020403"/>
                <a:cs typeface="Rockwell" panose="02060603020205020403"/>
                <a:sym typeface="Rockwell" panose="02060603020205020403"/>
              </a:rPr>
              <a:t>RECRUITING EVALUATION Cont . . .</a:t>
            </a:r>
            <a:endParaRPr sz="3600" b="1">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338" name="Google Shape;338;p29"/>
          <p:cNvSpPr/>
          <p:nvPr/>
        </p:nvSpPr>
        <p:spPr>
          <a:xfrm>
            <a:off x="5257800" y="2133600"/>
            <a:ext cx="2667000" cy="6096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300 Applicants</a:t>
            </a:r>
            <a:endParaRPr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39" name="Google Shape;339;p29"/>
          <p:cNvSpPr/>
          <p:nvPr/>
        </p:nvSpPr>
        <p:spPr>
          <a:xfrm>
            <a:off x="5257800" y="3352800"/>
            <a:ext cx="2667000" cy="6096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100 Final Interviews</a:t>
            </a:r>
            <a:endParaRPr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40" name="Google Shape;340;p29"/>
          <p:cNvSpPr/>
          <p:nvPr/>
        </p:nvSpPr>
        <p:spPr>
          <a:xfrm>
            <a:off x="5257800" y="4572000"/>
            <a:ext cx="2667000" cy="6096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50 Offers</a:t>
            </a:r>
            <a:endParaRPr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41" name="Google Shape;341;p29"/>
          <p:cNvSpPr/>
          <p:nvPr/>
        </p:nvSpPr>
        <p:spPr>
          <a:xfrm>
            <a:off x="5257800" y="5791200"/>
            <a:ext cx="2667000" cy="609600"/>
          </a:xfrm>
          <a:prstGeom prst="rect">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25 Hires</a:t>
            </a:r>
            <a:endParaRPr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42" name="Google Shape;342;p29"/>
          <p:cNvSpPr/>
          <p:nvPr/>
        </p:nvSpPr>
        <p:spPr>
          <a:xfrm>
            <a:off x="1600200" y="2743200"/>
            <a:ext cx="31242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Initial Contacts/Final Interview</a:t>
            </a:r>
            <a:endParaRPr lang="en-US" sz="16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(Yield ratio = 3:1)</a:t>
            </a:r>
            <a:endParaRPr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43" name="Google Shape;343;p29"/>
          <p:cNvSpPr/>
          <p:nvPr/>
        </p:nvSpPr>
        <p:spPr>
          <a:xfrm>
            <a:off x="1600200" y="3911025"/>
            <a:ext cx="31242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Final Interview/Offers</a:t>
            </a:r>
            <a:endParaRPr lang="en-US" sz="16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(Yield ratio = 2:1)</a:t>
            </a:r>
            <a:endParaRPr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44" name="Google Shape;344;p29"/>
          <p:cNvSpPr/>
          <p:nvPr/>
        </p:nvSpPr>
        <p:spPr>
          <a:xfrm>
            <a:off x="1600200" y="5130225"/>
            <a:ext cx="31242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Offers/Hires</a:t>
            </a:r>
            <a:endParaRPr lang="en-US" sz="1600" b="1">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(Yield ratio = 2:1)</a:t>
            </a:r>
            <a:endParaRPr sz="16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cxnSp>
        <p:nvCxnSpPr>
          <p:cNvPr id="345" name="Google Shape;345;p29"/>
          <p:cNvCxnSpPr/>
          <p:nvPr/>
        </p:nvCxnSpPr>
        <p:spPr>
          <a:xfrm rot="5400000">
            <a:off x="6361906" y="3009106"/>
            <a:ext cx="533400" cy="1588"/>
          </a:xfrm>
          <a:prstGeom prst="straightConnector1">
            <a:avLst/>
          </a:prstGeom>
          <a:noFill/>
          <a:ln w="63500" cap="flat" cmpd="thickThin">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346" name="Google Shape;346;p29"/>
          <p:cNvCxnSpPr/>
          <p:nvPr/>
        </p:nvCxnSpPr>
        <p:spPr>
          <a:xfrm rot="5400000">
            <a:off x="6363494" y="4228306"/>
            <a:ext cx="533400" cy="1588"/>
          </a:xfrm>
          <a:prstGeom prst="straightConnector1">
            <a:avLst/>
          </a:prstGeom>
          <a:noFill/>
          <a:ln w="63500" cap="flat" cmpd="thickThin">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347" name="Google Shape;347;p29"/>
          <p:cNvCxnSpPr/>
          <p:nvPr/>
        </p:nvCxnSpPr>
        <p:spPr>
          <a:xfrm rot="5400000">
            <a:off x="6363494" y="5447506"/>
            <a:ext cx="533400" cy="1588"/>
          </a:xfrm>
          <a:prstGeom prst="straightConnector1">
            <a:avLst/>
          </a:prstGeom>
          <a:noFill/>
          <a:ln w="63500" cap="flat" cmpd="thickThin">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sp>
        <p:nvSpPr>
          <p:cNvPr id="348" name="Google Shape;348;p29"/>
          <p:cNvSpPr/>
          <p:nvPr/>
        </p:nvSpPr>
        <p:spPr>
          <a:xfrm>
            <a:off x="533400" y="1143000"/>
            <a:ext cx="76200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Book Antiqua" panose="02040602050305030304"/>
                <a:ea typeface="Book Antiqua" panose="02040602050305030304"/>
                <a:cs typeface="Book Antiqua" panose="02040602050305030304"/>
                <a:sym typeface="Book Antiqua" panose="02040602050305030304"/>
              </a:rPr>
              <a:t>Using Yield Ratios to Determine Needed Applicants:</a:t>
            </a:r>
            <a:endParaRPr sz="24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cxnSp>
        <p:nvCxnSpPr>
          <p:cNvPr id="353" name="Google Shape;353;p30"/>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354" name="Google Shape;354;p30"/>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355" name="Google Shape;355;p30"/>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356" name="Google Shape;356;p30"/>
          <p:cNvSpPr/>
          <p:nvPr/>
        </p:nvSpPr>
        <p:spPr>
          <a:xfrm>
            <a:off x="0" y="0"/>
            <a:ext cx="9144000" cy="9906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Rockwell" panose="02060603020205020403"/>
                <a:ea typeface="Rockwell" panose="02060603020205020403"/>
                <a:cs typeface="Rockwell" panose="02060603020205020403"/>
                <a:sym typeface="Rockwell" panose="02060603020205020403"/>
              </a:rPr>
              <a:t>CONSTRAINTS ON RECRUITMENT</a:t>
            </a:r>
            <a:endParaRPr sz="3600" b="1">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357" name="Google Shape;357;p30"/>
          <p:cNvSpPr/>
          <p:nvPr/>
        </p:nvSpPr>
        <p:spPr>
          <a:xfrm>
            <a:off x="1752600" y="1295400"/>
            <a:ext cx="3429000" cy="1143000"/>
          </a:xfrm>
          <a:prstGeom prst="chevron">
            <a:avLst>
              <a:gd name="adj" fmla="val 5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Image of the Company</a:t>
            </a:r>
            <a:endParaRPr lang="en-US"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58" name="Google Shape;358;p30"/>
          <p:cNvSpPr/>
          <p:nvPr/>
        </p:nvSpPr>
        <p:spPr>
          <a:xfrm>
            <a:off x="2514600" y="2667000"/>
            <a:ext cx="3429000" cy="1143000"/>
          </a:xfrm>
          <a:prstGeom prst="chevron">
            <a:avLst>
              <a:gd name="adj" fmla="val 5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Attractiveness of Job</a:t>
            </a:r>
            <a:endParaRPr lang="en-US"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59" name="Google Shape;359;p30"/>
          <p:cNvSpPr/>
          <p:nvPr/>
        </p:nvSpPr>
        <p:spPr>
          <a:xfrm>
            <a:off x="3276599" y="4038600"/>
            <a:ext cx="3731559" cy="1143000"/>
          </a:xfrm>
          <a:prstGeom prst="chevron">
            <a:avLst>
              <a:gd name="adj" fmla="val 5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Internal Organizational Policy</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360" name="Google Shape;360;p30"/>
          <p:cNvSpPr/>
          <p:nvPr/>
        </p:nvSpPr>
        <p:spPr>
          <a:xfrm>
            <a:off x="4038600" y="5410200"/>
            <a:ext cx="3429000" cy="1143000"/>
          </a:xfrm>
          <a:prstGeom prst="chevron">
            <a:avLst>
              <a:gd name="adj" fmla="val 500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Recruitment Cost</a:t>
            </a:r>
            <a:endParaRPr lang="en-US"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pic>
        <p:nvPicPr>
          <p:cNvPr id="361" name="Google Shape;361;p30" descr="http://3.bp.blogspot.com/_1NQLfbQ11Hw/TCHpaJ_H-8I/AAAAAAAAAM4/wflNVKl9wro/s400/hurdle_suit.jpg"/>
          <p:cNvPicPr preferRelativeResize="0"/>
          <p:nvPr/>
        </p:nvPicPr>
        <p:blipFill rotWithShape="1">
          <a:blip r:embed="rId1"/>
          <a:srcRect/>
          <a:stretch>
            <a:fillRect/>
          </a:stretch>
        </p:blipFill>
        <p:spPr>
          <a:xfrm>
            <a:off x="6705600" y="1600200"/>
            <a:ext cx="1786550" cy="1828800"/>
          </a:xfrm>
          <a:prstGeom prst="rect">
            <a:avLst/>
          </a:prstGeom>
          <a:noFill/>
          <a:ln w="88900" cap="sq" cmpd="thickThin">
            <a:solidFill>
              <a:srgbClr val="000000"/>
            </a:solidFill>
            <a:prstDash val="solid"/>
            <a:miter lim="800000"/>
            <a:headEnd type="none" w="sm" len="sm"/>
            <a:tailEnd type="none" w="sm" len="sm"/>
          </a:ln>
        </p:spPr>
      </p:pic>
      <p:pic>
        <p:nvPicPr>
          <p:cNvPr id="362" name="Google Shape;362;p30" descr="http://morevolunteers.com/blog/wp-content/uploads/2011/06/clear_hurdles_400_wht1-300x187.png"/>
          <p:cNvPicPr preferRelativeResize="0"/>
          <p:nvPr/>
        </p:nvPicPr>
        <p:blipFill rotWithShape="1">
          <a:blip r:embed="rId2"/>
          <a:srcRect/>
          <a:stretch>
            <a:fillRect/>
          </a:stretch>
        </p:blipFill>
        <p:spPr>
          <a:xfrm>
            <a:off x="685800" y="4953000"/>
            <a:ext cx="2200427" cy="1371600"/>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31"/>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139700" algn="l" rtl="0">
              <a:spcBef>
                <a:spcPts val="0"/>
              </a:spcBef>
              <a:spcAft>
                <a:spcPts val="0"/>
              </a:spcAft>
              <a:buSzPts val="1836"/>
              <a:buNone/>
            </a:pPr>
          </a:p>
          <a:p>
            <a:pPr marL="365760" lvl="0" indent="-139700" algn="l" rtl="0">
              <a:spcBef>
                <a:spcPts val="400"/>
              </a:spcBef>
              <a:spcAft>
                <a:spcPts val="0"/>
              </a:spcAft>
              <a:buSzPts val="1836"/>
              <a:buNone/>
            </a:pPr>
          </a:p>
          <a:p>
            <a:pPr marL="365760" lvl="0" indent="-139700" algn="l" rtl="0">
              <a:spcBef>
                <a:spcPts val="400"/>
              </a:spcBef>
              <a:spcAft>
                <a:spcPts val="0"/>
              </a:spcAft>
              <a:buSzPts val="1836"/>
              <a:buNone/>
            </a:pPr>
          </a:p>
          <a:p>
            <a:pPr marL="365760" lvl="0" indent="-139700" algn="l" rtl="0">
              <a:spcBef>
                <a:spcPts val="400"/>
              </a:spcBef>
              <a:spcAft>
                <a:spcPts val="0"/>
              </a:spcAft>
              <a:buSzPts val="1836"/>
              <a:buNone/>
            </a:pPr>
          </a:p>
          <a:p>
            <a:pPr marL="365760" lvl="0" indent="-255905" algn="l" rtl="0">
              <a:spcBef>
                <a:spcPts val="400"/>
              </a:spcBef>
              <a:spcAft>
                <a:spcPts val="0"/>
              </a:spcAft>
              <a:buSzPts val="1836"/>
              <a:buNone/>
            </a:pPr>
            <a:r>
              <a:rPr lang="en-US"/>
              <a:t>                             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4"/>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139700" algn="l" rtl="0">
              <a:spcBef>
                <a:spcPts val="0"/>
              </a:spcBef>
              <a:spcAft>
                <a:spcPts val="0"/>
              </a:spcAft>
              <a:buSzPts val="1836"/>
              <a:buNone/>
            </a:pPr>
          </a:p>
          <a:p>
            <a:pPr marL="365760" lvl="0" indent="-255905" algn="l" rtl="0">
              <a:spcBef>
                <a:spcPts val="400"/>
              </a:spcBef>
              <a:spcAft>
                <a:spcPts val="0"/>
              </a:spcAft>
              <a:buSzPts val="1836"/>
              <a:buChar char=""/>
            </a:pPr>
            <a:r>
              <a:rPr lang="en-US"/>
              <a:t>Definition</a:t>
            </a:r>
            <a:endParaRPr lang="en-US"/>
          </a:p>
          <a:p>
            <a:pPr marL="365760" lvl="0" indent="-255905" algn="l" rtl="0">
              <a:spcBef>
                <a:spcPts val="400"/>
              </a:spcBef>
              <a:spcAft>
                <a:spcPts val="0"/>
              </a:spcAft>
              <a:buSzPts val="1836"/>
              <a:buChar char=""/>
            </a:pPr>
            <a:r>
              <a:rPr lang="en-US"/>
              <a:t>Objectives</a:t>
            </a:r>
            <a:endParaRPr lang="en-US"/>
          </a:p>
          <a:p>
            <a:pPr marL="365760" lvl="0" indent="-255905" algn="l" rtl="0">
              <a:spcBef>
                <a:spcPts val="400"/>
              </a:spcBef>
              <a:spcAft>
                <a:spcPts val="0"/>
              </a:spcAft>
              <a:buSzPts val="1836"/>
              <a:buChar char=""/>
            </a:pPr>
            <a:r>
              <a:rPr lang="en-US"/>
              <a:t>Process</a:t>
            </a:r>
            <a:endParaRPr lang="en-US"/>
          </a:p>
          <a:p>
            <a:pPr marL="365760" lvl="0" indent="-255905" algn="l" rtl="0">
              <a:spcBef>
                <a:spcPts val="400"/>
              </a:spcBef>
              <a:spcAft>
                <a:spcPts val="0"/>
              </a:spcAft>
              <a:buSzPts val="1836"/>
              <a:buChar char=""/>
            </a:pPr>
            <a:r>
              <a:rPr lang="en-US"/>
              <a:t>Sources</a:t>
            </a:r>
            <a:endParaRPr lang="en-US"/>
          </a:p>
          <a:p>
            <a:pPr marL="365760" lvl="0" indent="-255905" algn="l" rtl="0">
              <a:spcBef>
                <a:spcPts val="400"/>
              </a:spcBef>
              <a:spcAft>
                <a:spcPts val="0"/>
              </a:spcAft>
              <a:buSzPts val="1836"/>
              <a:buChar char=""/>
            </a:pPr>
            <a:r>
              <a:rPr lang="en-US"/>
              <a:t>Factors affecting Recruitment</a:t>
            </a:r>
            <a:endParaRPr lang="en-US"/>
          </a:p>
          <a:p>
            <a:pPr marL="365760" lvl="0" indent="-255905" algn="l" rtl="0">
              <a:spcBef>
                <a:spcPts val="400"/>
              </a:spcBef>
              <a:spcAft>
                <a:spcPts val="0"/>
              </a:spcAft>
              <a:buSzPts val="1836"/>
              <a:buChar char=""/>
            </a:pPr>
            <a:r>
              <a:rPr lang="en-US"/>
              <a:t>Recruiting Evaluation</a:t>
            </a:r>
            <a:endParaRPr lang="en-US"/>
          </a:p>
          <a:p>
            <a:pPr marL="365760" lvl="0" indent="-255905" algn="l" rtl="0">
              <a:spcBef>
                <a:spcPts val="400"/>
              </a:spcBef>
              <a:spcAft>
                <a:spcPts val="0"/>
              </a:spcAft>
              <a:buSzPts val="1836"/>
              <a:buChar char=""/>
            </a:pPr>
            <a:r>
              <a:rPr lang="en-US"/>
              <a:t>Constraints of recruitment</a:t>
            </a:r>
            <a:endParaRPr lang="en-US"/>
          </a:p>
        </p:txBody>
      </p:sp>
      <p:sp>
        <p:nvSpPr>
          <p:cNvPr id="113" name="Google Shape;113;p14"/>
          <p:cNvSpPr txBox="1"/>
          <p:nvPr/>
        </p:nvSpPr>
        <p:spPr>
          <a:xfrm>
            <a:off x="1285852" y="500042"/>
            <a:ext cx="6500858"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ucida Sans" panose="020B0602030504020204"/>
              <a:ea typeface="Lucida Sans" panose="020B0602030504020204"/>
              <a:cs typeface="Lucida Sans" panose="020B0602030504020204"/>
              <a:sym typeface="Lucida Sans" panose="020B0602030504020204"/>
            </a:endParaRPr>
          </a:p>
          <a:p>
            <a:pPr marL="0" marR="0" lvl="0" indent="0" algn="l" rtl="0">
              <a:spcBef>
                <a:spcPts val="0"/>
              </a:spcBef>
              <a:spcAft>
                <a:spcPts val="0"/>
              </a:spcAft>
              <a:buNone/>
            </a:pPr>
            <a:endParaRPr sz="1800">
              <a:solidFill>
                <a:schemeClr val="dk1"/>
              </a:solidFill>
              <a:latin typeface="Lucida Sans" panose="020B0602030504020204"/>
              <a:ea typeface="Lucida Sans" panose="020B0602030504020204"/>
              <a:cs typeface="Lucida Sans" panose="020B0602030504020204"/>
              <a:sym typeface="Lucida Sans" panose="020B0602030504020204"/>
            </a:endParaRPr>
          </a:p>
          <a:p>
            <a:pPr marL="0" marR="0" lvl="0" indent="0" algn="l" rtl="0">
              <a:spcBef>
                <a:spcPts val="0"/>
              </a:spcBef>
              <a:spcAft>
                <a:spcPts val="0"/>
              </a:spcAft>
              <a:buNone/>
            </a:pPr>
            <a:r>
              <a:rPr lang="en-US" sz="2800">
                <a:solidFill>
                  <a:schemeClr val="dk1"/>
                </a:solidFill>
                <a:latin typeface="Lucida Sans" panose="020B0602030504020204"/>
                <a:ea typeface="Lucida Sans" panose="020B0602030504020204"/>
                <a:cs typeface="Lucida Sans" panose="020B0602030504020204"/>
                <a:sym typeface="Lucida Sans" panose="020B0602030504020204"/>
              </a:rPr>
              <a:t>Topics  to be covered</a:t>
            </a:r>
            <a:endParaRPr sz="2800">
              <a:solidFill>
                <a:schemeClr val="dk1"/>
              </a:solidFill>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5"/>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5905" algn="l" rtl="0">
              <a:spcBef>
                <a:spcPts val="0"/>
              </a:spcBef>
              <a:spcAft>
                <a:spcPts val="0"/>
              </a:spcAft>
              <a:buSzPts val="1836"/>
              <a:buChar char=""/>
            </a:pPr>
            <a:r>
              <a:rPr lang="en-US">
                <a:solidFill>
                  <a:srgbClr val="FF0000"/>
                </a:solidFill>
                <a:latin typeface="Book Antiqua" panose="02040602050305030304"/>
                <a:ea typeface="Book Antiqua" panose="02040602050305030304"/>
                <a:cs typeface="Book Antiqua" panose="02040602050305030304"/>
                <a:sym typeface="Book Antiqua" panose="02040602050305030304"/>
              </a:rPr>
              <a:t>The Process of generating a pool of qualified candidates </a:t>
            </a:r>
            <a:r>
              <a:rPr lang="en-US">
                <a:latin typeface="Book Antiqua" panose="02040602050305030304"/>
                <a:ea typeface="Book Antiqua" panose="02040602050305030304"/>
                <a:cs typeface="Book Antiqua" panose="02040602050305030304"/>
                <a:sym typeface="Book Antiqua" panose="02040602050305030304"/>
              </a:rPr>
              <a:t>for a particular job.</a:t>
            </a:r>
            <a:endParaRPr lang="en-US">
              <a:latin typeface="Book Antiqua" panose="02040602050305030304"/>
              <a:ea typeface="Book Antiqua" panose="02040602050305030304"/>
              <a:cs typeface="Book Antiqua" panose="02040602050305030304"/>
              <a:sym typeface="Book Antiqua" panose="02040602050305030304"/>
            </a:endParaRPr>
          </a:p>
          <a:p>
            <a:pPr marL="365760" lvl="0" indent="-255905" algn="l" rtl="0">
              <a:spcBef>
                <a:spcPts val="400"/>
              </a:spcBef>
              <a:spcAft>
                <a:spcPts val="0"/>
              </a:spcAft>
              <a:buSzPts val="1836"/>
              <a:buChar char=""/>
            </a:pPr>
            <a:r>
              <a:rPr lang="en-US">
                <a:latin typeface="Book Antiqua" panose="02040602050305030304"/>
                <a:ea typeface="Book Antiqua" panose="02040602050305030304"/>
                <a:cs typeface="Book Antiqua" panose="02040602050305030304"/>
                <a:sym typeface="Book Antiqua" panose="02040602050305030304"/>
              </a:rPr>
              <a:t>The Process of discovering potential candidates.</a:t>
            </a:r>
            <a:endParaRPr lang="en-US">
              <a:latin typeface="Book Antiqua" panose="02040602050305030304"/>
              <a:ea typeface="Book Antiqua" panose="02040602050305030304"/>
              <a:cs typeface="Book Antiqua" panose="02040602050305030304"/>
              <a:sym typeface="Book Antiqua" panose="02040602050305030304"/>
            </a:endParaRPr>
          </a:p>
          <a:p>
            <a:pPr marL="365760" lvl="0" indent="-255905" algn="l" rtl="0">
              <a:spcBef>
                <a:spcPts val="400"/>
              </a:spcBef>
              <a:spcAft>
                <a:spcPts val="0"/>
              </a:spcAft>
              <a:buSzPts val="1836"/>
              <a:buChar char=""/>
            </a:pPr>
            <a:r>
              <a:rPr lang="en-US">
                <a:latin typeface="Book Antiqua" panose="02040602050305030304"/>
                <a:ea typeface="Book Antiqua" panose="02040602050305030304"/>
                <a:cs typeface="Book Antiqua" panose="02040602050305030304"/>
                <a:sym typeface="Book Antiqua" panose="02040602050305030304"/>
              </a:rPr>
              <a:t>The </a:t>
            </a:r>
            <a:r>
              <a:rPr lang="en-US">
                <a:solidFill>
                  <a:srgbClr val="FF0000"/>
                </a:solidFill>
                <a:latin typeface="Book Antiqua" panose="02040602050305030304"/>
                <a:ea typeface="Book Antiqua" panose="02040602050305030304"/>
                <a:cs typeface="Book Antiqua" panose="02040602050305030304"/>
                <a:sym typeface="Book Antiqua" panose="02040602050305030304"/>
              </a:rPr>
              <a:t>process of searching for prospective employees and stimulating them to apply for jobs </a:t>
            </a:r>
            <a:r>
              <a:rPr lang="en-US">
                <a:latin typeface="Book Antiqua" panose="02040602050305030304"/>
                <a:ea typeface="Book Antiqua" panose="02040602050305030304"/>
                <a:cs typeface="Book Antiqua" panose="02040602050305030304"/>
                <a:sym typeface="Book Antiqua" panose="02040602050305030304"/>
              </a:rPr>
              <a:t>in the organization: Edwin B.Flippo</a:t>
            </a:r>
            <a:endParaRPr>
              <a:latin typeface="Book Antiqua" panose="02040602050305030304"/>
              <a:ea typeface="Book Antiqua" panose="02040602050305030304"/>
              <a:cs typeface="Book Antiqua" panose="02040602050305030304"/>
              <a:sym typeface="Book Antiqua" panose="02040602050305030304"/>
            </a:endParaRPr>
          </a:p>
          <a:p>
            <a:pPr marL="365760" lvl="0" indent="-255905" algn="l" rtl="0">
              <a:spcBef>
                <a:spcPts val="400"/>
              </a:spcBef>
              <a:spcAft>
                <a:spcPts val="0"/>
              </a:spcAft>
              <a:buSzPts val="1836"/>
              <a:buNone/>
            </a:pPr>
          </a:p>
        </p:txBody>
      </p:sp>
      <p:sp>
        <p:nvSpPr>
          <p:cNvPr id="119" name="Google Shape;119;p1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panose="020B0602030504020204"/>
              <a:buNone/>
            </a:pPr>
            <a:r>
              <a:rPr lang="en-US"/>
              <a:t>Definition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cxnSp>
        <p:nvCxnSpPr>
          <p:cNvPr id="124" name="Google Shape;124;p16"/>
          <p:cNvCxnSpPr/>
          <p:nvPr/>
        </p:nvCxnSpPr>
        <p:spPr>
          <a:xfrm rot="5400000">
            <a:off x="7392194" y="5790406"/>
            <a:ext cx="762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cxnSp>
        <p:nvCxnSpPr>
          <p:cNvPr id="125" name="Google Shape;125;p16"/>
          <p:cNvCxnSpPr/>
          <p:nvPr/>
        </p:nvCxnSpPr>
        <p:spPr>
          <a:xfrm rot="5400000">
            <a:off x="4344194" y="4799806"/>
            <a:ext cx="762000" cy="1588"/>
          </a:xfrm>
          <a:prstGeom prst="straightConnector1">
            <a:avLst/>
          </a:prstGeom>
          <a:noFill/>
          <a:ln w="63500" cap="flat" cmpd="thickThin">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126" name="Google Shape;126;p16"/>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127" name="Google Shape;127;p16"/>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128" name="Google Shape;128;p16"/>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129" name="Google Shape;129;p16"/>
          <p:cNvSpPr/>
          <p:nvPr/>
        </p:nvSpPr>
        <p:spPr>
          <a:xfrm>
            <a:off x="0" y="0"/>
            <a:ext cx="9144000" cy="12954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Rockwell" panose="02060603020205020403"/>
                <a:ea typeface="Rockwell" panose="02060603020205020403"/>
                <a:cs typeface="Rockwell" panose="02060603020205020403"/>
                <a:sym typeface="Rockwell" panose="02060603020205020403"/>
              </a:rPr>
              <a:t>HUMAN RESOURCE</a:t>
            </a:r>
            <a:endParaRPr lang="en-US" sz="3200" b="1">
              <a:solidFill>
                <a:schemeClr val="dk1"/>
              </a:solidFill>
              <a:latin typeface="Rockwell" panose="02060603020205020403"/>
              <a:ea typeface="Rockwell" panose="02060603020205020403"/>
              <a:cs typeface="Rockwell" panose="02060603020205020403"/>
              <a:sym typeface="Rockwell" panose="02060603020205020403"/>
            </a:endParaRPr>
          </a:p>
          <a:p>
            <a:pPr marL="0" marR="0" lvl="0" indent="0" algn="ctr" rtl="0">
              <a:spcBef>
                <a:spcPts val="0"/>
              </a:spcBef>
              <a:spcAft>
                <a:spcPts val="0"/>
              </a:spcAft>
              <a:buNone/>
            </a:pPr>
            <a:r>
              <a:rPr lang="en-US" sz="3200" b="1">
                <a:solidFill>
                  <a:schemeClr val="dk1"/>
                </a:solidFill>
                <a:latin typeface="Rockwell" panose="02060603020205020403"/>
                <a:ea typeface="Rockwell" panose="02060603020205020403"/>
                <a:cs typeface="Rockwell" panose="02060603020205020403"/>
                <a:sym typeface="Rockwell" panose="02060603020205020403"/>
              </a:rPr>
              <a:t>MANAGEMENT</a:t>
            </a:r>
            <a:endParaRPr sz="3200" b="1">
              <a:solidFill>
                <a:schemeClr val="dk1"/>
              </a:solidFill>
              <a:latin typeface="Rockwell" panose="02060603020205020403"/>
              <a:ea typeface="Rockwell" panose="02060603020205020403"/>
              <a:cs typeface="Rockwell" panose="02060603020205020403"/>
              <a:sym typeface="Rockwell" panose="02060603020205020403"/>
            </a:endParaRPr>
          </a:p>
        </p:txBody>
      </p:sp>
      <p:cxnSp>
        <p:nvCxnSpPr>
          <p:cNvPr id="130" name="Google Shape;130;p16"/>
          <p:cNvCxnSpPr/>
          <p:nvPr/>
        </p:nvCxnSpPr>
        <p:spPr>
          <a:xfrm>
            <a:off x="4724400" y="2133600"/>
            <a:ext cx="0" cy="457200"/>
          </a:xfrm>
          <a:prstGeom prst="straightConnector1">
            <a:avLst/>
          </a:prstGeom>
          <a:noFill/>
          <a:ln w="63500" cap="flat" cmpd="thickThin">
            <a:solidFill>
              <a:schemeClr val="dk1"/>
            </a:solidFill>
            <a:prstDash val="solid"/>
            <a:round/>
            <a:headEnd type="none" w="med" len="med"/>
            <a:tailEnd type="triangle" w="med" len="med"/>
          </a:ln>
          <a:effectLst>
            <a:outerShdw blurRad="50800" dist="38100" dir="5400000" rotWithShape="0">
              <a:srgbClr val="000000">
                <a:alpha val="34901"/>
              </a:srgbClr>
            </a:outerShdw>
          </a:effectLst>
        </p:spPr>
      </p:cxnSp>
      <p:cxnSp>
        <p:nvCxnSpPr>
          <p:cNvPr id="131" name="Google Shape;131;p16"/>
          <p:cNvCxnSpPr/>
          <p:nvPr/>
        </p:nvCxnSpPr>
        <p:spPr>
          <a:xfrm>
            <a:off x="4724400" y="3276600"/>
            <a:ext cx="0" cy="381000"/>
          </a:xfrm>
          <a:prstGeom prst="straightConnector1">
            <a:avLst/>
          </a:prstGeom>
          <a:noFill/>
          <a:ln w="63500" cap="flat" cmpd="thickThin">
            <a:solidFill>
              <a:schemeClr val="dk1"/>
            </a:solidFill>
            <a:prstDash val="solid"/>
            <a:round/>
            <a:headEnd type="none" w="med" len="med"/>
            <a:tailEnd type="triangle" w="med" len="med"/>
          </a:ln>
          <a:effectLst>
            <a:outerShdw blurRad="50800" dist="38100" dir="5400000" rotWithShape="0">
              <a:srgbClr val="000000">
                <a:alpha val="34901"/>
              </a:srgbClr>
            </a:outerShdw>
          </a:effectLst>
        </p:spPr>
      </p:cxnSp>
      <p:cxnSp>
        <p:nvCxnSpPr>
          <p:cNvPr id="132" name="Google Shape;132;p16"/>
          <p:cNvCxnSpPr/>
          <p:nvPr/>
        </p:nvCxnSpPr>
        <p:spPr>
          <a:xfrm>
            <a:off x="2895600" y="5181600"/>
            <a:ext cx="3581400" cy="0"/>
          </a:xfrm>
          <a:prstGeom prst="straightConnector1">
            <a:avLst/>
          </a:prstGeom>
          <a:noFill/>
          <a:ln w="63500" cap="flat" cmpd="thickThin">
            <a:solidFill>
              <a:schemeClr val="dk1"/>
            </a:solidFill>
            <a:prstDash val="solid"/>
            <a:round/>
            <a:headEnd type="triangle" w="med" len="med"/>
            <a:tailEnd type="triangle" w="med" len="med"/>
          </a:ln>
          <a:effectLst>
            <a:outerShdw blurRad="50800" dist="38100" dir="5400000" rotWithShape="0">
              <a:srgbClr val="000000">
                <a:alpha val="34901"/>
              </a:srgbClr>
            </a:outerShdw>
          </a:effectLst>
        </p:spPr>
      </p:cxnSp>
      <p:sp>
        <p:nvSpPr>
          <p:cNvPr id="133" name="Google Shape;133;p16"/>
          <p:cNvSpPr/>
          <p:nvPr/>
        </p:nvSpPr>
        <p:spPr>
          <a:xfrm>
            <a:off x="3048000" y="1371600"/>
            <a:ext cx="3352800" cy="914400"/>
          </a:xfrm>
          <a:prstGeom prst="horizontalScroll">
            <a:avLst>
              <a:gd name="adj" fmla="val 125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panose="02040602050305030304"/>
                <a:ea typeface="Book Antiqua" panose="02040602050305030304"/>
                <a:cs typeface="Book Antiqua" panose="02040602050305030304"/>
                <a:sym typeface="Book Antiqua" panose="02040602050305030304"/>
              </a:rPr>
              <a:t>BUSINESS OBJECTIVES</a:t>
            </a:r>
            <a:endParaRPr lang="en-US" sz="20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34" name="Google Shape;134;p16"/>
          <p:cNvSpPr/>
          <p:nvPr/>
        </p:nvSpPr>
        <p:spPr>
          <a:xfrm>
            <a:off x="3048000" y="5715000"/>
            <a:ext cx="3352800" cy="914400"/>
          </a:xfrm>
          <a:prstGeom prst="horizontalScroll">
            <a:avLst>
              <a:gd name="adj" fmla="val 1250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panose="02040602050305030304"/>
                <a:ea typeface="Book Antiqua" panose="02040602050305030304"/>
                <a:cs typeface="Book Antiqua" panose="02040602050305030304"/>
                <a:sym typeface="Book Antiqua" panose="02040602050305030304"/>
              </a:rPr>
              <a:t>RECRUITMENT</a:t>
            </a:r>
            <a:endParaRPr sz="24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35" name="Google Shape;135;p16"/>
          <p:cNvSpPr/>
          <p:nvPr/>
        </p:nvSpPr>
        <p:spPr>
          <a:xfrm>
            <a:off x="3429000" y="2590800"/>
            <a:ext cx="2667000" cy="762000"/>
          </a:xfrm>
          <a:prstGeom prst="snip2SameRect">
            <a:avLst>
              <a:gd name="adj1" fmla="val 16667"/>
              <a:gd name="adj2" fmla="val 0"/>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panose="02040602050305030304"/>
                <a:ea typeface="Book Antiqua" panose="02040602050305030304"/>
                <a:cs typeface="Book Antiqua" panose="02040602050305030304"/>
                <a:sym typeface="Book Antiqua" panose="02040602050305030304"/>
              </a:rPr>
              <a:t>HR PLANNING </a:t>
            </a:r>
            <a:endParaRPr sz="18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36" name="Google Shape;136;p16"/>
          <p:cNvSpPr/>
          <p:nvPr/>
        </p:nvSpPr>
        <p:spPr>
          <a:xfrm>
            <a:off x="533400" y="4876800"/>
            <a:ext cx="2362200" cy="6096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JOB DESCRIPTION </a:t>
            </a:r>
            <a:endParaRPr sz="16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37" name="Google Shape;137;p16"/>
          <p:cNvSpPr/>
          <p:nvPr/>
        </p:nvSpPr>
        <p:spPr>
          <a:xfrm>
            <a:off x="6477000" y="4876800"/>
            <a:ext cx="2438400" cy="609600"/>
          </a:xfrm>
          <a:prstGeom prst="snip2DiagRect">
            <a:avLst>
              <a:gd name="adj1" fmla="val 0"/>
              <a:gd name="adj2" fmla="val 16667"/>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JOB SPECIFICATION</a:t>
            </a:r>
            <a:endParaRPr sz="16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38" name="Google Shape;138;p16"/>
          <p:cNvSpPr/>
          <p:nvPr/>
        </p:nvSpPr>
        <p:spPr>
          <a:xfrm>
            <a:off x="3505200" y="3657600"/>
            <a:ext cx="2438400" cy="762000"/>
          </a:xfrm>
          <a:prstGeom prst="ellipse">
            <a:avLst/>
          </a:prstGeom>
          <a:solidFill>
            <a:schemeClr val="lt1"/>
          </a:solidFill>
          <a:ln w="55000" cap="flat" cmpd="thickThin">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Book Antiqua" panose="02040602050305030304"/>
                <a:ea typeface="Book Antiqua" panose="02040602050305030304"/>
                <a:cs typeface="Book Antiqua" panose="02040602050305030304"/>
                <a:sym typeface="Book Antiqua" panose="02040602050305030304"/>
              </a:rPr>
              <a:t>JOB ANALYSIS</a:t>
            </a:r>
            <a:endParaRPr sz="16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cxnSp>
        <p:nvCxnSpPr>
          <p:cNvPr id="139" name="Google Shape;139;p16"/>
          <p:cNvCxnSpPr/>
          <p:nvPr/>
        </p:nvCxnSpPr>
        <p:spPr>
          <a:xfrm>
            <a:off x="1676400" y="6248400"/>
            <a:ext cx="1371600" cy="1588"/>
          </a:xfrm>
          <a:prstGeom prst="straightConnector1">
            <a:avLst/>
          </a:prstGeom>
          <a:noFill/>
          <a:ln w="63500" cap="flat" cmpd="thickThin">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140" name="Google Shape;140;p16"/>
          <p:cNvCxnSpPr/>
          <p:nvPr/>
        </p:nvCxnSpPr>
        <p:spPr>
          <a:xfrm rot="10800000">
            <a:off x="6400800" y="6172200"/>
            <a:ext cx="1371600" cy="1588"/>
          </a:xfrm>
          <a:prstGeom prst="straightConnector1">
            <a:avLst/>
          </a:prstGeom>
          <a:noFill/>
          <a:ln w="63500" cap="flat" cmpd="thickThin">
            <a:solidFill>
              <a:schemeClr val="dk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141" name="Google Shape;141;p16"/>
          <p:cNvCxnSpPr/>
          <p:nvPr/>
        </p:nvCxnSpPr>
        <p:spPr>
          <a:xfrm rot="5400000">
            <a:off x="1296194" y="5866606"/>
            <a:ext cx="762000" cy="1588"/>
          </a:xfrm>
          <a:prstGeom prst="straightConnector1">
            <a:avLst/>
          </a:prstGeom>
          <a:noFill/>
          <a:ln w="635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7"/>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5905" algn="l" rtl="0">
              <a:spcBef>
                <a:spcPts val="0"/>
              </a:spcBef>
              <a:spcAft>
                <a:spcPts val="0"/>
              </a:spcAft>
              <a:buSzPts val="1836"/>
              <a:buChar char=""/>
            </a:pPr>
            <a:r>
              <a:rPr lang="en-US"/>
              <a:t>To </a:t>
            </a:r>
            <a:r>
              <a:rPr lang="en-US">
                <a:solidFill>
                  <a:srgbClr val="FF0000"/>
                </a:solidFill>
              </a:rPr>
              <a:t>attract people with multi-dimensional skills and experiences that suit organizational strategies.</a:t>
            </a:r>
            <a:endParaRPr lang="en-US">
              <a:solidFill>
                <a:srgbClr val="FF0000"/>
              </a:solidFill>
            </a:endParaRPr>
          </a:p>
          <a:p>
            <a:pPr marL="365760" lvl="0" indent="-255905" algn="l" rtl="0">
              <a:spcBef>
                <a:spcPts val="400"/>
              </a:spcBef>
              <a:spcAft>
                <a:spcPts val="0"/>
              </a:spcAft>
              <a:buSzPts val="1836"/>
              <a:buChar char=""/>
            </a:pPr>
            <a:r>
              <a:rPr lang="en-US"/>
              <a:t>To search for talent globally and not within the company.</a:t>
            </a:r>
            <a:endParaRPr lang="en-US"/>
          </a:p>
          <a:p>
            <a:pPr marL="365760" lvl="0" indent="-255905" algn="l" rtl="0">
              <a:spcBef>
                <a:spcPts val="400"/>
              </a:spcBef>
              <a:spcAft>
                <a:spcPts val="0"/>
              </a:spcAft>
              <a:buSzPts val="1836"/>
              <a:buChar char=""/>
            </a:pPr>
            <a:r>
              <a:rPr lang="en-US"/>
              <a:t>To anticipate and find people for positions that do not exist yet.</a:t>
            </a:r>
            <a:endParaRPr lang="en-US"/>
          </a:p>
        </p:txBody>
      </p:sp>
      <p:sp>
        <p:nvSpPr>
          <p:cNvPr id="147" name="Google Shape;147;p1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panose="020B0602030504020204"/>
              <a:buNone/>
            </a:pPr>
            <a:r>
              <a:rPr lang="en-US"/>
              <a:t>Objectives of recruitment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8"/>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65760" lvl="0" indent="-255905" algn="l" rtl="0">
              <a:spcBef>
                <a:spcPts val="0"/>
              </a:spcBef>
              <a:spcAft>
                <a:spcPts val="0"/>
              </a:spcAft>
              <a:buSzPct val="68000"/>
              <a:buChar char=""/>
            </a:pPr>
            <a:r>
              <a:rPr lang="en-US" b="1"/>
              <a:t>Internal  candidates  are  people  who  are  already  working  for  the  company </a:t>
            </a:r>
            <a:r>
              <a:rPr lang="en-US"/>
              <a:t>.  If  an  internal candidate meets the qualifications, this person might be encouraged to apply for the job, and the job opening may not be published. </a:t>
            </a:r>
            <a:endParaRPr lang="en-US"/>
          </a:p>
          <a:p>
            <a:pPr marL="365760" lvl="0" indent="-255905" algn="l" rtl="0">
              <a:spcBef>
                <a:spcPts val="400"/>
              </a:spcBef>
              <a:spcAft>
                <a:spcPts val="0"/>
              </a:spcAft>
              <a:buSzPct val="68000"/>
              <a:buChar char=""/>
            </a:pPr>
            <a:r>
              <a:rPr lang="en-US" b="1"/>
              <a:t>Many organizations have formal job posting procedures and bidding systems in place for internal candidates</a:t>
            </a:r>
            <a:r>
              <a:rPr lang="en-US"/>
              <a:t>. For example, job postings may be sent to a listserv or other avenue so all employees have access to them. </a:t>
            </a:r>
            <a:endParaRPr lang="en-US"/>
          </a:p>
          <a:p>
            <a:pPr marL="365760" lvl="0" indent="-255905" algn="l" rtl="0">
              <a:spcBef>
                <a:spcPts val="400"/>
              </a:spcBef>
              <a:spcAft>
                <a:spcPts val="0"/>
              </a:spcAft>
              <a:buSzPct val="68000"/>
              <a:buChar char=""/>
            </a:pPr>
            <a:r>
              <a:rPr lang="en-US"/>
              <a:t>However, the advantage of publishing open positions to everyone in and outside the company is to ensure the organization is diverse.</a:t>
            </a:r>
            <a:endParaRPr lang="en-US"/>
          </a:p>
          <a:p>
            <a:pPr marL="365760" lvl="0" indent="-147955" algn="l" rtl="0">
              <a:spcBef>
                <a:spcPts val="400"/>
              </a:spcBef>
              <a:spcAft>
                <a:spcPts val="0"/>
              </a:spcAft>
              <a:buSzPct val="680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9"/>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5905" algn="l" rtl="0">
              <a:spcBef>
                <a:spcPts val="0"/>
              </a:spcBef>
              <a:spcAft>
                <a:spcPts val="0"/>
              </a:spcAft>
              <a:buSzPts val="1836"/>
              <a:buChar char=""/>
            </a:pPr>
            <a:r>
              <a:rPr lang="en-US" b="1"/>
              <a:t>Colleges and universities can be excellent sources of new candidates, usually at entry-level positions</a:t>
            </a:r>
            <a:endParaRPr lang="en-US" b="1"/>
          </a:p>
          <a:p>
            <a:pPr marL="365760" lvl="0" indent="-255905" algn="l" rtl="0">
              <a:spcBef>
                <a:spcPts val="400"/>
              </a:spcBef>
              <a:spcAft>
                <a:spcPts val="0"/>
              </a:spcAft>
              <a:buSzPts val="1836"/>
              <a:buChar char=""/>
            </a:pPr>
            <a:r>
              <a:rPr lang="en-US"/>
              <a:t>Universities can provide people that may lack actual experience but have formal training in a specific field. </a:t>
            </a:r>
            <a:endParaRPr lang="en-US"/>
          </a:p>
          <a:p>
            <a:pPr marL="365760" lvl="0" indent="-255905" algn="l" rtl="0">
              <a:spcBef>
                <a:spcPts val="400"/>
              </a:spcBef>
              <a:spcAft>
                <a:spcPts val="0"/>
              </a:spcAft>
              <a:buSzPts val="1836"/>
              <a:buChar char=""/>
            </a:pPr>
            <a:r>
              <a:rPr lang="en-US"/>
              <a:t>Many organizations use their campus recruiting programs to develop new talent, who will eventually develop into managers. </a:t>
            </a:r>
            <a:endParaRPr lang="en-US"/>
          </a:p>
          <a:p>
            <a:pPr marL="365760" lvl="0" indent="-139700" algn="l" rtl="0">
              <a:spcBef>
                <a:spcPts val="400"/>
              </a:spcBef>
              <a:spcAft>
                <a:spcPts val="0"/>
              </a:spcAft>
              <a:buSzPts val="1836"/>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0"/>
          <p:cNvSpPr txBox="1"/>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5905" algn="l" rtl="0">
              <a:spcBef>
                <a:spcPts val="0"/>
              </a:spcBef>
              <a:spcAft>
                <a:spcPts val="0"/>
              </a:spcAft>
              <a:buSzPts val="1836"/>
              <a:buChar char=""/>
            </a:pPr>
            <a:r>
              <a:rPr lang="en-US"/>
              <a:t>cost per hire = advertising costs + recruiter costs + referral costs + social media costs + event costs. </a:t>
            </a:r>
            <a:endParaRPr lang="en-US"/>
          </a:p>
          <a:p>
            <a:pPr marL="365760" lvl="0" indent="-139700" algn="l" rtl="0">
              <a:spcBef>
                <a:spcPts val="400"/>
              </a:spcBef>
              <a:spcAft>
                <a:spcPts val="0"/>
              </a:spcAft>
              <a:buSzPts val="1836"/>
              <a:buNone/>
            </a:pPr>
          </a:p>
        </p:txBody>
      </p:sp>
      <p:sp>
        <p:nvSpPr>
          <p:cNvPr id="163" name="Google Shape;163;p2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panose="020B0602030504020204"/>
              <a:buNone/>
            </a:pPr>
            <a:r>
              <a:rPr lang="en-US"/>
              <a:t>Cost?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cxnSp>
        <p:nvCxnSpPr>
          <p:cNvPr id="168" name="Google Shape;168;p21"/>
          <p:cNvCxnSpPr/>
          <p:nvPr/>
        </p:nvCxnSpPr>
        <p:spPr>
          <a:xfrm>
            <a:off x="250825" y="0"/>
            <a:ext cx="0" cy="6858000"/>
          </a:xfrm>
          <a:prstGeom prst="straightConnector1">
            <a:avLst/>
          </a:prstGeom>
          <a:noFill/>
          <a:ln w="38100" cap="flat" cmpd="sng">
            <a:solidFill>
              <a:schemeClr val="accent2"/>
            </a:solidFill>
            <a:prstDash val="solid"/>
            <a:round/>
            <a:headEnd type="none" w="med" len="med"/>
            <a:tailEnd type="none" w="med" len="med"/>
          </a:ln>
        </p:spPr>
      </p:cxnSp>
      <p:cxnSp>
        <p:nvCxnSpPr>
          <p:cNvPr id="169" name="Google Shape;169;p21"/>
          <p:cNvCxnSpPr/>
          <p:nvPr/>
        </p:nvCxnSpPr>
        <p:spPr>
          <a:xfrm>
            <a:off x="395288" y="0"/>
            <a:ext cx="0" cy="6858000"/>
          </a:xfrm>
          <a:prstGeom prst="straightConnector1">
            <a:avLst/>
          </a:prstGeom>
          <a:noFill/>
          <a:ln w="38100" cap="flat" cmpd="sng">
            <a:solidFill>
              <a:srgbClr val="FF9900"/>
            </a:solidFill>
            <a:prstDash val="solid"/>
            <a:round/>
            <a:headEnd type="none" w="med" len="med"/>
            <a:tailEnd type="none" w="med" len="med"/>
          </a:ln>
        </p:spPr>
      </p:cxnSp>
      <p:cxnSp>
        <p:nvCxnSpPr>
          <p:cNvPr id="170" name="Google Shape;170;p21"/>
          <p:cNvCxnSpPr/>
          <p:nvPr/>
        </p:nvCxnSpPr>
        <p:spPr>
          <a:xfrm>
            <a:off x="323850" y="-26988"/>
            <a:ext cx="0" cy="6884988"/>
          </a:xfrm>
          <a:prstGeom prst="straightConnector1">
            <a:avLst/>
          </a:prstGeom>
          <a:noFill/>
          <a:ln w="38100" cap="flat" cmpd="sng">
            <a:solidFill>
              <a:schemeClr val="folHlink"/>
            </a:solidFill>
            <a:prstDash val="solid"/>
            <a:round/>
            <a:headEnd type="none" w="med" len="med"/>
            <a:tailEnd type="none" w="med" len="med"/>
          </a:ln>
        </p:spPr>
      </p:cxnSp>
      <p:sp>
        <p:nvSpPr>
          <p:cNvPr id="171" name="Google Shape;171;p21"/>
          <p:cNvSpPr/>
          <p:nvPr/>
        </p:nvSpPr>
        <p:spPr>
          <a:xfrm>
            <a:off x="0" y="0"/>
            <a:ext cx="9144000" cy="1066800"/>
          </a:xfrm>
          <a:prstGeom prst="rect">
            <a:avLst/>
          </a:prstGeom>
          <a:solidFill>
            <a:srgbClr val="009999">
              <a:alpha val="90588"/>
            </a:srgbClr>
          </a:solidFill>
          <a:ln w="9525" cap="flat" cmpd="sng">
            <a:solidFill>
              <a:srgbClr val="00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dk1"/>
                </a:solidFill>
                <a:latin typeface="Rockwell" panose="02060603020205020403"/>
                <a:ea typeface="Rockwell" panose="02060603020205020403"/>
                <a:cs typeface="Rockwell" panose="02060603020205020403"/>
                <a:sym typeface="Rockwell" panose="02060603020205020403"/>
              </a:rPr>
              <a:t>RECRUITMENT IS A TWO</a:t>
            </a:r>
            <a:endParaRPr lang="en-US" sz="3600" b="1">
              <a:solidFill>
                <a:schemeClr val="dk1"/>
              </a:solidFill>
              <a:latin typeface="Rockwell" panose="02060603020205020403"/>
              <a:ea typeface="Rockwell" panose="02060603020205020403"/>
              <a:cs typeface="Rockwell" panose="02060603020205020403"/>
              <a:sym typeface="Rockwell" panose="02060603020205020403"/>
            </a:endParaRPr>
          </a:p>
          <a:p>
            <a:pPr marL="0" marR="0" lvl="0" indent="0" algn="ctr" rtl="0">
              <a:spcBef>
                <a:spcPts val="0"/>
              </a:spcBef>
              <a:spcAft>
                <a:spcPts val="0"/>
              </a:spcAft>
              <a:buNone/>
            </a:pPr>
            <a:r>
              <a:rPr lang="en-US" sz="3600" b="1">
                <a:solidFill>
                  <a:schemeClr val="dk1"/>
                </a:solidFill>
                <a:latin typeface="Rockwell" panose="02060603020205020403"/>
                <a:ea typeface="Rockwell" panose="02060603020205020403"/>
                <a:cs typeface="Rockwell" panose="02060603020205020403"/>
                <a:sym typeface="Rockwell" panose="02060603020205020403"/>
              </a:rPr>
              <a:t>WAY STREET</a:t>
            </a:r>
            <a:endParaRPr sz="3200" b="1">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72" name="Google Shape;172;p21"/>
          <p:cNvSpPr/>
          <p:nvPr/>
        </p:nvSpPr>
        <p:spPr>
          <a:xfrm>
            <a:off x="3048000" y="3124200"/>
            <a:ext cx="3429000" cy="762000"/>
          </a:xfrm>
          <a:prstGeom prst="leftRightArrowCallout">
            <a:avLst>
              <a:gd name="adj1" fmla="val 25000"/>
              <a:gd name="adj2" fmla="val 25000"/>
              <a:gd name="adj3" fmla="val 100000"/>
              <a:gd name="adj4" fmla="val 48123"/>
            </a:avLst>
          </a:prstGeom>
          <a:solidFill>
            <a:schemeClr val="lt1"/>
          </a:solidFill>
          <a:ln w="55000" cap="flat" cmpd="thickThin">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Book Antiqua" panose="02040602050305030304"/>
                <a:ea typeface="Book Antiqua" panose="02040602050305030304"/>
                <a:cs typeface="Book Antiqua" panose="02040602050305030304"/>
                <a:sym typeface="Book Antiqua" panose="02040602050305030304"/>
              </a:rPr>
              <a:t>RECRUITMENT</a:t>
            </a:r>
            <a:endParaRPr sz="12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73" name="Google Shape;173;p21"/>
          <p:cNvSpPr/>
          <p:nvPr/>
        </p:nvSpPr>
        <p:spPr>
          <a:xfrm>
            <a:off x="457200" y="2743200"/>
            <a:ext cx="2590800" cy="1447800"/>
          </a:xfrm>
          <a:prstGeom prst="bevel">
            <a:avLst>
              <a:gd name="adj" fmla="val 12500"/>
            </a:avLst>
          </a:prstGeom>
          <a:solidFill>
            <a:schemeClr val="lt1"/>
          </a:solidFill>
          <a:ln w="55000" cap="flat" cmpd="thickThin">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808080"/>
              </a:buClr>
              <a:buSzPts val="1400"/>
              <a:buFont typeface="Noto Sans Symbols"/>
              <a:buNone/>
            </a:pPr>
            <a:r>
              <a:rPr lang="en-US" sz="1400" b="1">
                <a:solidFill>
                  <a:schemeClr val="dk1"/>
                </a:solidFill>
                <a:latin typeface="Book Antiqua" panose="02040602050305030304"/>
                <a:ea typeface="Book Antiqua" panose="02040602050305030304"/>
                <a:cs typeface="Book Antiqua" panose="02040602050305030304"/>
                <a:sym typeface="Book Antiqua" panose="02040602050305030304"/>
              </a:rPr>
              <a:t>Organization is Looking for a Qualified Applicants</a:t>
            </a:r>
            <a:endParaRPr sz="14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74" name="Google Shape;174;p21"/>
          <p:cNvSpPr/>
          <p:nvPr/>
        </p:nvSpPr>
        <p:spPr>
          <a:xfrm>
            <a:off x="6477000" y="2743200"/>
            <a:ext cx="2590800" cy="1447800"/>
          </a:xfrm>
          <a:prstGeom prst="bevel">
            <a:avLst>
              <a:gd name="adj" fmla="val 12500"/>
            </a:avLst>
          </a:prstGeom>
          <a:solidFill>
            <a:schemeClr val="lt1"/>
          </a:solidFill>
          <a:ln w="55000" cap="flat" cmpd="thickThin">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Book Antiqua" panose="02040602050305030304"/>
                <a:ea typeface="Book Antiqua" panose="02040602050305030304"/>
                <a:cs typeface="Book Antiqua" panose="02040602050305030304"/>
                <a:sym typeface="Book Antiqua" panose="02040602050305030304"/>
              </a:rPr>
              <a:t>Applicants are Looking for the Potential Emplacement Opportunities</a:t>
            </a:r>
            <a:endParaRPr sz="1400" b="1">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pic>
        <p:nvPicPr>
          <p:cNvPr id="175" name="Google Shape;175;p21" descr="http://60secondmarketer.com/blog/wp-content/uploads/2010/09/Two-wayIcons.jpg"/>
          <p:cNvPicPr preferRelativeResize="0"/>
          <p:nvPr/>
        </p:nvPicPr>
        <p:blipFill rotWithShape="1">
          <a:blip r:embed="rId1"/>
          <a:srcRect/>
          <a:stretch>
            <a:fillRect/>
          </a:stretch>
        </p:blipFill>
        <p:spPr>
          <a:xfrm>
            <a:off x="3581400" y="4648200"/>
            <a:ext cx="2286000" cy="1600200"/>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5116</Words>
  <Application>WPS Presentation</Application>
  <PresentationFormat/>
  <Paragraphs>231</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Arial</vt:lpstr>
      <vt:lpstr>Lucida Sans</vt:lpstr>
      <vt:lpstr>Noto Sans Symbols</vt:lpstr>
      <vt:lpstr>Segoe Print</vt:lpstr>
      <vt:lpstr>Verdana</vt:lpstr>
      <vt:lpstr>Calibri</vt:lpstr>
      <vt:lpstr>Book Antiqua</vt:lpstr>
      <vt:lpstr>Rockwell</vt:lpstr>
      <vt:lpstr>Microsoft YaHei</vt:lpstr>
      <vt:lpstr>Arial Unicode MS</vt:lpstr>
      <vt:lpstr>Concourse</vt:lpstr>
      <vt:lpstr>Recruitment</vt:lpstr>
      <vt:lpstr>PowerPoint 演示文稿</vt:lpstr>
      <vt:lpstr>Definition</vt:lpstr>
      <vt:lpstr>PowerPoint 演示文稿</vt:lpstr>
      <vt:lpstr>Objectives of recruitment</vt:lpstr>
      <vt:lpstr>PowerPoint 演示文稿</vt:lpstr>
      <vt:lpstr>PowerPoint 演示文稿</vt:lpstr>
      <vt:lpstr>Cost?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dc:title>
  <dc:creator/>
  <cp:lastModifiedBy>Aryad</cp:lastModifiedBy>
  <cp:revision>1</cp:revision>
  <dcterms:created xsi:type="dcterms:W3CDTF">2023-09-12T07:17:47Z</dcterms:created>
  <dcterms:modified xsi:type="dcterms:W3CDTF">2023-09-12T07:17:48Z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A022DA8F70C0431494B32BFF3EEA94C2_13</vt:lpwstr>
  </property>
  <property fmtid="{D5CDD505-2E9C-101B-9397-08002B2CF9AE}" pid="3" name="KSOProductBuildVer">
    <vt:lpwstr>1033-12.2.0.13201</vt:lpwstr>
  </property>
</Properties>
</file>