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3" r:id="rId9"/>
    <p:sldId id="262"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5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8D01-41D2-9B4F-A57F-379E02E3D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0E4783-8ABC-BE9B-761E-7D9B4849A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D35914-F236-C10A-43EA-5BC6A0F1439B}"/>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5" name="Footer Placeholder 4">
            <a:extLst>
              <a:ext uri="{FF2B5EF4-FFF2-40B4-BE49-F238E27FC236}">
                <a16:creationId xmlns:a16="http://schemas.microsoft.com/office/drawing/2014/main" id="{5D9762C2-A7FB-8C8C-1698-E3522B1A7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7C8D4-6812-9825-17BE-3D807B171506}"/>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37652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D245-6E77-0EB8-C0DF-F576BA17C3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E0E1C-E77F-5323-5AFB-139FF05EC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BECE7-7C37-C755-21AE-9273984F5E7A}"/>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5" name="Footer Placeholder 4">
            <a:extLst>
              <a:ext uri="{FF2B5EF4-FFF2-40B4-BE49-F238E27FC236}">
                <a16:creationId xmlns:a16="http://schemas.microsoft.com/office/drawing/2014/main" id="{F2F2A558-B36B-9A03-C5FE-5D27A525B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0BCFA-A15F-A847-8925-E154DB0928CB}"/>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321087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8D26F-78B7-7C2F-7DC6-3642B51C27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71987F-9BA4-A6BD-C3E0-85E8FEF88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320A09-F6A0-4179-0D55-3D25B5F7B8CC}"/>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5" name="Footer Placeholder 4">
            <a:extLst>
              <a:ext uri="{FF2B5EF4-FFF2-40B4-BE49-F238E27FC236}">
                <a16:creationId xmlns:a16="http://schemas.microsoft.com/office/drawing/2014/main" id="{CCC147D6-82AA-1A44-0232-D66F09E9A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3583B-AE08-D6EA-6665-9289CB7BE45D}"/>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986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C623-8E35-96F8-22C1-8E43BC10D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7E3691-E4D2-860D-3320-022A9D1D1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18287-C829-FA95-6184-344EAC55140F}"/>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5" name="Footer Placeholder 4">
            <a:extLst>
              <a:ext uri="{FF2B5EF4-FFF2-40B4-BE49-F238E27FC236}">
                <a16:creationId xmlns:a16="http://schemas.microsoft.com/office/drawing/2014/main" id="{78AF2541-1EF7-87FD-2488-C5FCB0D27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0C685-A2E9-0309-7FC2-93B6604A4E3B}"/>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373993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3B01-31C1-65AF-1F95-39503EFEE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2047CB-9676-D56D-9038-E60CD251F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8DAF7-E1A6-D74D-7B3D-4357C60E3117}"/>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5" name="Footer Placeholder 4">
            <a:extLst>
              <a:ext uri="{FF2B5EF4-FFF2-40B4-BE49-F238E27FC236}">
                <a16:creationId xmlns:a16="http://schemas.microsoft.com/office/drawing/2014/main" id="{D68F0F3D-266E-4343-246A-3BDA0239B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ED26A-309B-B72D-7A03-2AB31014D654}"/>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327614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654F-FB7F-BA43-828A-B0D1D9E69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0A1297-0FEE-1711-D8DE-96A2DACDA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6E7D40-92CC-A535-4E9D-89D62261F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864392-0960-498E-96EC-654AE1D55AA8}"/>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6" name="Footer Placeholder 5">
            <a:extLst>
              <a:ext uri="{FF2B5EF4-FFF2-40B4-BE49-F238E27FC236}">
                <a16:creationId xmlns:a16="http://schemas.microsoft.com/office/drawing/2014/main" id="{CA9F1418-2C33-97A3-4619-258B4D2BA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E52AC-E53C-18D7-D00D-5F79A3FF9112}"/>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51211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ABBF-FC1B-D134-20C2-CDCA70EB6E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8C692-9B62-9282-42B0-B6E294553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A32E5-6B2A-13ED-6889-65D821073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60628F-EB52-420A-B23A-96F05431A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6FEEB-8CE8-AD8C-522C-5BA03D47C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CF73AC-892B-0AB1-73B8-5F4160D40971}"/>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8" name="Footer Placeholder 7">
            <a:extLst>
              <a:ext uri="{FF2B5EF4-FFF2-40B4-BE49-F238E27FC236}">
                <a16:creationId xmlns:a16="http://schemas.microsoft.com/office/drawing/2014/main" id="{FCEC447E-D0E5-4F9A-A71D-DB9F0CE082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102812-6C82-D8E8-42D1-77689C4EB1BD}"/>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328600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ABD1-CDB3-97F4-04F8-331062FCFF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BA57FC-8D77-D85E-D792-D1F81E18DACA}"/>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4" name="Footer Placeholder 3">
            <a:extLst>
              <a:ext uri="{FF2B5EF4-FFF2-40B4-BE49-F238E27FC236}">
                <a16:creationId xmlns:a16="http://schemas.microsoft.com/office/drawing/2014/main" id="{09996637-C458-7113-55FE-A90C62B306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0E9006-932D-21B1-DEDE-12B82DB33624}"/>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23475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619F2-C596-C305-8973-8F253169D1F1}"/>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3" name="Footer Placeholder 2">
            <a:extLst>
              <a:ext uri="{FF2B5EF4-FFF2-40B4-BE49-F238E27FC236}">
                <a16:creationId xmlns:a16="http://schemas.microsoft.com/office/drawing/2014/main" id="{B5A46DD4-43FB-93AB-7A81-3170B01F2C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FFAE8B-634A-2293-F152-C546E051075D}"/>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214857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D2A7-E330-498B-1FEB-2A3AEA564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808CB3-A354-A36E-491B-18CCFDA78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9132C3-2659-6082-7167-13BCEE6CD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D725-F401-03D1-621A-381EDF2A5786}"/>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6" name="Footer Placeholder 5">
            <a:extLst>
              <a:ext uri="{FF2B5EF4-FFF2-40B4-BE49-F238E27FC236}">
                <a16:creationId xmlns:a16="http://schemas.microsoft.com/office/drawing/2014/main" id="{A9A343E4-E1D8-059D-C8CB-7A4E91504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9F07B1-835F-C08D-40C5-27F0E99A6E08}"/>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1142026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8BBB-2945-F842-94CF-8995A7684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F14606-2EA1-CCA0-B302-DCD8E88EC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0B0D88F-3240-1951-DFCD-30BE736BB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5EDC6-168D-2C63-E722-F37765AC6252}"/>
              </a:ext>
            </a:extLst>
          </p:cNvPr>
          <p:cNvSpPr>
            <a:spLocks noGrp="1"/>
          </p:cNvSpPr>
          <p:nvPr>
            <p:ph type="dt" sz="half" idx="10"/>
          </p:nvPr>
        </p:nvSpPr>
        <p:spPr/>
        <p:txBody>
          <a:bodyPr/>
          <a:lstStyle/>
          <a:p>
            <a:fld id="{A0106B2D-7A23-4A39-95E4-23E7E3EA4CCA}" type="datetimeFigureOut">
              <a:rPr lang="en-IN" smtClean="0"/>
              <a:t>04-09-2023</a:t>
            </a:fld>
            <a:endParaRPr lang="en-IN"/>
          </a:p>
        </p:txBody>
      </p:sp>
      <p:sp>
        <p:nvSpPr>
          <p:cNvPr id="6" name="Footer Placeholder 5">
            <a:extLst>
              <a:ext uri="{FF2B5EF4-FFF2-40B4-BE49-F238E27FC236}">
                <a16:creationId xmlns:a16="http://schemas.microsoft.com/office/drawing/2014/main" id="{72863D40-5F5B-7663-5971-8545A86D0E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D1F33-E321-3C5C-9A59-9116777D286C}"/>
              </a:ext>
            </a:extLst>
          </p:cNvPr>
          <p:cNvSpPr>
            <a:spLocks noGrp="1"/>
          </p:cNvSpPr>
          <p:nvPr>
            <p:ph type="sldNum" sz="quarter" idx="12"/>
          </p:nvPr>
        </p:nvSpPr>
        <p:spPr/>
        <p:txBody>
          <a:bodyPr/>
          <a:lstStyle/>
          <a:p>
            <a:fld id="{C9BDD0F0-C9ED-489A-8BFC-D744C6C5DCCB}" type="slidenum">
              <a:rPr lang="en-IN" smtClean="0"/>
              <a:t>‹#›</a:t>
            </a:fld>
            <a:endParaRPr lang="en-IN"/>
          </a:p>
        </p:txBody>
      </p:sp>
    </p:spTree>
    <p:extLst>
      <p:ext uri="{BB962C8B-B14F-4D97-AF65-F5344CB8AC3E}">
        <p14:creationId xmlns:p14="http://schemas.microsoft.com/office/powerpoint/2010/main" val="62922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43919-E2A7-B77B-2C62-0B20B20F7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43E2E3-4D94-6627-AFD1-C1F139AD8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22D204-5959-85FF-D534-06B147F8E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06B2D-7A23-4A39-95E4-23E7E3EA4CCA}" type="datetimeFigureOut">
              <a:rPr lang="en-IN" smtClean="0"/>
              <a:t>04-09-2023</a:t>
            </a:fld>
            <a:endParaRPr lang="en-IN"/>
          </a:p>
        </p:txBody>
      </p:sp>
      <p:sp>
        <p:nvSpPr>
          <p:cNvPr id="5" name="Footer Placeholder 4">
            <a:extLst>
              <a:ext uri="{FF2B5EF4-FFF2-40B4-BE49-F238E27FC236}">
                <a16:creationId xmlns:a16="http://schemas.microsoft.com/office/drawing/2014/main" id="{A6B5C4A0-79CF-922D-DFB7-C2AB5C257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4B3663-D85F-5077-4877-D999FF522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DD0F0-C9ED-489A-8BFC-D744C6C5DCCB}" type="slidenum">
              <a:rPr lang="en-IN" smtClean="0"/>
              <a:t>‹#›</a:t>
            </a:fld>
            <a:endParaRPr lang="en-IN"/>
          </a:p>
        </p:txBody>
      </p:sp>
    </p:spTree>
    <p:extLst>
      <p:ext uri="{BB962C8B-B14F-4D97-AF65-F5344CB8AC3E}">
        <p14:creationId xmlns:p14="http://schemas.microsoft.com/office/powerpoint/2010/main" val="354917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refighter With A Hose Sign On Dark Background. Vector Illustration. Great  For Any Fire Safety Design Progects. Vector Illustration. Royalty Free SVG,  Cliparts, Vectors, And Stock Illustration. Image 51813519.">
            <a:extLst>
              <a:ext uri="{FF2B5EF4-FFF2-40B4-BE49-F238E27FC236}">
                <a16:creationId xmlns:a16="http://schemas.microsoft.com/office/drawing/2014/main" id="{64B5D5E1-3F76-7521-0351-910BC5265F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500" y="0"/>
            <a:ext cx="771524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E7C402-4074-C784-363F-45553009B453}"/>
              </a:ext>
            </a:extLst>
          </p:cNvPr>
          <p:cNvSpPr txBox="1"/>
          <p:nvPr/>
        </p:nvSpPr>
        <p:spPr>
          <a:xfrm>
            <a:off x="6715049" y="3000494"/>
            <a:ext cx="6096000" cy="707886"/>
          </a:xfrm>
          <a:prstGeom prst="rect">
            <a:avLst/>
          </a:prstGeom>
          <a:noFill/>
        </p:spPr>
        <p:txBody>
          <a:bodyPr wrap="square">
            <a:spAutoFit/>
          </a:bodyPr>
          <a:lstStyle/>
          <a:p>
            <a:r>
              <a:rPr lang="en-US" sz="4000" b="1" i="1" dirty="0" err="1">
                <a:effectLst/>
                <a:latin typeface="Söhne"/>
              </a:rPr>
              <a:t>BlazeAware</a:t>
            </a:r>
            <a:endParaRPr lang="en-IN" sz="4000" b="1" i="1" dirty="0"/>
          </a:p>
        </p:txBody>
      </p:sp>
    </p:spTree>
    <p:extLst>
      <p:ext uri="{BB962C8B-B14F-4D97-AF65-F5344CB8AC3E}">
        <p14:creationId xmlns:p14="http://schemas.microsoft.com/office/powerpoint/2010/main" val="210985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07EB-6B4B-0396-7E60-559AEBA03B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5D3C85-ADB2-76DC-6798-C4AA8236D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702129"/>
            <a:ext cx="10395857" cy="5474834"/>
          </a:xfrm>
        </p:spPr>
      </p:pic>
    </p:spTree>
    <p:extLst>
      <p:ext uri="{BB962C8B-B14F-4D97-AF65-F5344CB8AC3E}">
        <p14:creationId xmlns:p14="http://schemas.microsoft.com/office/powerpoint/2010/main" val="199663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A756-0202-162D-4BE1-0477B10D42F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AA0A8D-9E99-F12B-5CED-23D0C9E2F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49086"/>
            <a:ext cx="10515600" cy="5327877"/>
          </a:xfrm>
        </p:spPr>
      </p:pic>
    </p:spTree>
    <p:extLst>
      <p:ext uri="{BB962C8B-B14F-4D97-AF65-F5344CB8AC3E}">
        <p14:creationId xmlns:p14="http://schemas.microsoft.com/office/powerpoint/2010/main" val="22630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6E9E-BADE-1A12-7A44-229F4E604A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3748D1-A888-E549-22FD-C833C5F35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51114"/>
            <a:ext cx="10395857" cy="5425849"/>
          </a:xfrm>
        </p:spPr>
      </p:pic>
    </p:spTree>
    <p:extLst>
      <p:ext uri="{BB962C8B-B14F-4D97-AF65-F5344CB8AC3E}">
        <p14:creationId xmlns:p14="http://schemas.microsoft.com/office/powerpoint/2010/main" val="404410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D423-9E0D-3129-7D04-DF48BB4625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AF8873-EF28-D252-76CA-7E7C235EF062}"/>
              </a:ext>
            </a:extLst>
          </p:cNvPr>
          <p:cNvSpPr>
            <a:spLocks noGrp="1"/>
          </p:cNvSpPr>
          <p:nvPr>
            <p:ph idx="1"/>
          </p:nvPr>
        </p:nvSpPr>
        <p:spPr>
          <a:xfrm>
            <a:off x="4759777" y="2985180"/>
            <a:ext cx="2963637" cy="1183822"/>
          </a:xfrm>
        </p:spPr>
        <p:txBody>
          <a:bodyPr>
            <a:normAutofit/>
          </a:bodyPr>
          <a:lstStyle/>
          <a:p>
            <a:pPr marL="0" indent="0">
              <a:buNone/>
            </a:pPr>
            <a:r>
              <a:rPr lang="en-US" sz="4000" dirty="0">
                <a:latin typeface="Algerian" panose="04020705040A02060702" pitchFamily="82" charset="0"/>
              </a:rPr>
              <a:t>Thank You</a:t>
            </a:r>
            <a:endParaRPr lang="en-IN" sz="4000" dirty="0">
              <a:latin typeface="Algerian" panose="04020705040A02060702" pitchFamily="82" charset="0"/>
            </a:endParaRPr>
          </a:p>
        </p:txBody>
      </p:sp>
    </p:spTree>
    <p:extLst>
      <p:ext uri="{BB962C8B-B14F-4D97-AF65-F5344CB8AC3E}">
        <p14:creationId xmlns:p14="http://schemas.microsoft.com/office/powerpoint/2010/main" val="20145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2CA4-73FE-CF0F-A18E-46687A80FFF7}"/>
              </a:ext>
            </a:extLst>
          </p:cNvPr>
          <p:cNvSpPr>
            <a:spLocks noGrp="1"/>
          </p:cNvSpPr>
          <p:nvPr>
            <p:ph type="title"/>
          </p:nvPr>
        </p:nvSpPr>
        <p:spPr/>
        <p:txBody>
          <a:bodyPr/>
          <a:lstStyle/>
          <a:p>
            <a:r>
              <a:rPr lang="en-US" dirty="0"/>
              <a:t>About :</a:t>
            </a:r>
            <a:endParaRPr lang="en-IN" dirty="0"/>
          </a:p>
        </p:txBody>
      </p:sp>
      <p:sp>
        <p:nvSpPr>
          <p:cNvPr id="3" name="Content Placeholder 2">
            <a:extLst>
              <a:ext uri="{FF2B5EF4-FFF2-40B4-BE49-F238E27FC236}">
                <a16:creationId xmlns:a16="http://schemas.microsoft.com/office/drawing/2014/main" id="{E861B5D2-0CA9-BD21-6330-AC85191BDBA2}"/>
              </a:ext>
            </a:extLst>
          </p:cNvPr>
          <p:cNvSpPr>
            <a:spLocks noGrp="1"/>
          </p:cNvSpPr>
          <p:nvPr>
            <p:ph idx="1"/>
          </p:nvPr>
        </p:nvSpPr>
        <p:spPr/>
        <p:txBody>
          <a:bodyPr/>
          <a:lstStyle/>
          <a:p>
            <a:endParaRPr lang="en-US" dirty="0"/>
          </a:p>
          <a:p>
            <a:r>
              <a:rPr lang="en-US" sz="2400" dirty="0"/>
              <a:t>Project name :</a:t>
            </a:r>
            <a:r>
              <a:rPr lang="en-US" sz="2400" b="0" i="0" dirty="0">
                <a:effectLst/>
                <a:latin typeface="Söhne"/>
              </a:rPr>
              <a:t> </a:t>
            </a:r>
            <a:r>
              <a:rPr lang="en-US" sz="2400" b="0" i="0" dirty="0" err="1">
                <a:effectLst/>
                <a:latin typeface="Söhne"/>
              </a:rPr>
              <a:t>BlazeAware</a:t>
            </a:r>
            <a:endParaRPr lang="en-US" sz="2400" b="0" i="0" dirty="0">
              <a:effectLst/>
              <a:latin typeface="Söhne"/>
            </a:endParaRPr>
          </a:p>
          <a:p>
            <a:r>
              <a:rPr lang="en-US" sz="2400" b="0" i="0" dirty="0">
                <a:effectLst/>
                <a:latin typeface="Söhne"/>
              </a:rPr>
              <a:t>Synonym : Educating for Effective Fire Prevention.</a:t>
            </a:r>
          </a:p>
          <a:p>
            <a:r>
              <a:rPr lang="en-US" sz="2400" dirty="0">
                <a:latin typeface="Söhne"/>
              </a:rPr>
              <a:t>Project title : Safe Zone ( Real-time video analytics for industrial safety  ).</a:t>
            </a:r>
          </a:p>
          <a:p>
            <a:r>
              <a:rPr lang="en-US" sz="2400" dirty="0">
                <a:latin typeface="Söhne"/>
              </a:rPr>
              <a:t>Type : Created as a website for fire safety consultation</a:t>
            </a:r>
            <a:endParaRPr lang="en-US" sz="2400" dirty="0"/>
          </a:p>
          <a:p>
            <a:pPr marL="0" indent="0">
              <a:buNone/>
            </a:pPr>
            <a:endParaRPr lang="en-US" sz="2400" i="0" dirty="0">
              <a:effectLst/>
              <a:latin typeface="Montserrat" panose="020F0502020204030204" pitchFamily="2" charset="0"/>
            </a:endParaRPr>
          </a:p>
          <a:p>
            <a:endParaRPr lang="en-US" sz="2400" i="0" dirty="0">
              <a:solidFill>
                <a:srgbClr val="3C4957"/>
              </a:solidFill>
              <a:effectLst/>
              <a:latin typeface="Montserrat" panose="020F0502020204030204" pitchFamily="2" charset="0"/>
            </a:endParaRPr>
          </a:p>
          <a:p>
            <a:endParaRPr lang="en-US" sz="2400" i="0" dirty="0">
              <a:solidFill>
                <a:srgbClr val="3C4957"/>
              </a:solidFill>
              <a:effectLst/>
              <a:latin typeface="Montserrat" panose="020F0502020204030204" pitchFamily="2" charset="0"/>
            </a:endParaRPr>
          </a:p>
          <a:p>
            <a:endParaRPr lang="en-IN" dirty="0"/>
          </a:p>
        </p:txBody>
      </p:sp>
    </p:spTree>
    <p:extLst>
      <p:ext uri="{BB962C8B-B14F-4D97-AF65-F5344CB8AC3E}">
        <p14:creationId xmlns:p14="http://schemas.microsoft.com/office/powerpoint/2010/main" val="188218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8300-FAF4-861F-211B-7E65209A44CA}"/>
              </a:ext>
            </a:extLst>
          </p:cNvPr>
          <p:cNvSpPr>
            <a:spLocks noGrp="1"/>
          </p:cNvSpPr>
          <p:nvPr>
            <p:ph type="title"/>
          </p:nvPr>
        </p:nvSpPr>
        <p:spPr/>
        <p:txBody>
          <a:bodyPr/>
          <a:lstStyle/>
          <a:p>
            <a:r>
              <a:rPr lang="en-US" dirty="0"/>
              <a:t>Existing problem :</a:t>
            </a:r>
            <a:endParaRPr lang="en-IN" dirty="0"/>
          </a:p>
        </p:txBody>
      </p:sp>
      <p:sp>
        <p:nvSpPr>
          <p:cNvPr id="3" name="Content Placeholder 2">
            <a:extLst>
              <a:ext uri="{FF2B5EF4-FFF2-40B4-BE49-F238E27FC236}">
                <a16:creationId xmlns:a16="http://schemas.microsoft.com/office/drawing/2014/main" id="{F209742E-C0CF-B52B-4C65-BA8EC0740F1B}"/>
              </a:ext>
            </a:extLst>
          </p:cNvPr>
          <p:cNvSpPr>
            <a:spLocks noGrp="1"/>
          </p:cNvSpPr>
          <p:nvPr>
            <p:ph idx="1"/>
          </p:nvPr>
        </p:nvSpPr>
        <p:spPr/>
        <p:txBody>
          <a:bodyPr>
            <a:normAutofit/>
          </a:bodyPr>
          <a:lstStyle/>
          <a:p>
            <a:r>
              <a:rPr lang="en-US" sz="2400" b="1" i="0" dirty="0">
                <a:effectLst/>
                <a:latin typeface="Söhne"/>
              </a:rPr>
              <a:t>Lack of Education and Awareness</a:t>
            </a:r>
            <a:r>
              <a:rPr lang="en-US" sz="2400" b="0" i="0" dirty="0">
                <a:solidFill>
                  <a:srgbClr val="D1D5DB"/>
                </a:solidFill>
                <a:effectLst/>
                <a:latin typeface="Söhne"/>
              </a:rPr>
              <a:t> </a:t>
            </a:r>
            <a:r>
              <a:rPr lang="en-US" sz="2400" b="0" i="0" dirty="0">
                <a:effectLst/>
                <a:latin typeface="Söhne"/>
              </a:rPr>
              <a:t>:</a:t>
            </a:r>
          </a:p>
          <a:p>
            <a:pPr marL="0" indent="0">
              <a:buNone/>
            </a:pPr>
            <a:r>
              <a:rPr lang="en-US" sz="2400" b="0" i="0" dirty="0">
                <a:effectLst/>
                <a:latin typeface="Söhne"/>
              </a:rPr>
              <a:t>Many individuals, especially in residential settings, lack proper education and awareness about fire safety measures.</a:t>
            </a:r>
          </a:p>
          <a:p>
            <a:pPr marL="0" indent="0">
              <a:buNone/>
            </a:pPr>
            <a:r>
              <a:rPr lang="en-US" sz="2400" b="0" i="0" dirty="0">
                <a:effectLst/>
                <a:latin typeface="Söhne"/>
              </a:rPr>
              <a:t> This can lead to unsafe practices, such as improper use of appliances, ignoring fire alarms, or not knowing how to respond in case of a fire emergency.</a:t>
            </a:r>
          </a:p>
          <a:p>
            <a:pPr marL="0" indent="0">
              <a:buNone/>
            </a:pPr>
            <a:endParaRPr lang="en-US" sz="2400" b="0" i="0" dirty="0">
              <a:effectLst/>
              <a:latin typeface="Söhne"/>
            </a:endParaRPr>
          </a:p>
          <a:p>
            <a:r>
              <a:rPr lang="en-US" sz="2400" b="1" i="0" dirty="0">
                <a:effectLst/>
                <a:latin typeface="Söhne"/>
              </a:rPr>
              <a:t>Inadequate Maintenance</a:t>
            </a:r>
            <a:r>
              <a:rPr lang="en-US" sz="2400" b="0" i="0" dirty="0">
                <a:effectLst/>
                <a:latin typeface="Söhne"/>
              </a:rPr>
              <a:t>:</a:t>
            </a:r>
          </a:p>
          <a:p>
            <a:pPr marL="0" indent="0">
              <a:buNone/>
            </a:pPr>
            <a:r>
              <a:rPr lang="en-US" sz="2400" b="0" i="0" dirty="0">
                <a:effectLst/>
                <a:latin typeface="Söhne"/>
              </a:rPr>
              <a:t> Even when fire safety systems are in place, they might not be properly maintained. Faulty wiring, malfunctioning smoke detectors, or blocked fire exits can render these systems ineffective when they're needed most.</a:t>
            </a:r>
            <a:endParaRPr lang="en-IN" sz="2400" dirty="0"/>
          </a:p>
        </p:txBody>
      </p:sp>
    </p:spTree>
    <p:extLst>
      <p:ext uri="{BB962C8B-B14F-4D97-AF65-F5344CB8AC3E}">
        <p14:creationId xmlns:p14="http://schemas.microsoft.com/office/powerpoint/2010/main" val="124555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582C-073B-8B7E-1571-72BA4A40B5AE}"/>
              </a:ext>
            </a:extLst>
          </p:cNvPr>
          <p:cNvSpPr>
            <a:spLocks noGrp="1"/>
          </p:cNvSpPr>
          <p:nvPr>
            <p:ph type="title"/>
          </p:nvPr>
        </p:nvSpPr>
        <p:spPr>
          <a:xfrm>
            <a:off x="838200" y="365126"/>
            <a:ext cx="10515600" cy="981982"/>
          </a:xfrm>
        </p:spPr>
        <p:txBody>
          <a:bodyPr/>
          <a:lstStyle/>
          <a:p>
            <a:r>
              <a:rPr lang="en-US" dirty="0"/>
              <a:t>Other problems :</a:t>
            </a:r>
            <a:endParaRPr lang="en-IN" dirty="0"/>
          </a:p>
        </p:txBody>
      </p:sp>
      <p:sp>
        <p:nvSpPr>
          <p:cNvPr id="3" name="Content Placeholder 2">
            <a:extLst>
              <a:ext uri="{FF2B5EF4-FFF2-40B4-BE49-F238E27FC236}">
                <a16:creationId xmlns:a16="http://schemas.microsoft.com/office/drawing/2014/main" id="{FBD80372-3C1C-3CA6-0778-B5C4CA5E437D}"/>
              </a:ext>
            </a:extLst>
          </p:cNvPr>
          <p:cNvSpPr>
            <a:spLocks noGrp="1"/>
          </p:cNvSpPr>
          <p:nvPr>
            <p:ph idx="1"/>
          </p:nvPr>
        </p:nvSpPr>
        <p:spPr>
          <a:xfrm>
            <a:off x="838200" y="1494064"/>
            <a:ext cx="10515600" cy="4682899"/>
          </a:xfrm>
        </p:spPr>
        <p:txBody>
          <a:bodyPr>
            <a:noAutofit/>
          </a:bodyPr>
          <a:lstStyle/>
          <a:p>
            <a:r>
              <a:rPr lang="en-US" sz="2400" b="1" i="0" dirty="0">
                <a:effectLst/>
                <a:latin typeface="Söhne"/>
              </a:rPr>
              <a:t>Lack of Regular Drills and Training</a:t>
            </a:r>
            <a:r>
              <a:rPr lang="en-US" sz="2400" b="0" i="0" dirty="0">
                <a:effectLst/>
                <a:latin typeface="Söhne"/>
              </a:rPr>
              <a:t>: </a:t>
            </a:r>
          </a:p>
          <a:p>
            <a:pPr marL="0" indent="0">
              <a:buNone/>
            </a:pPr>
            <a:r>
              <a:rPr lang="en-US" sz="2400" b="0" i="0" dirty="0">
                <a:effectLst/>
                <a:latin typeface="Söhne"/>
              </a:rPr>
              <a:t>  Without regular fire drills and training sessions, occupants might not know how to respond in the event of a fire. This includes knowing evacuation routes, assembly points, and using fire extinguishers.</a:t>
            </a:r>
          </a:p>
          <a:p>
            <a:r>
              <a:rPr lang="en-US" sz="2400" b="1" i="0" dirty="0">
                <a:effectLst/>
                <a:latin typeface="Söhne"/>
              </a:rPr>
              <a:t>Urban Planning and Infrastructure</a:t>
            </a:r>
            <a:r>
              <a:rPr lang="en-US" sz="2400" b="0" i="0" dirty="0">
                <a:effectLst/>
                <a:latin typeface="Söhne"/>
              </a:rPr>
              <a:t>:</a:t>
            </a:r>
          </a:p>
          <a:p>
            <a:pPr marL="0" indent="0">
              <a:buNone/>
            </a:pPr>
            <a:r>
              <a:rPr lang="en-US" sz="2400" b="0" i="0" dirty="0">
                <a:effectLst/>
                <a:latin typeface="Söhne"/>
              </a:rPr>
              <a:t> Poor urban planning that places residential areas too close to industrial zones or lacks proper infrastructure for emergency services can hinder effective fire prevention and response.</a:t>
            </a:r>
          </a:p>
          <a:p>
            <a:r>
              <a:rPr lang="en-US" sz="2400" b="1" i="0" dirty="0">
                <a:effectLst/>
                <a:latin typeface="Söhne"/>
              </a:rPr>
              <a:t>Highly Flammable Materials</a:t>
            </a:r>
            <a:r>
              <a:rPr lang="en-US" sz="2400" b="0" i="0" dirty="0">
                <a:effectLst/>
                <a:latin typeface="Söhne"/>
              </a:rPr>
              <a:t>:</a:t>
            </a:r>
          </a:p>
          <a:p>
            <a:pPr marL="0" indent="0">
              <a:buNone/>
            </a:pPr>
            <a:r>
              <a:rPr lang="en-US" sz="2400" b="0" i="0" dirty="0">
                <a:effectLst/>
                <a:latin typeface="Söhne"/>
              </a:rPr>
              <a:t> In industrial settings, the use, storage, and handling of highly flammable materials without proper safety measures can increase the risk of fire incidents.</a:t>
            </a:r>
          </a:p>
        </p:txBody>
      </p:sp>
    </p:spTree>
    <p:extLst>
      <p:ext uri="{BB962C8B-B14F-4D97-AF65-F5344CB8AC3E}">
        <p14:creationId xmlns:p14="http://schemas.microsoft.com/office/powerpoint/2010/main" val="352215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025B-0C5B-A8C1-1B30-EAC15CA99789}"/>
              </a:ext>
            </a:extLst>
          </p:cNvPr>
          <p:cNvSpPr>
            <a:spLocks noGrp="1"/>
          </p:cNvSpPr>
          <p:nvPr>
            <p:ph type="title"/>
          </p:nvPr>
        </p:nvSpPr>
        <p:spPr/>
        <p:txBody>
          <a:bodyPr/>
          <a:lstStyle/>
          <a:p>
            <a:r>
              <a:rPr lang="en-US" dirty="0"/>
              <a:t>Aim :</a:t>
            </a:r>
            <a:endParaRPr lang="en-IN" dirty="0"/>
          </a:p>
        </p:txBody>
      </p:sp>
      <p:sp>
        <p:nvSpPr>
          <p:cNvPr id="3" name="Content Placeholder 2">
            <a:extLst>
              <a:ext uri="{FF2B5EF4-FFF2-40B4-BE49-F238E27FC236}">
                <a16:creationId xmlns:a16="http://schemas.microsoft.com/office/drawing/2014/main" id="{7480E764-DF5F-25C7-6057-AF22C73D5F7D}"/>
              </a:ext>
            </a:extLst>
          </p:cNvPr>
          <p:cNvSpPr>
            <a:spLocks noGrp="1"/>
          </p:cNvSpPr>
          <p:nvPr>
            <p:ph idx="1"/>
          </p:nvPr>
        </p:nvSpPr>
        <p:spPr/>
        <p:txBody>
          <a:bodyPr/>
          <a:lstStyle/>
          <a:p>
            <a:pPr algn="l"/>
            <a:r>
              <a:rPr lang="en-US" sz="2400" b="1" i="0" dirty="0">
                <a:effectLst/>
                <a:latin typeface="Söhne"/>
              </a:rPr>
              <a:t>Education and Public Awareness</a:t>
            </a:r>
            <a:r>
              <a:rPr lang="en-US" sz="2400" b="0" i="0" dirty="0">
                <a:effectLst/>
                <a:latin typeface="Söhne"/>
              </a:rPr>
              <a:t>:</a:t>
            </a:r>
          </a:p>
          <a:p>
            <a:pPr algn="l">
              <a:buFont typeface="Arial" panose="020B0604020202020204" pitchFamily="34" charset="0"/>
              <a:buChar char="•"/>
            </a:pPr>
            <a:r>
              <a:rPr lang="en-US" sz="2400" b="1" i="0" dirty="0">
                <a:effectLst/>
                <a:latin typeface="Söhne"/>
              </a:rPr>
              <a:t>Fire Safety Campaigns</a:t>
            </a:r>
            <a:r>
              <a:rPr lang="en-US" sz="2400" b="0" i="0" dirty="0">
                <a:effectLst/>
                <a:latin typeface="Söhne"/>
              </a:rPr>
              <a:t>: </a:t>
            </a:r>
          </a:p>
          <a:p>
            <a:pPr algn="l">
              <a:buFont typeface="Arial" panose="020B0604020202020204" pitchFamily="34" charset="0"/>
              <a:buChar char="•"/>
            </a:pPr>
            <a:r>
              <a:rPr lang="en-US" sz="2400" b="0" i="0" dirty="0">
                <a:effectLst/>
                <a:latin typeface="Söhne"/>
              </a:rPr>
              <a:t>Develop comprehensive and ongoing public awareness campaigns to educate people about fire safety practices, the importance of regular fire drills, and the proper use of fire safety equipment.</a:t>
            </a:r>
          </a:p>
          <a:p>
            <a:pPr algn="l">
              <a:buFont typeface="Arial" panose="020B0604020202020204" pitchFamily="34" charset="0"/>
              <a:buChar char="•"/>
            </a:pPr>
            <a:r>
              <a:rPr lang="en-US" sz="2400" b="1" i="0" dirty="0">
                <a:effectLst/>
                <a:latin typeface="Söhne"/>
              </a:rPr>
              <a:t>School and Community Programs</a:t>
            </a:r>
            <a:r>
              <a:rPr lang="en-US" sz="2400" b="0" i="0" dirty="0">
                <a:effectLst/>
                <a:latin typeface="Söhne"/>
              </a:rPr>
              <a:t>:</a:t>
            </a:r>
          </a:p>
          <a:p>
            <a:pPr algn="l">
              <a:buFont typeface="Arial" panose="020B0604020202020204" pitchFamily="34" charset="0"/>
              <a:buChar char="•"/>
            </a:pPr>
            <a:r>
              <a:rPr lang="en-US" sz="2400" b="0" i="0" dirty="0">
                <a:effectLst/>
                <a:latin typeface="Söhne"/>
              </a:rPr>
              <a:t> Incorporate fire safety education into school curricula and community workshops to ensure that people of all ages are knowledgeable about fire risks and safety measures.</a:t>
            </a:r>
          </a:p>
          <a:p>
            <a:endParaRPr lang="en-IN" dirty="0"/>
          </a:p>
        </p:txBody>
      </p:sp>
    </p:spTree>
    <p:extLst>
      <p:ext uri="{BB962C8B-B14F-4D97-AF65-F5344CB8AC3E}">
        <p14:creationId xmlns:p14="http://schemas.microsoft.com/office/powerpoint/2010/main" val="399138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E45D-FFC9-B657-BB7A-8C54D2A41808}"/>
              </a:ext>
            </a:extLst>
          </p:cNvPr>
          <p:cNvSpPr>
            <a:spLocks noGrp="1"/>
          </p:cNvSpPr>
          <p:nvPr>
            <p:ph type="title"/>
          </p:nvPr>
        </p:nvSpPr>
        <p:spPr/>
        <p:txBody>
          <a:bodyPr/>
          <a:lstStyle/>
          <a:p>
            <a:r>
              <a:rPr lang="en-US" dirty="0"/>
              <a:t>Solution :</a:t>
            </a:r>
            <a:endParaRPr lang="en-IN" dirty="0"/>
          </a:p>
        </p:txBody>
      </p:sp>
      <p:sp>
        <p:nvSpPr>
          <p:cNvPr id="3" name="Content Placeholder 2">
            <a:extLst>
              <a:ext uri="{FF2B5EF4-FFF2-40B4-BE49-F238E27FC236}">
                <a16:creationId xmlns:a16="http://schemas.microsoft.com/office/drawing/2014/main" id="{99636169-0CC1-2E52-AEE2-FF261D8D7997}"/>
              </a:ext>
            </a:extLst>
          </p:cNvPr>
          <p:cNvSpPr>
            <a:spLocks noGrp="1"/>
          </p:cNvSpPr>
          <p:nvPr>
            <p:ph idx="1"/>
          </p:nvPr>
        </p:nvSpPr>
        <p:spPr/>
        <p:txBody>
          <a:bodyPr/>
          <a:lstStyle/>
          <a:p>
            <a:pPr algn="l"/>
            <a:r>
              <a:rPr lang="en-US" sz="2400" b="1" i="0" dirty="0">
                <a:effectLst/>
                <a:latin typeface="Söhne"/>
              </a:rPr>
              <a:t>Consultation and Expert Guidance</a:t>
            </a:r>
            <a:r>
              <a:rPr lang="en-US" sz="2400" b="0" i="0" dirty="0">
                <a:effectLst/>
                <a:latin typeface="Söhne"/>
              </a:rPr>
              <a:t>:</a:t>
            </a:r>
          </a:p>
          <a:p>
            <a:pPr algn="l">
              <a:buFont typeface="Arial" panose="020B0604020202020204" pitchFamily="34" charset="0"/>
              <a:buChar char="•"/>
            </a:pPr>
            <a:r>
              <a:rPr lang="en-US" sz="2400" b="1" i="0" dirty="0">
                <a:effectLst/>
                <a:latin typeface="Söhne"/>
              </a:rPr>
              <a:t>Fire Safety Consultants</a:t>
            </a:r>
            <a:r>
              <a:rPr lang="en-US" sz="2400" b="0" i="0" dirty="0">
                <a:effectLst/>
                <a:latin typeface="Söhne"/>
              </a:rPr>
              <a:t>: </a:t>
            </a:r>
          </a:p>
          <a:p>
            <a:pPr marL="0" indent="0" algn="l">
              <a:buNone/>
            </a:pPr>
            <a:r>
              <a:rPr lang="en-US" sz="2400" b="0" i="0" dirty="0">
                <a:effectLst/>
                <a:latin typeface="Söhne"/>
              </a:rPr>
              <a:t> Employ fire safety consultants who can assess different settings, identify vulnerabilities, and recommend tailored solutions to improve fire prevention and response.</a:t>
            </a:r>
          </a:p>
          <a:p>
            <a:pPr algn="l">
              <a:buFont typeface="Arial" panose="020B0604020202020204" pitchFamily="34" charset="0"/>
              <a:buChar char="•"/>
            </a:pPr>
            <a:r>
              <a:rPr lang="en-US" sz="2400" b="1" i="0" dirty="0">
                <a:effectLst/>
                <a:latin typeface="Söhne"/>
              </a:rPr>
              <a:t>Industry-Specific Training</a:t>
            </a:r>
            <a:r>
              <a:rPr lang="en-US" sz="2400" b="0" i="0" dirty="0">
                <a:effectLst/>
                <a:latin typeface="Söhne"/>
              </a:rPr>
              <a:t>: </a:t>
            </a:r>
          </a:p>
          <a:p>
            <a:pPr marL="0" indent="0" algn="l">
              <a:buNone/>
            </a:pPr>
            <a:r>
              <a:rPr lang="en-US" sz="2400" b="0" i="0" dirty="0">
                <a:effectLst/>
                <a:latin typeface="Söhne"/>
              </a:rPr>
              <a:t> Provide specialized fire safety training for industries that handle flammable materials or have unique fire risks, ensuring employees are equipped to handle emergencies.</a:t>
            </a:r>
          </a:p>
          <a:p>
            <a:endParaRPr lang="en-IN" dirty="0"/>
          </a:p>
        </p:txBody>
      </p:sp>
    </p:spTree>
    <p:extLst>
      <p:ext uri="{BB962C8B-B14F-4D97-AF65-F5344CB8AC3E}">
        <p14:creationId xmlns:p14="http://schemas.microsoft.com/office/powerpoint/2010/main" val="302218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E949-3DFD-DAF9-A98A-615B3C8CDBEE}"/>
              </a:ext>
            </a:extLst>
          </p:cNvPr>
          <p:cNvSpPr>
            <a:spLocks noGrp="1"/>
          </p:cNvSpPr>
          <p:nvPr>
            <p:ph type="title"/>
          </p:nvPr>
        </p:nvSpPr>
        <p:spPr>
          <a:xfrm>
            <a:off x="838200" y="365125"/>
            <a:ext cx="10515600" cy="798595"/>
          </a:xfrm>
        </p:spPr>
        <p:txBody>
          <a:bodyPr/>
          <a:lstStyle/>
          <a:p>
            <a:r>
              <a:rPr lang="en-US" dirty="0"/>
              <a:t>Services :</a:t>
            </a:r>
            <a:endParaRPr lang="en-IN" dirty="0"/>
          </a:p>
        </p:txBody>
      </p:sp>
      <p:grpSp>
        <p:nvGrpSpPr>
          <p:cNvPr id="4" name="Google Shape;88;p17">
            <a:extLst>
              <a:ext uri="{FF2B5EF4-FFF2-40B4-BE49-F238E27FC236}">
                <a16:creationId xmlns:a16="http://schemas.microsoft.com/office/drawing/2014/main" id="{DB687C04-AEF6-07CF-F567-17090061E84B}"/>
              </a:ext>
            </a:extLst>
          </p:cNvPr>
          <p:cNvGrpSpPr/>
          <p:nvPr/>
        </p:nvGrpSpPr>
        <p:grpSpPr>
          <a:xfrm>
            <a:off x="396130" y="1863933"/>
            <a:ext cx="3040200" cy="1188310"/>
            <a:chOff x="116962" y="2250687"/>
            <a:chExt cx="3040200" cy="1188310"/>
          </a:xfrm>
        </p:grpSpPr>
        <p:sp>
          <p:nvSpPr>
            <p:cNvPr id="5" name="Google Shape;89;p17">
              <a:extLst>
                <a:ext uri="{FF2B5EF4-FFF2-40B4-BE49-F238E27FC236}">
                  <a16:creationId xmlns:a16="http://schemas.microsoft.com/office/drawing/2014/main" id="{C6DCCF35-5841-E67B-5BCA-A656C776D6FC}"/>
                </a:ext>
              </a:extLst>
            </p:cNvPr>
            <p:cNvSpPr/>
            <p:nvPr/>
          </p:nvSpPr>
          <p:spPr>
            <a:xfrm rot="5400000">
              <a:off x="1356262" y="1011387"/>
              <a:ext cx="561600" cy="3040200"/>
            </a:xfrm>
            <a:prstGeom prst="round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6" name="Google Shape;90;p17">
              <a:extLst>
                <a:ext uri="{FF2B5EF4-FFF2-40B4-BE49-F238E27FC236}">
                  <a16:creationId xmlns:a16="http://schemas.microsoft.com/office/drawing/2014/main" id="{01C78036-7BA7-426B-441E-63331CD4B5A2}"/>
                </a:ext>
              </a:extLst>
            </p:cNvPr>
            <p:cNvSpPr/>
            <p:nvPr/>
          </p:nvSpPr>
          <p:spPr>
            <a:xfrm>
              <a:off x="241864" y="23444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155B54"/>
                  </a:solidFill>
                  <a:latin typeface="Times New Roman"/>
                  <a:ea typeface="Times New Roman"/>
                  <a:cs typeface="Times New Roman"/>
                  <a:sym typeface="Times New Roman"/>
                </a:rPr>
                <a:t>1</a:t>
              </a:r>
              <a:endParaRPr b="1">
                <a:solidFill>
                  <a:srgbClr val="155B54"/>
                </a:solidFill>
                <a:latin typeface="Times New Roman"/>
                <a:ea typeface="Times New Roman"/>
                <a:cs typeface="Times New Roman"/>
                <a:sym typeface="Times New Roman"/>
              </a:endParaRPr>
            </a:p>
          </p:txBody>
        </p:sp>
        <p:sp>
          <p:nvSpPr>
            <p:cNvPr id="7" name="Google Shape;91;p17">
              <a:extLst>
                <a:ext uri="{FF2B5EF4-FFF2-40B4-BE49-F238E27FC236}">
                  <a16:creationId xmlns:a16="http://schemas.microsoft.com/office/drawing/2014/main" id="{EBE39309-ED42-637E-B525-2E549DA61131}"/>
                </a:ext>
              </a:extLst>
            </p:cNvPr>
            <p:cNvSpPr txBox="1"/>
            <p:nvPr/>
          </p:nvSpPr>
          <p:spPr>
            <a:xfrm>
              <a:off x="506764" y="2334829"/>
              <a:ext cx="2336400" cy="393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Analytics Page</a:t>
              </a:r>
              <a:endParaRPr b="1" dirty="0">
                <a:solidFill>
                  <a:srgbClr val="FFFFFF"/>
                </a:solidFill>
                <a:latin typeface="Times New Roman"/>
                <a:ea typeface="Times New Roman"/>
                <a:cs typeface="Times New Roman"/>
                <a:sym typeface="Times New Roman"/>
              </a:endParaRPr>
            </a:p>
          </p:txBody>
        </p:sp>
        <p:sp>
          <p:nvSpPr>
            <p:cNvPr id="8" name="Google Shape;92;p17">
              <a:extLst>
                <a:ext uri="{FF2B5EF4-FFF2-40B4-BE49-F238E27FC236}">
                  <a16:creationId xmlns:a16="http://schemas.microsoft.com/office/drawing/2014/main" id="{9A4CD785-1492-04FA-4371-2CA8E6883944}"/>
                </a:ext>
              </a:extLst>
            </p:cNvPr>
            <p:cNvSpPr txBox="1"/>
            <p:nvPr/>
          </p:nvSpPr>
          <p:spPr>
            <a:xfrm>
              <a:off x="535296" y="2931697"/>
              <a:ext cx="22035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b="1" dirty="0">
                  <a:latin typeface="Times New Roman"/>
                  <a:ea typeface="Times New Roman"/>
                  <a:cs typeface="Times New Roman"/>
                  <a:sym typeface="Times New Roman"/>
                </a:rPr>
                <a:t>Analytics page consists of services and about the frame work </a:t>
              </a:r>
              <a:endParaRPr b="1" dirty="0">
                <a:latin typeface="Times New Roman"/>
                <a:ea typeface="Times New Roman"/>
                <a:cs typeface="Times New Roman"/>
                <a:sym typeface="Times New Roman"/>
              </a:endParaRPr>
            </a:p>
          </p:txBody>
        </p:sp>
      </p:grpSp>
      <p:grpSp>
        <p:nvGrpSpPr>
          <p:cNvPr id="13" name="Google Shape;88;p17">
            <a:extLst>
              <a:ext uri="{FF2B5EF4-FFF2-40B4-BE49-F238E27FC236}">
                <a16:creationId xmlns:a16="http://schemas.microsoft.com/office/drawing/2014/main" id="{29A9C049-4D9C-E986-51B4-6293D0D3AC11}"/>
              </a:ext>
            </a:extLst>
          </p:cNvPr>
          <p:cNvGrpSpPr/>
          <p:nvPr/>
        </p:nvGrpSpPr>
        <p:grpSpPr>
          <a:xfrm>
            <a:off x="396114" y="4623641"/>
            <a:ext cx="3040200" cy="1188310"/>
            <a:chOff x="116962" y="2250687"/>
            <a:chExt cx="3040200" cy="1188310"/>
          </a:xfrm>
        </p:grpSpPr>
        <p:sp>
          <p:nvSpPr>
            <p:cNvPr id="14" name="Google Shape;89;p17">
              <a:extLst>
                <a:ext uri="{FF2B5EF4-FFF2-40B4-BE49-F238E27FC236}">
                  <a16:creationId xmlns:a16="http://schemas.microsoft.com/office/drawing/2014/main" id="{5F8097D0-4C17-820A-D442-8273495D6274}"/>
                </a:ext>
              </a:extLst>
            </p:cNvPr>
            <p:cNvSpPr/>
            <p:nvPr/>
          </p:nvSpPr>
          <p:spPr>
            <a:xfrm rot="5400000">
              <a:off x="1356262" y="1011387"/>
              <a:ext cx="561600" cy="3040200"/>
            </a:xfrm>
            <a:prstGeom prst="round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5" name="Google Shape;90;p17">
              <a:extLst>
                <a:ext uri="{FF2B5EF4-FFF2-40B4-BE49-F238E27FC236}">
                  <a16:creationId xmlns:a16="http://schemas.microsoft.com/office/drawing/2014/main" id="{A2625652-BD58-268E-6E74-D2EB3B3014CD}"/>
                </a:ext>
              </a:extLst>
            </p:cNvPr>
            <p:cNvSpPr/>
            <p:nvPr/>
          </p:nvSpPr>
          <p:spPr>
            <a:xfrm>
              <a:off x="241864" y="23444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155B54"/>
                  </a:solidFill>
                  <a:latin typeface="Times New Roman"/>
                  <a:ea typeface="Times New Roman"/>
                  <a:cs typeface="Times New Roman"/>
                  <a:sym typeface="Times New Roman"/>
                </a:rPr>
                <a:t>4</a:t>
              </a:r>
              <a:endParaRPr b="1" dirty="0">
                <a:solidFill>
                  <a:srgbClr val="155B54"/>
                </a:solidFill>
                <a:latin typeface="Times New Roman"/>
                <a:ea typeface="Times New Roman"/>
                <a:cs typeface="Times New Roman"/>
                <a:sym typeface="Times New Roman"/>
              </a:endParaRPr>
            </a:p>
          </p:txBody>
        </p:sp>
        <p:sp>
          <p:nvSpPr>
            <p:cNvPr id="16" name="Google Shape;91;p17">
              <a:extLst>
                <a:ext uri="{FF2B5EF4-FFF2-40B4-BE49-F238E27FC236}">
                  <a16:creationId xmlns:a16="http://schemas.microsoft.com/office/drawing/2014/main" id="{0BAF6DC3-703A-F369-8844-435F047D594A}"/>
                </a:ext>
              </a:extLst>
            </p:cNvPr>
            <p:cNvSpPr txBox="1"/>
            <p:nvPr/>
          </p:nvSpPr>
          <p:spPr>
            <a:xfrm>
              <a:off x="493772" y="2334837"/>
              <a:ext cx="2329400" cy="393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Free consultance</a:t>
              </a:r>
              <a:endParaRPr b="1" dirty="0">
                <a:solidFill>
                  <a:srgbClr val="FFFFFF"/>
                </a:solidFill>
                <a:latin typeface="Times New Roman"/>
                <a:ea typeface="Times New Roman"/>
                <a:cs typeface="Times New Roman"/>
                <a:sym typeface="Times New Roman"/>
              </a:endParaRPr>
            </a:p>
          </p:txBody>
        </p:sp>
        <p:sp>
          <p:nvSpPr>
            <p:cNvPr id="17" name="Google Shape;92;p17">
              <a:extLst>
                <a:ext uri="{FF2B5EF4-FFF2-40B4-BE49-F238E27FC236}">
                  <a16:creationId xmlns:a16="http://schemas.microsoft.com/office/drawing/2014/main" id="{90DAFDBB-6CF2-A17A-EF38-6C82C9791576}"/>
                </a:ext>
              </a:extLst>
            </p:cNvPr>
            <p:cNvSpPr txBox="1"/>
            <p:nvPr/>
          </p:nvSpPr>
          <p:spPr>
            <a:xfrm>
              <a:off x="535296" y="2931697"/>
              <a:ext cx="2203500" cy="507300"/>
            </a:xfrm>
            <a:prstGeom prst="rect">
              <a:avLst/>
            </a:prstGeom>
            <a:noFill/>
            <a:ln>
              <a:noFill/>
            </a:ln>
          </p:spPr>
          <p:txBody>
            <a:bodyPr spcFirstLastPara="1" wrap="square" lIns="91425" tIns="91425" rIns="91425" bIns="91425" anchor="t" anchorCtr="0">
              <a:noAutofit/>
            </a:bodyPr>
            <a:lstStyle/>
            <a:p>
              <a:pPr algn="ctr">
                <a:spcAft>
                  <a:spcPts val="1600"/>
                </a:spcAft>
              </a:pPr>
              <a:r>
                <a:rPr lang="en-US" b="1" dirty="0">
                  <a:latin typeface="Times New Roman"/>
                  <a:ea typeface="Times New Roman"/>
                  <a:cs typeface="Times New Roman"/>
                  <a:sym typeface="Times New Roman"/>
                </a:rPr>
                <a:t>Registration is available for free consultants</a:t>
              </a:r>
            </a:p>
          </p:txBody>
        </p:sp>
      </p:grpSp>
      <p:grpSp>
        <p:nvGrpSpPr>
          <p:cNvPr id="18" name="Google Shape;88;p17">
            <a:extLst>
              <a:ext uri="{FF2B5EF4-FFF2-40B4-BE49-F238E27FC236}">
                <a16:creationId xmlns:a16="http://schemas.microsoft.com/office/drawing/2014/main" id="{0FAC1E4A-89E1-DC9A-FB6D-84237ADB8E01}"/>
              </a:ext>
            </a:extLst>
          </p:cNvPr>
          <p:cNvGrpSpPr/>
          <p:nvPr/>
        </p:nvGrpSpPr>
        <p:grpSpPr>
          <a:xfrm>
            <a:off x="8337336" y="1705370"/>
            <a:ext cx="3040200" cy="1188310"/>
            <a:chOff x="116962" y="2250687"/>
            <a:chExt cx="3040200" cy="1188310"/>
          </a:xfrm>
        </p:grpSpPr>
        <p:sp>
          <p:nvSpPr>
            <p:cNvPr id="19" name="Google Shape;89;p17">
              <a:extLst>
                <a:ext uri="{FF2B5EF4-FFF2-40B4-BE49-F238E27FC236}">
                  <a16:creationId xmlns:a16="http://schemas.microsoft.com/office/drawing/2014/main" id="{CFC7791B-2900-E19A-9625-93E8D6EA9347}"/>
                </a:ext>
              </a:extLst>
            </p:cNvPr>
            <p:cNvSpPr/>
            <p:nvPr/>
          </p:nvSpPr>
          <p:spPr>
            <a:xfrm rot="5400000">
              <a:off x="1356262" y="1011387"/>
              <a:ext cx="561600" cy="3040200"/>
            </a:xfrm>
            <a:prstGeom prst="round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0" name="Google Shape;90;p17">
              <a:extLst>
                <a:ext uri="{FF2B5EF4-FFF2-40B4-BE49-F238E27FC236}">
                  <a16:creationId xmlns:a16="http://schemas.microsoft.com/office/drawing/2014/main" id="{1F5E23B8-C36E-0966-B918-B20227318DC0}"/>
                </a:ext>
              </a:extLst>
            </p:cNvPr>
            <p:cNvSpPr/>
            <p:nvPr/>
          </p:nvSpPr>
          <p:spPr>
            <a:xfrm>
              <a:off x="241864" y="23444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155B54"/>
                  </a:solidFill>
                  <a:latin typeface="Times New Roman"/>
                  <a:ea typeface="Times New Roman"/>
                  <a:cs typeface="Times New Roman"/>
                  <a:sym typeface="Times New Roman"/>
                </a:rPr>
                <a:t>2</a:t>
              </a:r>
              <a:endParaRPr b="1" dirty="0">
                <a:solidFill>
                  <a:srgbClr val="155B54"/>
                </a:solidFill>
                <a:latin typeface="Times New Roman"/>
                <a:ea typeface="Times New Roman"/>
                <a:cs typeface="Times New Roman"/>
                <a:sym typeface="Times New Roman"/>
              </a:endParaRPr>
            </a:p>
          </p:txBody>
        </p:sp>
        <p:sp>
          <p:nvSpPr>
            <p:cNvPr id="21" name="Google Shape;91;p17">
              <a:extLst>
                <a:ext uri="{FF2B5EF4-FFF2-40B4-BE49-F238E27FC236}">
                  <a16:creationId xmlns:a16="http://schemas.microsoft.com/office/drawing/2014/main" id="{1FB1652F-0592-7B07-FA07-05F452A0925D}"/>
                </a:ext>
              </a:extLst>
            </p:cNvPr>
            <p:cNvSpPr txBox="1"/>
            <p:nvPr/>
          </p:nvSpPr>
          <p:spPr>
            <a:xfrm>
              <a:off x="450920" y="2334837"/>
              <a:ext cx="2372252" cy="393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Notification</a:t>
              </a:r>
              <a:endParaRPr b="1" dirty="0">
                <a:solidFill>
                  <a:srgbClr val="FFFFFF"/>
                </a:solidFill>
                <a:latin typeface="Times New Roman"/>
                <a:ea typeface="Times New Roman"/>
                <a:cs typeface="Times New Roman"/>
                <a:sym typeface="Times New Roman"/>
              </a:endParaRPr>
            </a:p>
          </p:txBody>
        </p:sp>
        <p:sp>
          <p:nvSpPr>
            <p:cNvPr id="22" name="Google Shape;92;p17">
              <a:extLst>
                <a:ext uri="{FF2B5EF4-FFF2-40B4-BE49-F238E27FC236}">
                  <a16:creationId xmlns:a16="http://schemas.microsoft.com/office/drawing/2014/main" id="{F5DF1C76-4733-D215-3861-8D087687698C}"/>
                </a:ext>
              </a:extLst>
            </p:cNvPr>
            <p:cNvSpPr txBox="1"/>
            <p:nvPr/>
          </p:nvSpPr>
          <p:spPr>
            <a:xfrm>
              <a:off x="535296" y="2931697"/>
              <a:ext cx="2203500" cy="507300"/>
            </a:xfrm>
            <a:prstGeom prst="rect">
              <a:avLst/>
            </a:prstGeom>
            <a:noFill/>
            <a:ln>
              <a:noFill/>
            </a:ln>
          </p:spPr>
          <p:txBody>
            <a:bodyPr spcFirstLastPara="1" wrap="square" lIns="91425" tIns="91425" rIns="91425" bIns="91425" anchor="t" anchorCtr="0">
              <a:noAutofit/>
            </a:bodyPr>
            <a:lstStyle/>
            <a:p>
              <a:pPr algn="ctr">
                <a:spcAft>
                  <a:spcPts val="1600"/>
                </a:spcAft>
              </a:pPr>
              <a:r>
                <a:rPr lang="en-US" b="1" dirty="0">
                  <a:latin typeface="Times New Roman"/>
                  <a:ea typeface="Times New Roman"/>
                  <a:cs typeface="Times New Roman"/>
                  <a:sym typeface="Times New Roman"/>
                </a:rPr>
                <a:t>Registration details are sent to the owner via mail  .</a:t>
              </a:r>
            </a:p>
          </p:txBody>
        </p:sp>
      </p:grpSp>
      <p:grpSp>
        <p:nvGrpSpPr>
          <p:cNvPr id="23" name="Google Shape;88;p17">
            <a:extLst>
              <a:ext uri="{FF2B5EF4-FFF2-40B4-BE49-F238E27FC236}">
                <a16:creationId xmlns:a16="http://schemas.microsoft.com/office/drawing/2014/main" id="{DD7C12CD-DC47-5A01-2F7B-8A8F7F218FF8}"/>
              </a:ext>
            </a:extLst>
          </p:cNvPr>
          <p:cNvGrpSpPr/>
          <p:nvPr/>
        </p:nvGrpSpPr>
        <p:grpSpPr>
          <a:xfrm>
            <a:off x="8336176" y="4497392"/>
            <a:ext cx="3040200" cy="1188310"/>
            <a:chOff x="116962" y="2250687"/>
            <a:chExt cx="3040200" cy="1188310"/>
          </a:xfrm>
        </p:grpSpPr>
        <p:sp>
          <p:nvSpPr>
            <p:cNvPr id="24" name="Google Shape;89;p17">
              <a:extLst>
                <a:ext uri="{FF2B5EF4-FFF2-40B4-BE49-F238E27FC236}">
                  <a16:creationId xmlns:a16="http://schemas.microsoft.com/office/drawing/2014/main" id="{5B0C2231-12D0-F794-EA49-CA04A06532B6}"/>
                </a:ext>
              </a:extLst>
            </p:cNvPr>
            <p:cNvSpPr/>
            <p:nvPr/>
          </p:nvSpPr>
          <p:spPr>
            <a:xfrm rot="5400000">
              <a:off x="1356262" y="1011387"/>
              <a:ext cx="561600" cy="3040200"/>
            </a:xfrm>
            <a:prstGeom prst="round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25" name="Google Shape;90;p17">
              <a:extLst>
                <a:ext uri="{FF2B5EF4-FFF2-40B4-BE49-F238E27FC236}">
                  <a16:creationId xmlns:a16="http://schemas.microsoft.com/office/drawing/2014/main" id="{76E0333A-EB09-3162-3F56-166D1B75954B}"/>
                </a:ext>
              </a:extLst>
            </p:cNvPr>
            <p:cNvSpPr/>
            <p:nvPr/>
          </p:nvSpPr>
          <p:spPr>
            <a:xfrm>
              <a:off x="241864" y="23444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155B54"/>
                  </a:solidFill>
                  <a:latin typeface="Times New Roman"/>
                  <a:ea typeface="Times New Roman"/>
                  <a:cs typeface="Times New Roman"/>
                  <a:sym typeface="Times New Roman"/>
                </a:rPr>
                <a:t>5</a:t>
              </a:r>
              <a:endParaRPr b="1" dirty="0">
                <a:solidFill>
                  <a:srgbClr val="155B54"/>
                </a:solidFill>
                <a:latin typeface="Times New Roman"/>
                <a:ea typeface="Times New Roman"/>
                <a:cs typeface="Times New Roman"/>
                <a:sym typeface="Times New Roman"/>
              </a:endParaRPr>
            </a:p>
          </p:txBody>
        </p:sp>
        <p:sp>
          <p:nvSpPr>
            <p:cNvPr id="26" name="Google Shape;91;p17">
              <a:extLst>
                <a:ext uri="{FF2B5EF4-FFF2-40B4-BE49-F238E27FC236}">
                  <a16:creationId xmlns:a16="http://schemas.microsoft.com/office/drawing/2014/main" id="{77CFA61D-DD33-F136-FBDB-79D989816570}"/>
                </a:ext>
              </a:extLst>
            </p:cNvPr>
            <p:cNvSpPr txBox="1"/>
            <p:nvPr/>
          </p:nvSpPr>
          <p:spPr>
            <a:xfrm>
              <a:off x="490446" y="2334837"/>
              <a:ext cx="2332726" cy="393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courses</a:t>
              </a:r>
              <a:endParaRPr b="1" dirty="0">
                <a:solidFill>
                  <a:srgbClr val="FFFFFF"/>
                </a:solidFill>
                <a:latin typeface="Times New Roman"/>
                <a:ea typeface="Times New Roman"/>
                <a:cs typeface="Times New Roman"/>
                <a:sym typeface="Times New Roman"/>
              </a:endParaRPr>
            </a:p>
          </p:txBody>
        </p:sp>
        <p:sp>
          <p:nvSpPr>
            <p:cNvPr id="27" name="Google Shape;92;p17">
              <a:extLst>
                <a:ext uri="{FF2B5EF4-FFF2-40B4-BE49-F238E27FC236}">
                  <a16:creationId xmlns:a16="http://schemas.microsoft.com/office/drawing/2014/main" id="{3A00BEF1-D4D3-9DDE-1957-1F6A682B8D96}"/>
                </a:ext>
              </a:extLst>
            </p:cNvPr>
            <p:cNvSpPr txBox="1"/>
            <p:nvPr/>
          </p:nvSpPr>
          <p:spPr>
            <a:xfrm>
              <a:off x="535296" y="2931697"/>
              <a:ext cx="2203500" cy="507300"/>
            </a:xfrm>
            <a:prstGeom prst="rect">
              <a:avLst/>
            </a:prstGeom>
            <a:noFill/>
            <a:ln>
              <a:noFill/>
            </a:ln>
          </p:spPr>
          <p:txBody>
            <a:bodyPr spcFirstLastPara="1" wrap="square" lIns="91425" tIns="91425" rIns="91425" bIns="91425" anchor="t" anchorCtr="0">
              <a:noAutofit/>
            </a:bodyPr>
            <a:lstStyle/>
            <a:p>
              <a:pPr algn="ctr">
                <a:spcAft>
                  <a:spcPts val="1600"/>
                </a:spcAft>
              </a:pPr>
              <a:r>
                <a:rPr lang="en-US" b="1" dirty="0">
                  <a:latin typeface="Times New Roman"/>
                  <a:ea typeface="Times New Roman"/>
                  <a:cs typeface="Times New Roman"/>
                  <a:sym typeface="Times New Roman"/>
                </a:rPr>
                <a:t>Registration is available for course details are send via mail </a:t>
              </a:r>
            </a:p>
          </p:txBody>
        </p:sp>
      </p:grpSp>
      <p:grpSp>
        <p:nvGrpSpPr>
          <p:cNvPr id="34" name="Google Shape;88;p17">
            <a:extLst>
              <a:ext uri="{FF2B5EF4-FFF2-40B4-BE49-F238E27FC236}">
                <a16:creationId xmlns:a16="http://schemas.microsoft.com/office/drawing/2014/main" id="{7AACCF85-640D-3A80-0F35-E775B94B2AFB}"/>
              </a:ext>
            </a:extLst>
          </p:cNvPr>
          <p:cNvGrpSpPr/>
          <p:nvPr/>
        </p:nvGrpSpPr>
        <p:grpSpPr>
          <a:xfrm>
            <a:off x="4185184" y="3145928"/>
            <a:ext cx="3040200" cy="1188310"/>
            <a:chOff x="116962" y="2250687"/>
            <a:chExt cx="3040200" cy="1188310"/>
          </a:xfrm>
        </p:grpSpPr>
        <p:sp>
          <p:nvSpPr>
            <p:cNvPr id="35" name="Google Shape;89;p17">
              <a:extLst>
                <a:ext uri="{FF2B5EF4-FFF2-40B4-BE49-F238E27FC236}">
                  <a16:creationId xmlns:a16="http://schemas.microsoft.com/office/drawing/2014/main" id="{22DD4A6A-B957-1D83-534B-3100F5CFDA25}"/>
                </a:ext>
              </a:extLst>
            </p:cNvPr>
            <p:cNvSpPr/>
            <p:nvPr/>
          </p:nvSpPr>
          <p:spPr>
            <a:xfrm rot="5400000">
              <a:off x="1356262" y="1011387"/>
              <a:ext cx="561600" cy="3040200"/>
            </a:xfrm>
            <a:prstGeom prst="roundRect">
              <a:avLst>
                <a:gd name="adj" fmla="val 50000"/>
              </a:avLst>
            </a:prstGeom>
            <a:solidFill>
              <a:srgbClr val="155B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36" name="Google Shape;90;p17">
              <a:extLst>
                <a:ext uri="{FF2B5EF4-FFF2-40B4-BE49-F238E27FC236}">
                  <a16:creationId xmlns:a16="http://schemas.microsoft.com/office/drawing/2014/main" id="{9E16D56B-7FE0-A41A-D62D-F44B0EA0E4DD}"/>
                </a:ext>
              </a:extLst>
            </p:cNvPr>
            <p:cNvSpPr/>
            <p:nvPr/>
          </p:nvSpPr>
          <p:spPr>
            <a:xfrm>
              <a:off x="241864" y="23444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155B54"/>
                  </a:solidFill>
                  <a:latin typeface="Times New Roman"/>
                  <a:ea typeface="Times New Roman"/>
                  <a:cs typeface="Times New Roman"/>
                  <a:sym typeface="Times New Roman"/>
                </a:rPr>
                <a:t>3</a:t>
              </a:r>
              <a:endParaRPr b="1" dirty="0">
                <a:solidFill>
                  <a:srgbClr val="155B54"/>
                </a:solidFill>
                <a:latin typeface="Times New Roman"/>
                <a:ea typeface="Times New Roman"/>
                <a:cs typeface="Times New Roman"/>
                <a:sym typeface="Times New Roman"/>
              </a:endParaRPr>
            </a:p>
          </p:txBody>
        </p:sp>
        <p:sp>
          <p:nvSpPr>
            <p:cNvPr id="37" name="Google Shape;91;p17">
              <a:extLst>
                <a:ext uri="{FF2B5EF4-FFF2-40B4-BE49-F238E27FC236}">
                  <a16:creationId xmlns:a16="http://schemas.microsoft.com/office/drawing/2014/main" id="{991796C5-E2F7-3CC3-CC6A-5CCACFAF600D}"/>
                </a:ext>
              </a:extLst>
            </p:cNvPr>
            <p:cNvSpPr txBox="1"/>
            <p:nvPr/>
          </p:nvSpPr>
          <p:spPr>
            <a:xfrm>
              <a:off x="493772" y="2334837"/>
              <a:ext cx="2329400" cy="393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FFFFFF"/>
                  </a:solidFill>
                  <a:latin typeface="Times New Roman"/>
                  <a:ea typeface="Times New Roman"/>
                  <a:cs typeface="Times New Roman"/>
                  <a:sym typeface="Times New Roman"/>
                </a:rPr>
                <a:t>Offers</a:t>
              </a:r>
              <a:endParaRPr b="1" dirty="0">
                <a:solidFill>
                  <a:srgbClr val="FFFFFF"/>
                </a:solidFill>
                <a:latin typeface="Times New Roman"/>
                <a:ea typeface="Times New Roman"/>
                <a:cs typeface="Times New Roman"/>
                <a:sym typeface="Times New Roman"/>
              </a:endParaRPr>
            </a:p>
          </p:txBody>
        </p:sp>
        <p:sp>
          <p:nvSpPr>
            <p:cNvPr id="38" name="Google Shape;92;p17">
              <a:extLst>
                <a:ext uri="{FF2B5EF4-FFF2-40B4-BE49-F238E27FC236}">
                  <a16:creationId xmlns:a16="http://schemas.microsoft.com/office/drawing/2014/main" id="{C7E74F13-8BDF-BC4A-386B-39740D138D2A}"/>
                </a:ext>
              </a:extLst>
            </p:cNvPr>
            <p:cNvSpPr txBox="1"/>
            <p:nvPr/>
          </p:nvSpPr>
          <p:spPr>
            <a:xfrm>
              <a:off x="535296" y="2931697"/>
              <a:ext cx="2203500" cy="507300"/>
            </a:xfrm>
            <a:prstGeom prst="rect">
              <a:avLst/>
            </a:prstGeom>
            <a:noFill/>
            <a:ln>
              <a:noFill/>
            </a:ln>
          </p:spPr>
          <p:txBody>
            <a:bodyPr spcFirstLastPara="1" wrap="square" lIns="91425" tIns="91425" rIns="91425" bIns="91425" anchor="t" anchorCtr="0">
              <a:noAutofit/>
            </a:bodyPr>
            <a:lstStyle/>
            <a:p>
              <a:pPr algn="ctr">
                <a:spcAft>
                  <a:spcPts val="1600"/>
                </a:spcAft>
              </a:pPr>
              <a:r>
                <a:rPr lang="en-US" b="1" dirty="0">
                  <a:latin typeface="Times New Roman"/>
                  <a:ea typeface="Times New Roman"/>
                  <a:cs typeface="Times New Roman"/>
                  <a:sym typeface="Times New Roman"/>
                </a:rPr>
                <a:t>Contains special offers and  free certification</a:t>
              </a:r>
            </a:p>
          </p:txBody>
        </p:sp>
      </p:grpSp>
    </p:spTree>
    <p:extLst>
      <p:ext uri="{BB962C8B-B14F-4D97-AF65-F5344CB8AC3E}">
        <p14:creationId xmlns:p14="http://schemas.microsoft.com/office/powerpoint/2010/main" val="377592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82B4-D45B-39B1-9688-D4C7C4A2C114}"/>
              </a:ext>
            </a:extLst>
          </p:cNvPr>
          <p:cNvSpPr>
            <a:spLocks noGrp="1"/>
          </p:cNvSpPr>
          <p:nvPr>
            <p:ph type="title"/>
          </p:nvPr>
        </p:nvSpPr>
        <p:spPr/>
        <p:txBody>
          <a:bodyPr/>
          <a:lstStyle/>
          <a:p>
            <a:r>
              <a:rPr lang="en-US" dirty="0"/>
              <a:t>Class diagram :</a:t>
            </a:r>
            <a:endParaRPr lang="en-IN" dirty="0"/>
          </a:p>
        </p:txBody>
      </p:sp>
      <p:sp>
        <p:nvSpPr>
          <p:cNvPr id="3" name="Content Placeholder 2">
            <a:extLst>
              <a:ext uri="{FF2B5EF4-FFF2-40B4-BE49-F238E27FC236}">
                <a16:creationId xmlns:a16="http://schemas.microsoft.com/office/drawing/2014/main" id="{0D82B9F9-575D-8F6F-AC7F-BC2E4792D469}"/>
              </a:ext>
            </a:extLst>
          </p:cNvPr>
          <p:cNvSpPr>
            <a:spLocks noGrp="1"/>
          </p:cNvSpPr>
          <p:nvPr>
            <p:ph idx="1"/>
          </p:nvPr>
        </p:nvSpPr>
        <p:spPr>
          <a:xfrm>
            <a:off x="838200" y="1690688"/>
            <a:ext cx="10515600" cy="4351338"/>
          </a:xfrm>
        </p:spPr>
        <p:txBody>
          <a:bodyPr>
            <a:normAutofit/>
          </a:bodyPr>
          <a:lstStyle/>
          <a:p>
            <a:pPr marL="0" indent="0">
              <a:buNone/>
            </a:pPr>
            <a:r>
              <a:rPr lang="en-US" sz="3600" dirty="0">
                <a:solidFill>
                  <a:srgbClr val="D1D5DB"/>
                </a:solidFill>
                <a:latin typeface="Söhne"/>
              </a:rPr>
              <a:t>                                         </a:t>
            </a:r>
            <a:r>
              <a:rPr lang="en-US" sz="3600" b="0" i="0" dirty="0" err="1">
                <a:effectLst/>
                <a:latin typeface="Söhne"/>
              </a:rPr>
              <a:t>BlazeAware</a:t>
            </a:r>
            <a:endParaRPr lang="en-US" sz="3600" b="0" i="0" dirty="0">
              <a:effectLst/>
              <a:latin typeface="Söhne"/>
            </a:endParaRPr>
          </a:p>
          <a:p>
            <a:pPr marL="0" indent="0">
              <a:buNone/>
            </a:pPr>
            <a:endParaRPr lang="en-IN" sz="3600" dirty="0"/>
          </a:p>
        </p:txBody>
      </p:sp>
      <p:pic>
        <p:nvPicPr>
          <p:cNvPr id="5" name="Picture 4">
            <a:extLst>
              <a:ext uri="{FF2B5EF4-FFF2-40B4-BE49-F238E27FC236}">
                <a16:creationId xmlns:a16="http://schemas.microsoft.com/office/drawing/2014/main" id="{32B5B231-C1AD-29FE-41D8-E6CA008B9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251" y="1218867"/>
            <a:ext cx="9545382" cy="4763165"/>
          </a:xfrm>
          <a:prstGeom prst="rect">
            <a:avLst/>
          </a:prstGeom>
        </p:spPr>
      </p:pic>
    </p:spTree>
    <p:extLst>
      <p:ext uri="{BB962C8B-B14F-4D97-AF65-F5344CB8AC3E}">
        <p14:creationId xmlns:p14="http://schemas.microsoft.com/office/powerpoint/2010/main" val="313971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A3EE-E285-208E-5861-B3E0E9F1DCE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A74676-EDA6-236A-B360-A45E271A81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213" y="365125"/>
            <a:ext cx="11152415" cy="5811838"/>
          </a:xfrm>
        </p:spPr>
      </p:pic>
    </p:spTree>
    <p:extLst>
      <p:ext uri="{BB962C8B-B14F-4D97-AF65-F5344CB8AC3E}">
        <p14:creationId xmlns:p14="http://schemas.microsoft.com/office/powerpoint/2010/main" val="116753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Blazeaware</Template>
  <TotalTime>0</TotalTime>
  <Words>452</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Calibri Light</vt:lpstr>
      <vt:lpstr>Montserrat</vt:lpstr>
      <vt:lpstr>Söhne</vt:lpstr>
      <vt:lpstr>Times New Roman</vt:lpstr>
      <vt:lpstr>Office Theme</vt:lpstr>
      <vt:lpstr>PowerPoint Presentation</vt:lpstr>
      <vt:lpstr>About :</vt:lpstr>
      <vt:lpstr>Existing problem :</vt:lpstr>
      <vt:lpstr>Other problems :</vt:lpstr>
      <vt:lpstr>Aim :</vt:lpstr>
      <vt:lpstr>Solution :</vt:lpstr>
      <vt:lpstr>Services :</vt:lpstr>
      <vt:lpstr>Class diagram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Charulatha Murugan</dc:creator>
  <cp:lastModifiedBy>Charulatha Murugan</cp:lastModifiedBy>
  <cp:revision>1</cp:revision>
  <dcterms:created xsi:type="dcterms:W3CDTF">2023-09-04T15:27:37Z</dcterms:created>
  <dcterms:modified xsi:type="dcterms:W3CDTF">2023-09-04T15:28:10Z</dcterms:modified>
</cp:coreProperties>
</file>