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8"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D10E7D-4CF4-4B7F-A7D8-E70B8E40319D}" type="datetimeFigureOut">
              <a:rPr lang="en-IN" smtClean="0"/>
              <a:t>31-08-2021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CBD085-DFB6-4F2D-8CD6-C5F5B66F9FC4}" type="slidenum">
              <a:rPr lang="en-IN" smtClean="0"/>
              <a:t>‹#›</a:t>
            </a:fld>
            <a:endParaRPr lang="en-IN"/>
          </a:p>
        </p:txBody>
      </p:sp>
    </p:spTree>
    <p:extLst>
      <p:ext uri="{BB962C8B-B14F-4D97-AF65-F5344CB8AC3E}">
        <p14:creationId xmlns:p14="http://schemas.microsoft.com/office/powerpoint/2010/main" val="3757554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5CBD085-DFB6-4F2D-8CD6-C5F5B66F9FC4}" type="slidenum">
              <a:rPr lang="en-IN" smtClean="0"/>
              <a:t>2</a:t>
            </a:fld>
            <a:endParaRPr lang="en-IN"/>
          </a:p>
        </p:txBody>
      </p:sp>
    </p:spTree>
    <p:extLst>
      <p:ext uri="{BB962C8B-B14F-4D97-AF65-F5344CB8AC3E}">
        <p14:creationId xmlns:p14="http://schemas.microsoft.com/office/powerpoint/2010/main" val="34486783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8/31/2021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8/31/2021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www.wikipedia.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1" dirty="0" smtClean="0">
                <a:solidFill>
                  <a:srgbClr val="FF0000"/>
                </a:solidFill>
              </a:rPr>
              <a:t>IBM Hack Challenge 2021 </a:t>
            </a:r>
            <a:br>
              <a:rPr lang="en-US" sz="4000" b="1" dirty="0" smtClean="0">
                <a:solidFill>
                  <a:srgbClr val="FF0000"/>
                </a:solidFill>
              </a:rPr>
            </a:br>
            <a:r>
              <a:rPr lang="en-US" sz="4000" b="1" dirty="0" smtClean="0">
                <a:solidFill>
                  <a:srgbClr val="FF0000"/>
                </a:solidFill>
              </a:rPr>
              <a:t>(IPL Super Predictor)</a:t>
            </a:r>
            <a:endParaRPr lang="en-IN" sz="4000" b="1" dirty="0">
              <a:solidFill>
                <a:srgbClr val="FF0000"/>
              </a:solidFill>
            </a:endParaRPr>
          </a:p>
        </p:txBody>
      </p:sp>
      <p:sp>
        <p:nvSpPr>
          <p:cNvPr id="3" name="Subtitle 2"/>
          <p:cNvSpPr>
            <a:spLocks noGrp="1"/>
          </p:cNvSpPr>
          <p:nvPr>
            <p:ph type="subTitle" idx="1"/>
          </p:nvPr>
        </p:nvSpPr>
        <p:spPr/>
        <p:txBody>
          <a:bodyPr>
            <a:normAutofit fontScale="85000" lnSpcReduction="20000"/>
          </a:bodyPr>
          <a:lstStyle/>
          <a:p>
            <a:r>
              <a:rPr lang="en-US" sz="2800" dirty="0" smtClean="0"/>
              <a:t>                                    Team Name : DARK</a:t>
            </a:r>
          </a:p>
          <a:p>
            <a:r>
              <a:rPr lang="en-US" sz="2800" dirty="0" smtClean="0"/>
              <a:t>                                            By: </a:t>
            </a:r>
            <a:r>
              <a:rPr lang="en-US" sz="2800" dirty="0" err="1" smtClean="0"/>
              <a:t>Kunta</a:t>
            </a:r>
            <a:r>
              <a:rPr lang="en-US" sz="2800" dirty="0" smtClean="0"/>
              <a:t> </a:t>
            </a:r>
            <a:r>
              <a:rPr lang="en-US" sz="2800" dirty="0" err="1" smtClean="0"/>
              <a:t>Kshiraj</a:t>
            </a:r>
            <a:endParaRPr lang="en-US" sz="2800" dirty="0" smtClean="0"/>
          </a:p>
          <a:p>
            <a:r>
              <a:rPr lang="en-US" sz="2800" dirty="0"/>
              <a:t> </a:t>
            </a:r>
            <a:r>
              <a:rPr lang="en-US" sz="2800" dirty="0" smtClean="0"/>
              <a:t>                                                   (19H61A05L9) </a:t>
            </a:r>
          </a:p>
        </p:txBody>
      </p:sp>
    </p:spTree>
    <p:extLst>
      <p:ext uri="{BB962C8B-B14F-4D97-AF65-F5344CB8AC3E}">
        <p14:creationId xmlns:p14="http://schemas.microsoft.com/office/powerpoint/2010/main" val="582256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924" y="916900"/>
            <a:ext cx="8897592" cy="5115639"/>
          </a:xfrm>
          <a:prstGeom prst="rect">
            <a:avLst/>
          </a:prstGeom>
        </p:spPr>
      </p:pic>
    </p:spTree>
    <p:extLst>
      <p:ext uri="{BB962C8B-B14F-4D97-AF65-F5344CB8AC3E}">
        <p14:creationId xmlns:p14="http://schemas.microsoft.com/office/powerpoint/2010/main" val="2319361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394460"/>
            <a:ext cx="10104120" cy="4914900"/>
          </a:xfrm>
          <a:prstGeom prst="rect">
            <a:avLst/>
          </a:prstGeom>
        </p:spPr>
      </p:pic>
    </p:spTree>
    <p:extLst>
      <p:ext uri="{BB962C8B-B14F-4D97-AF65-F5344CB8AC3E}">
        <p14:creationId xmlns:p14="http://schemas.microsoft.com/office/powerpoint/2010/main" val="3964197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540" y="1483700"/>
            <a:ext cx="10218419" cy="4505619"/>
          </a:xfrm>
          <a:prstGeom prst="rect">
            <a:avLst/>
          </a:prstGeom>
        </p:spPr>
      </p:pic>
    </p:spTree>
    <p:extLst>
      <p:ext uri="{BB962C8B-B14F-4D97-AF65-F5344CB8AC3E}">
        <p14:creationId xmlns:p14="http://schemas.microsoft.com/office/powerpoint/2010/main" val="420722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1" y="914400"/>
            <a:ext cx="10195560" cy="4983480"/>
          </a:xfrm>
          <a:prstGeom prst="rect">
            <a:avLst/>
          </a:prstGeom>
        </p:spPr>
      </p:pic>
    </p:spTree>
    <p:extLst>
      <p:ext uri="{BB962C8B-B14F-4D97-AF65-F5344CB8AC3E}">
        <p14:creationId xmlns:p14="http://schemas.microsoft.com/office/powerpoint/2010/main" val="2400434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960" y="1074420"/>
            <a:ext cx="10538460" cy="4524315"/>
          </a:xfrm>
          <a:prstGeom prst="rect">
            <a:avLst/>
          </a:prstGeom>
          <a:noFill/>
        </p:spPr>
        <p:txBody>
          <a:bodyPr wrap="square" rtlCol="0">
            <a:spAutoFit/>
          </a:bodyPr>
          <a:lstStyle/>
          <a:p>
            <a:r>
              <a:rPr lang="en-US" dirty="0"/>
              <a:t>.</a:t>
            </a:r>
            <a:r>
              <a:rPr lang="en-US" sz="3600" b="1" dirty="0">
                <a:solidFill>
                  <a:srgbClr val="FF0000"/>
                </a:solidFill>
              </a:rPr>
              <a:t>ADVANTAGES OF THE PROPOSED SOLUTION </a:t>
            </a:r>
            <a:endParaRPr lang="en-US" sz="3600" b="1" dirty="0" smtClean="0">
              <a:solidFill>
                <a:srgbClr val="FF0000"/>
              </a:solidFill>
            </a:endParaRPr>
          </a:p>
          <a:p>
            <a:r>
              <a:rPr lang="en-US" sz="2400" dirty="0" smtClean="0"/>
              <a:t>To</a:t>
            </a:r>
            <a:r>
              <a:rPr lang="en-US" sz="2400" dirty="0"/>
              <a:t> provide the statistical analysis of players based on different characteristics .  To predict the performance of a team depending on individual player statistics.  To successfully predict the outcome of IPL matches</a:t>
            </a:r>
            <a:r>
              <a:rPr lang="en-US" sz="2400" dirty="0" smtClean="0"/>
              <a:t>.</a:t>
            </a:r>
          </a:p>
          <a:p>
            <a:endParaRPr lang="en-US" sz="2400" dirty="0"/>
          </a:p>
          <a:p>
            <a:endParaRPr lang="en-US" sz="2400" dirty="0" smtClean="0"/>
          </a:p>
          <a:p>
            <a:r>
              <a:rPr lang="en-US" sz="3600" b="1" dirty="0" smtClean="0">
                <a:solidFill>
                  <a:srgbClr val="FF0000"/>
                </a:solidFill>
              </a:rPr>
              <a:t>APPLICATION </a:t>
            </a:r>
            <a:r>
              <a:rPr lang="en-US" sz="2400" dirty="0"/>
              <a:t>The main objective of sports prediction is to improve team performance and </a:t>
            </a:r>
            <a:r>
              <a:rPr lang="en-US" sz="2400" dirty="0" smtClean="0"/>
              <a:t>enhance</a:t>
            </a:r>
          </a:p>
          <a:p>
            <a:r>
              <a:rPr lang="en-US" sz="2400" dirty="0" smtClean="0"/>
              <a:t>the</a:t>
            </a:r>
            <a:r>
              <a:rPr lang="en-US" sz="2400" dirty="0"/>
              <a:t> chances of winning the game. The value of a win takes on different forms like trickles down to the fans filling the stadium seats, television contracts, fan store merchandise, parking, concessions, sponsorships, enrollment and retention.</a:t>
            </a:r>
            <a:endParaRPr lang="en-IN" sz="2400" dirty="0"/>
          </a:p>
        </p:txBody>
      </p:sp>
    </p:spTree>
    <p:extLst>
      <p:ext uri="{BB962C8B-B14F-4D97-AF65-F5344CB8AC3E}">
        <p14:creationId xmlns:p14="http://schemas.microsoft.com/office/powerpoint/2010/main" val="947363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5820" y="1005840"/>
            <a:ext cx="10607040" cy="4339650"/>
          </a:xfrm>
          <a:prstGeom prst="rect">
            <a:avLst/>
          </a:prstGeom>
          <a:noFill/>
        </p:spPr>
        <p:txBody>
          <a:bodyPr wrap="square" rtlCol="0">
            <a:spAutoFit/>
          </a:bodyPr>
          <a:lstStyle/>
          <a:p>
            <a:r>
              <a:rPr lang="en-US" sz="3600" b="1" dirty="0">
                <a:solidFill>
                  <a:srgbClr val="FF0000"/>
                </a:solidFill>
              </a:rPr>
              <a:t>CONCLUSION</a:t>
            </a:r>
            <a:r>
              <a:rPr lang="en-US" dirty="0"/>
              <a:t> </a:t>
            </a:r>
            <a:endParaRPr lang="en-US" dirty="0" smtClean="0"/>
          </a:p>
          <a:p>
            <a:endParaRPr lang="en-US" sz="2400" dirty="0"/>
          </a:p>
          <a:p>
            <a:r>
              <a:rPr lang="en-US" sz="2400" dirty="0" smtClean="0"/>
              <a:t>This</a:t>
            </a:r>
            <a:r>
              <a:rPr lang="en-US" sz="2400" dirty="0"/>
              <a:t> work aims at understanding the dataset of past </a:t>
            </a:r>
            <a:r>
              <a:rPr lang="en-US" sz="2400" dirty="0" smtClean="0"/>
              <a:t>12</a:t>
            </a:r>
            <a:r>
              <a:rPr lang="en-US" sz="2400" dirty="0"/>
              <a:t> years history of the IPL data. It helps to understand machine learning algorithms working principal and their implementation. It creates the Model and Training dataset and helps to predict with the help of the model created. The model classifies the data and compares the results. It takes into consideration the measures accuracy, error rate, precision, recall, sensitivity and specificity. This work focuses on exploring IPL data and presenting its insights as graphical representation and comparative analysis. By making use of this, Indian Premier League and the fan followers can take decisions on the team’s performance and predict the trophy winners that will lead to success in future.</a:t>
            </a:r>
            <a:endParaRPr lang="en-IN" sz="2400" dirty="0"/>
          </a:p>
        </p:txBody>
      </p:sp>
    </p:spTree>
    <p:extLst>
      <p:ext uri="{BB962C8B-B14F-4D97-AF65-F5344CB8AC3E}">
        <p14:creationId xmlns:p14="http://schemas.microsoft.com/office/powerpoint/2010/main" val="1794502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1520" y="1005840"/>
            <a:ext cx="10675620" cy="5909310"/>
          </a:xfrm>
          <a:prstGeom prst="rect">
            <a:avLst/>
          </a:prstGeom>
          <a:noFill/>
        </p:spPr>
        <p:txBody>
          <a:bodyPr wrap="square" rtlCol="0">
            <a:spAutoFit/>
          </a:bodyPr>
          <a:lstStyle/>
          <a:p>
            <a:r>
              <a:rPr lang="en-US" sz="3600" b="1" dirty="0" smtClean="0">
                <a:solidFill>
                  <a:srgbClr val="FF0000"/>
                </a:solidFill>
              </a:rPr>
              <a:t>FUTURE </a:t>
            </a:r>
            <a:r>
              <a:rPr lang="en-US" sz="3600" b="1" dirty="0">
                <a:solidFill>
                  <a:srgbClr val="FF0000"/>
                </a:solidFill>
              </a:rPr>
              <a:t>SCOPE </a:t>
            </a:r>
            <a:endParaRPr lang="en-US" sz="3600" b="1" dirty="0" smtClean="0">
              <a:solidFill>
                <a:srgbClr val="FF0000"/>
              </a:solidFill>
            </a:endParaRPr>
          </a:p>
          <a:p>
            <a:r>
              <a:rPr lang="en-US" sz="2400" dirty="0" smtClean="0"/>
              <a:t>The </a:t>
            </a:r>
            <a:r>
              <a:rPr lang="en-US" sz="2400" dirty="0"/>
              <a:t>implementation tools Anaconda </a:t>
            </a:r>
            <a:r>
              <a:rPr lang="en-US" sz="2400" dirty="0" err="1"/>
              <a:t>navigator,Jupyter,Random</a:t>
            </a:r>
            <a:r>
              <a:rPr lang="en-US" sz="2400" dirty="0"/>
              <a:t> Forest is observed to be the best accurate classifier with 89.15% to predict the best player performance. This knowledge will be used in future to predict the winning teams for the next series IPL matches. Hence using this prediction, the best team can be formed. </a:t>
            </a:r>
            <a:endParaRPr lang="en-US" sz="2400" dirty="0" smtClean="0"/>
          </a:p>
          <a:p>
            <a:endParaRPr lang="en-US" dirty="0"/>
          </a:p>
          <a:p>
            <a:endParaRPr lang="en-US" dirty="0" smtClean="0"/>
          </a:p>
          <a:p>
            <a:r>
              <a:rPr lang="en-US" sz="3600" b="1" dirty="0" smtClean="0">
                <a:solidFill>
                  <a:srgbClr val="FF0000"/>
                </a:solidFill>
              </a:rPr>
              <a:t>BIBLIOGRAPHY</a:t>
            </a:r>
            <a:r>
              <a:rPr lang="en-US" dirty="0" smtClean="0"/>
              <a:t> </a:t>
            </a:r>
          </a:p>
          <a:p>
            <a:pPr marL="342900" indent="-342900">
              <a:buFont typeface="Symbol" panose="05050102010706020507" pitchFamily="18" charset="2"/>
              <a:buChar char="Þ"/>
            </a:pPr>
            <a:r>
              <a:rPr lang="en-US" sz="2400" dirty="0" smtClean="0"/>
              <a:t>IBM</a:t>
            </a:r>
          </a:p>
          <a:p>
            <a:pPr marL="342900" indent="-342900">
              <a:buFont typeface="Symbol" panose="05050102010706020507" pitchFamily="18" charset="2"/>
              <a:buChar char="Þ"/>
            </a:pPr>
            <a:r>
              <a:rPr lang="en-US" sz="2400" dirty="0"/>
              <a:t> </a:t>
            </a:r>
            <a:r>
              <a:rPr lang="en-US" sz="2400" dirty="0" err="1" smtClean="0"/>
              <a:t>SmartInternz</a:t>
            </a:r>
            <a:endParaRPr lang="en-US" sz="2400" dirty="0" smtClean="0"/>
          </a:p>
          <a:p>
            <a:pPr marL="342900" indent="-342900">
              <a:buFont typeface="Symbol" panose="05050102010706020507" pitchFamily="18" charset="2"/>
              <a:buChar char="Þ"/>
            </a:pPr>
            <a:r>
              <a:rPr lang="en-US" sz="2400" dirty="0"/>
              <a:t>www.google.com</a:t>
            </a:r>
          </a:p>
          <a:p>
            <a:pPr marL="342900" indent="-342900">
              <a:buFont typeface="Symbol" panose="05050102010706020507" pitchFamily="18" charset="2"/>
              <a:buChar char="Þ"/>
            </a:pPr>
            <a:r>
              <a:rPr lang="en-US" sz="2400" dirty="0" smtClean="0"/>
              <a:t> </a:t>
            </a:r>
            <a:r>
              <a:rPr lang="en-US" sz="2400" dirty="0" smtClean="0">
                <a:hlinkClick r:id="rId2"/>
              </a:rPr>
              <a:t>www.wikipedia.com</a:t>
            </a:r>
            <a:endParaRPr lang="en-US" sz="2400" dirty="0" smtClean="0"/>
          </a:p>
          <a:p>
            <a:pPr marL="342900" indent="-342900">
              <a:buFont typeface="Symbol" panose="05050102010706020507" pitchFamily="18" charset="2"/>
              <a:buChar char="Þ"/>
            </a:pPr>
            <a:endParaRPr lang="en-US" sz="2400" dirty="0"/>
          </a:p>
          <a:p>
            <a:endParaRPr lang="en-US" dirty="0" smtClean="0"/>
          </a:p>
          <a:p>
            <a:endParaRPr lang="en-US" dirty="0"/>
          </a:p>
          <a:p>
            <a:endParaRPr lang="en-IN" dirty="0"/>
          </a:p>
        </p:txBody>
      </p:sp>
    </p:spTree>
    <p:extLst>
      <p:ext uri="{BB962C8B-B14F-4D97-AF65-F5344CB8AC3E}">
        <p14:creationId xmlns:p14="http://schemas.microsoft.com/office/powerpoint/2010/main" val="2475447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1999" y="936171"/>
            <a:ext cx="10014857" cy="646331"/>
          </a:xfrm>
          <a:prstGeom prst="rect">
            <a:avLst/>
          </a:prstGeom>
          <a:noFill/>
        </p:spPr>
        <p:txBody>
          <a:bodyPr wrap="square" rtlCol="0">
            <a:spAutoFit/>
          </a:bodyPr>
          <a:lstStyle/>
          <a:p>
            <a:r>
              <a:rPr lang="en-US" sz="3600" b="1" dirty="0" smtClean="0">
                <a:solidFill>
                  <a:srgbClr val="FF0000"/>
                </a:solidFill>
              </a:rPr>
              <a:t>INTRODUCTION</a:t>
            </a:r>
            <a:endParaRPr lang="en-IN" sz="3600" b="1" dirty="0">
              <a:solidFill>
                <a:srgbClr val="FF0000"/>
              </a:solidFill>
            </a:endParaRPr>
          </a:p>
        </p:txBody>
      </p:sp>
      <p:sp>
        <p:nvSpPr>
          <p:cNvPr id="3" name="TextBox 2"/>
          <p:cNvSpPr txBox="1"/>
          <p:nvPr/>
        </p:nvSpPr>
        <p:spPr>
          <a:xfrm>
            <a:off x="957942" y="1894114"/>
            <a:ext cx="10201894" cy="4770537"/>
          </a:xfrm>
          <a:prstGeom prst="rect">
            <a:avLst/>
          </a:prstGeom>
          <a:noFill/>
        </p:spPr>
        <p:txBody>
          <a:bodyPr wrap="square" rtlCol="0">
            <a:spAutoFit/>
          </a:bodyPr>
          <a:lstStyle/>
          <a:p>
            <a:r>
              <a:rPr lang="en-US" sz="3200" b="1" dirty="0" smtClean="0">
                <a:solidFill>
                  <a:srgbClr val="002060"/>
                </a:solidFill>
              </a:rPr>
              <a:t>OVERVIEW</a:t>
            </a:r>
          </a:p>
          <a:p>
            <a:endParaRPr lang="en-US" sz="3200" dirty="0"/>
          </a:p>
          <a:p>
            <a:r>
              <a:rPr lang="en-US" sz="2400" dirty="0"/>
              <a:t>Since the dawn of the IPL in 2008, it has attracted viewers all around the globe. High level of uncertainty and last moment nail biters has drawn the fans to watch the matches in large numbers. Within a short period, IPL has become the highest revenue generating league of cricket. With all this, the amount of data being generated in terms of matches revenue scores </a:t>
            </a:r>
            <a:r>
              <a:rPr lang="en-US" sz="2400" dirty="0" err="1"/>
              <a:t>etc</a:t>
            </a:r>
            <a:r>
              <a:rPr lang="en-US" sz="2400" dirty="0"/>
              <a:t> has also become huge. Analyzing such vast amounts of data would give great insights in forecasting match results ,top scores and wicket takers etc</a:t>
            </a:r>
            <a:r>
              <a:rPr lang="en-US" sz="2400" dirty="0" smtClean="0"/>
              <a:t>.</a:t>
            </a:r>
          </a:p>
          <a:p>
            <a:endParaRPr lang="en-US" sz="2400" dirty="0"/>
          </a:p>
          <a:p>
            <a:r>
              <a:rPr lang="en-US" sz="2400" dirty="0" smtClean="0"/>
              <a:t>                                                                                                      </a:t>
            </a:r>
            <a:endParaRPr lang="en-US" sz="2400" dirty="0"/>
          </a:p>
          <a:p>
            <a:r>
              <a:rPr lang="en-US" sz="2400" dirty="0"/>
              <a:t> </a:t>
            </a:r>
            <a:r>
              <a:rPr lang="en-US" sz="2400" dirty="0" smtClean="0"/>
              <a:t>                                                                                                                                                                                            </a:t>
            </a:r>
          </a:p>
        </p:txBody>
      </p:sp>
    </p:spTree>
    <p:extLst>
      <p:ext uri="{BB962C8B-B14F-4D97-AF65-F5344CB8AC3E}">
        <p14:creationId xmlns:p14="http://schemas.microsoft.com/office/powerpoint/2010/main" val="4024169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1371" y="696686"/>
            <a:ext cx="10602686" cy="5601533"/>
          </a:xfrm>
          <a:prstGeom prst="rect">
            <a:avLst/>
          </a:prstGeom>
          <a:noFill/>
        </p:spPr>
        <p:txBody>
          <a:bodyPr wrap="square" rtlCol="0">
            <a:spAutoFit/>
          </a:bodyPr>
          <a:lstStyle/>
          <a:p>
            <a:r>
              <a:rPr lang="en-US" sz="2800" b="1" dirty="0" smtClean="0">
                <a:solidFill>
                  <a:srgbClr val="002060"/>
                </a:solidFill>
              </a:rPr>
              <a:t>PURPOSE</a:t>
            </a:r>
          </a:p>
          <a:p>
            <a:endParaRPr lang="en-US" dirty="0" smtClean="0"/>
          </a:p>
          <a:p>
            <a:r>
              <a:rPr lang="en-US" sz="2400" dirty="0"/>
              <a:t>The objective of this solution is to create a dashboard that visualizes the following capabilities and also forecasts the future results. </a:t>
            </a:r>
            <a:endParaRPr lang="en-US" sz="2400" dirty="0" smtClean="0"/>
          </a:p>
          <a:p>
            <a:r>
              <a:rPr lang="en-US" sz="2400" dirty="0" smtClean="0"/>
              <a:t>1.To </a:t>
            </a:r>
            <a:r>
              <a:rPr lang="en-US" sz="2400" dirty="0"/>
              <a:t>find the team that won the most number of matches in the entire IPL. </a:t>
            </a:r>
            <a:endParaRPr lang="en-US" sz="2400" dirty="0" smtClean="0"/>
          </a:p>
          <a:p>
            <a:r>
              <a:rPr lang="en-US" sz="2400" dirty="0" smtClean="0"/>
              <a:t>2</a:t>
            </a:r>
            <a:r>
              <a:rPr lang="en-US" sz="2400" dirty="0"/>
              <a:t>. To find the team that lost the most number of matches in the entire IPL. </a:t>
            </a:r>
            <a:endParaRPr lang="en-US" sz="2400" dirty="0" smtClean="0"/>
          </a:p>
          <a:p>
            <a:r>
              <a:rPr lang="en-US" sz="2400" dirty="0" smtClean="0"/>
              <a:t>3</a:t>
            </a:r>
            <a:r>
              <a:rPr lang="en-US" sz="2400" dirty="0"/>
              <a:t>. Does winning a toss increase the chances of victory. </a:t>
            </a:r>
            <a:endParaRPr lang="en-US" sz="2400" dirty="0" smtClean="0"/>
          </a:p>
          <a:p>
            <a:r>
              <a:rPr lang="en-US" sz="2400" dirty="0" smtClean="0"/>
              <a:t>4</a:t>
            </a:r>
            <a:r>
              <a:rPr lang="en-US" sz="2400" dirty="0"/>
              <a:t>. To find the player with the most player of the match awards. </a:t>
            </a:r>
            <a:endParaRPr lang="en-US" sz="2400" dirty="0" smtClean="0"/>
          </a:p>
          <a:p>
            <a:r>
              <a:rPr lang="en-US" sz="2400" dirty="0" smtClean="0"/>
              <a:t>5</a:t>
            </a:r>
            <a:r>
              <a:rPr lang="en-US" sz="2400" dirty="0"/>
              <a:t>. To find the city that hosted the maximum number of IPL matches. </a:t>
            </a:r>
            <a:endParaRPr lang="en-US" sz="2400" dirty="0" smtClean="0"/>
          </a:p>
          <a:p>
            <a:r>
              <a:rPr lang="en-US" sz="2400" dirty="0" smtClean="0"/>
              <a:t>6</a:t>
            </a:r>
            <a:r>
              <a:rPr lang="en-US" sz="2400" dirty="0"/>
              <a:t>. To find </a:t>
            </a:r>
            <a:r>
              <a:rPr lang="en-US" sz="2400" dirty="0" smtClean="0"/>
              <a:t>the most </a:t>
            </a:r>
            <a:r>
              <a:rPr lang="en-US" sz="2400" dirty="0"/>
              <a:t>winning team for each season. </a:t>
            </a:r>
            <a:endParaRPr lang="en-US" sz="2400" dirty="0" smtClean="0"/>
          </a:p>
          <a:p>
            <a:r>
              <a:rPr lang="en-US" sz="2400" dirty="0" smtClean="0"/>
              <a:t>7</a:t>
            </a:r>
            <a:r>
              <a:rPr lang="en-US" sz="2400" dirty="0"/>
              <a:t>. To find the on-field umpire with the maximum number of IPL matches. </a:t>
            </a:r>
            <a:endParaRPr lang="en-US" sz="2400" dirty="0" smtClean="0"/>
          </a:p>
          <a:p>
            <a:r>
              <a:rPr lang="en-US" sz="2400" dirty="0" smtClean="0"/>
              <a:t>8</a:t>
            </a:r>
            <a:r>
              <a:rPr lang="en-US" sz="2400" dirty="0"/>
              <a:t>. To </a:t>
            </a:r>
            <a:r>
              <a:rPr lang="en-US" sz="2400" dirty="0" smtClean="0"/>
              <a:t>find the </a:t>
            </a:r>
            <a:r>
              <a:rPr lang="en-US" sz="2400" dirty="0"/>
              <a:t>biggest victories in IPL while defending a total and while chasing a total. 9. Which team won the most matches while batting first. </a:t>
            </a:r>
            <a:endParaRPr lang="en-US" sz="2400" dirty="0" smtClean="0"/>
          </a:p>
          <a:p>
            <a:r>
              <a:rPr lang="en-US" sz="2400" dirty="0" smtClean="0"/>
              <a:t>10</a:t>
            </a:r>
            <a:r>
              <a:rPr lang="en-US" sz="2400" dirty="0"/>
              <a:t>. Which team won the most matches while batting second. </a:t>
            </a:r>
            <a:endParaRPr lang="en-US" sz="2400" dirty="0" smtClean="0"/>
          </a:p>
          <a:p>
            <a:r>
              <a:rPr lang="en-US" sz="2400" dirty="0" smtClean="0"/>
              <a:t>11</a:t>
            </a:r>
            <a:r>
              <a:rPr lang="en-US" sz="2400" dirty="0"/>
              <a:t>. List of teams which have won matches by most runs cumulatively</a:t>
            </a:r>
            <a:endParaRPr lang="en-IN" sz="2400" dirty="0"/>
          </a:p>
        </p:txBody>
      </p:sp>
    </p:spTree>
    <p:extLst>
      <p:ext uri="{BB962C8B-B14F-4D97-AF65-F5344CB8AC3E}">
        <p14:creationId xmlns:p14="http://schemas.microsoft.com/office/powerpoint/2010/main" val="3130131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240" y="685800"/>
            <a:ext cx="10629900" cy="646331"/>
          </a:xfrm>
          <a:prstGeom prst="rect">
            <a:avLst/>
          </a:prstGeom>
          <a:noFill/>
        </p:spPr>
        <p:txBody>
          <a:bodyPr wrap="square" rtlCol="0">
            <a:spAutoFit/>
          </a:bodyPr>
          <a:lstStyle/>
          <a:p>
            <a:r>
              <a:rPr lang="en-IN" sz="3600" b="1" dirty="0">
                <a:solidFill>
                  <a:srgbClr val="FF0000"/>
                </a:solidFill>
              </a:rPr>
              <a:t>LITEARTURE SURVEY</a:t>
            </a:r>
          </a:p>
        </p:txBody>
      </p:sp>
      <p:sp>
        <p:nvSpPr>
          <p:cNvPr id="3" name="TextBox 2"/>
          <p:cNvSpPr txBox="1"/>
          <p:nvPr/>
        </p:nvSpPr>
        <p:spPr>
          <a:xfrm>
            <a:off x="800100" y="1691640"/>
            <a:ext cx="10584180" cy="4278094"/>
          </a:xfrm>
          <a:prstGeom prst="rect">
            <a:avLst/>
          </a:prstGeom>
          <a:noFill/>
        </p:spPr>
        <p:txBody>
          <a:bodyPr wrap="square" rtlCol="0">
            <a:spAutoFit/>
          </a:bodyPr>
          <a:lstStyle/>
          <a:p>
            <a:r>
              <a:rPr lang="en-US" sz="2800" b="1" dirty="0">
                <a:solidFill>
                  <a:srgbClr val="002060"/>
                </a:solidFill>
              </a:rPr>
              <a:t>EXISTING PROBLEM-Existing approaches to solve the problem</a:t>
            </a:r>
            <a:r>
              <a:rPr lang="en-US" sz="2800" dirty="0">
                <a:solidFill>
                  <a:srgbClr val="002060"/>
                </a:solidFill>
              </a:rPr>
              <a:t>. </a:t>
            </a:r>
            <a:endParaRPr lang="en-US" sz="2800" dirty="0" smtClean="0">
              <a:solidFill>
                <a:srgbClr val="002060"/>
              </a:solidFill>
            </a:endParaRPr>
          </a:p>
          <a:p>
            <a:endParaRPr lang="en-US" sz="2800" dirty="0">
              <a:solidFill>
                <a:srgbClr val="002060"/>
              </a:solidFill>
            </a:endParaRPr>
          </a:p>
          <a:p>
            <a:r>
              <a:rPr lang="en-US" sz="2400" dirty="0"/>
              <a:t>IPL Data Analysis is all about the analyzing the data that is al- ready present in data set using data science, machine learning and python. This is an application design for the purpose of analyzing the data by fetching the attribute from the data set and predicting the future of the match and as well as of the players. This will help in the selection of the IPL team that the team should perform good and win the match.  Prediction is </a:t>
            </a:r>
            <a:endParaRPr lang="en-US" sz="2400" dirty="0" smtClean="0"/>
          </a:p>
          <a:p>
            <a:r>
              <a:rPr lang="en-US" sz="2400" dirty="0" smtClean="0"/>
              <a:t>done</a:t>
            </a:r>
            <a:r>
              <a:rPr lang="en-US" sz="2400" dirty="0"/>
              <a:t> for anything like which player will play well in tomorrow's </a:t>
            </a:r>
            <a:r>
              <a:rPr lang="en-US" sz="2400" dirty="0" err="1" smtClean="0"/>
              <a:t>match,which</a:t>
            </a:r>
            <a:r>
              <a:rPr lang="en-US" sz="2400" dirty="0"/>
              <a:t> team will win toss and even match etc. The prediction can be done with the help of the analysis on that data set collected and by displaying proper data that is useful for the future prediction. </a:t>
            </a:r>
            <a:endParaRPr lang="en-IN" sz="2800" dirty="0">
              <a:solidFill>
                <a:srgbClr val="002060"/>
              </a:solidFill>
            </a:endParaRPr>
          </a:p>
        </p:txBody>
      </p:sp>
    </p:spTree>
    <p:extLst>
      <p:ext uri="{BB962C8B-B14F-4D97-AF65-F5344CB8AC3E}">
        <p14:creationId xmlns:p14="http://schemas.microsoft.com/office/powerpoint/2010/main" val="1789155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4380" y="960120"/>
            <a:ext cx="10584180" cy="2677656"/>
          </a:xfrm>
          <a:prstGeom prst="rect">
            <a:avLst/>
          </a:prstGeom>
          <a:noFill/>
        </p:spPr>
        <p:txBody>
          <a:bodyPr wrap="square" rtlCol="0">
            <a:spAutoFit/>
          </a:bodyPr>
          <a:lstStyle/>
          <a:p>
            <a:r>
              <a:rPr lang="en-IN" sz="2800" b="1" dirty="0">
                <a:solidFill>
                  <a:srgbClr val="002060"/>
                </a:solidFill>
              </a:rPr>
              <a:t>PROPOSED SOLUTION </a:t>
            </a:r>
            <a:endParaRPr lang="en-IN" sz="2800" b="1" dirty="0" smtClean="0">
              <a:solidFill>
                <a:srgbClr val="002060"/>
              </a:solidFill>
            </a:endParaRPr>
          </a:p>
          <a:p>
            <a:endParaRPr lang="en-US" sz="2800" dirty="0" smtClean="0">
              <a:solidFill>
                <a:srgbClr val="002060"/>
              </a:solidFill>
            </a:endParaRPr>
          </a:p>
          <a:p>
            <a:r>
              <a:rPr lang="en-US" sz="2800" dirty="0" smtClean="0"/>
              <a:t> The </a:t>
            </a:r>
            <a:r>
              <a:rPr lang="en-US" sz="2800" dirty="0"/>
              <a:t>solution is to create a dashboard that visualizes capabilities and also forecasts the future results</a:t>
            </a:r>
            <a:r>
              <a:rPr lang="en-US" sz="2800" dirty="0" smtClean="0"/>
              <a:t>.</a:t>
            </a:r>
          </a:p>
          <a:p>
            <a:r>
              <a:rPr lang="en-US" sz="2800" dirty="0" smtClean="0"/>
              <a:t>Using </a:t>
            </a:r>
            <a:r>
              <a:rPr lang="en-US" sz="2800" dirty="0"/>
              <a:t>the following tools we have developed the solution </a:t>
            </a:r>
            <a:r>
              <a:rPr lang="en-US" sz="2800" dirty="0" smtClean="0"/>
              <a:t>:</a:t>
            </a:r>
          </a:p>
          <a:p>
            <a:r>
              <a:rPr lang="en-US" sz="2800" dirty="0" smtClean="0"/>
              <a:t>IBM </a:t>
            </a:r>
            <a:r>
              <a:rPr lang="en-US" sz="2800" dirty="0"/>
              <a:t>Cloud, IBM </a:t>
            </a:r>
            <a:r>
              <a:rPr lang="en-US" sz="2800" dirty="0" err="1"/>
              <a:t>Cognos</a:t>
            </a:r>
            <a:r>
              <a:rPr lang="en-US" sz="2800" dirty="0"/>
              <a:t> Analytics, </a:t>
            </a:r>
            <a:r>
              <a:rPr lang="en-US" sz="2800" dirty="0" smtClean="0"/>
              <a:t>IBM </a:t>
            </a:r>
            <a:r>
              <a:rPr lang="en-US" sz="2800" dirty="0"/>
              <a:t>Watson Studio.</a:t>
            </a:r>
            <a:endParaRPr lang="en-IN" sz="2800" dirty="0">
              <a:solidFill>
                <a:srgbClr val="002060"/>
              </a:solidFill>
            </a:endParaRPr>
          </a:p>
        </p:txBody>
      </p:sp>
    </p:spTree>
    <p:extLst>
      <p:ext uri="{BB962C8B-B14F-4D97-AF65-F5344CB8AC3E}">
        <p14:creationId xmlns:p14="http://schemas.microsoft.com/office/powerpoint/2010/main" val="13928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7220" y="731520"/>
            <a:ext cx="8663940" cy="1508105"/>
          </a:xfrm>
          <a:prstGeom prst="rect">
            <a:avLst/>
          </a:prstGeom>
          <a:noFill/>
        </p:spPr>
        <p:txBody>
          <a:bodyPr wrap="square" rtlCol="0">
            <a:spAutoFit/>
          </a:bodyPr>
          <a:lstStyle/>
          <a:p>
            <a:r>
              <a:rPr lang="en-US" sz="3600" b="1" dirty="0" smtClean="0">
                <a:solidFill>
                  <a:srgbClr val="FF0000"/>
                </a:solidFill>
              </a:rPr>
              <a:t>THEORITICAL ANALYSIS</a:t>
            </a:r>
          </a:p>
          <a:p>
            <a:endParaRPr lang="en-US" sz="2800" b="1" dirty="0" smtClean="0">
              <a:solidFill>
                <a:srgbClr val="002060"/>
              </a:solidFill>
            </a:endParaRPr>
          </a:p>
          <a:p>
            <a:r>
              <a:rPr lang="en-US" sz="2800" b="1" dirty="0" smtClean="0">
                <a:solidFill>
                  <a:srgbClr val="002060"/>
                </a:solidFill>
              </a:rPr>
              <a:t>Block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867" y="2239625"/>
            <a:ext cx="7704773" cy="3820360"/>
          </a:xfrm>
          <a:prstGeom prst="rect">
            <a:avLst/>
          </a:prstGeom>
        </p:spPr>
      </p:pic>
    </p:spTree>
    <p:extLst>
      <p:ext uri="{BB962C8B-B14F-4D97-AF65-F5344CB8AC3E}">
        <p14:creationId xmlns:p14="http://schemas.microsoft.com/office/powerpoint/2010/main" val="2193008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4380" y="1051560"/>
            <a:ext cx="10561320" cy="2092881"/>
          </a:xfrm>
          <a:prstGeom prst="rect">
            <a:avLst/>
          </a:prstGeom>
          <a:noFill/>
        </p:spPr>
        <p:txBody>
          <a:bodyPr wrap="square" rtlCol="0">
            <a:spAutoFit/>
          </a:bodyPr>
          <a:lstStyle/>
          <a:p>
            <a:r>
              <a:rPr lang="en-IN" dirty="0" smtClean="0"/>
              <a:t>  </a:t>
            </a:r>
            <a:r>
              <a:rPr lang="en-IN" sz="2800" b="1" dirty="0">
                <a:solidFill>
                  <a:srgbClr val="002060"/>
                </a:solidFill>
              </a:rPr>
              <a:t>HARDWARE AND SOFTWARE </a:t>
            </a:r>
            <a:r>
              <a:rPr lang="en-IN" sz="2800" b="1" dirty="0" smtClean="0">
                <a:solidFill>
                  <a:srgbClr val="002060"/>
                </a:solidFill>
              </a:rPr>
              <a:t>REQUIREMENTS </a:t>
            </a:r>
          </a:p>
          <a:p>
            <a:endParaRPr lang="en-IN" dirty="0"/>
          </a:p>
          <a:p>
            <a:r>
              <a:rPr lang="en-IN" sz="2800" dirty="0" smtClean="0"/>
              <a:t>1)IBM Cloud</a:t>
            </a:r>
          </a:p>
          <a:p>
            <a:r>
              <a:rPr lang="en-IN" sz="2800" dirty="0" smtClean="0"/>
              <a:t>2)IBM </a:t>
            </a:r>
            <a:r>
              <a:rPr lang="en-IN" sz="2800" dirty="0" err="1"/>
              <a:t>Cognos</a:t>
            </a:r>
            <a:r>
              <a:rPr lang="en-IN" sz="2800" dirty="0"/>
              <a:t> </a:t>
            </a:r>
            <a:r>
              <a:rPr lang="en-IN" sz="2800" dirty="0" smtClean="0"/>
              <a:t>Analytics</a:t>
            </a:r>
            <a:r>
              <a:rPr lang="en-IN" sz="2800" dirty="0"/>
              <a:t> </a:t>
            </a:r>
            <a:endParaRPr lang="en-IN" sz="2800" dirty="0" smtClean="0"/>
          </a:p>
          <a:p>
            <a:r>
              <a:rPr lang="en-IN" sz="2800" dirty="0" smtClean="0"/>
              <a:t>3)IBM </a:t>
            </a:r>
            <a:r>
              <a:rPr lang="en-IN" sz="2800" dirty="0"/>
              <a:t>Watson Studio.</a:t>
            </a:r>
          </a:p>
        </p:txBody>
      </p:sp>
    </p:spTree>
    <p:extLst>
      <p:ext uri="{BB962C8B-B14F-4D97-AF65-F5344CB8AC3E}">
        <p14:creationId xmlns:p14="http://schemas.microsoft.com/office/powerpoint/2010/main" val="4043971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960" y="937260"/>
            <a:ext cx="10698480" cy="830997"/>
          </a:xfrm>
          <a:prstGeom prst="rect">
            <a:avLst/>
          </a:prstGeom>
          <a:noFill/>
        </p:spPr>
        <p:txBody>
          <a:bodyPr wrap="square" rtlCol="0">
            <a:spAutoFit/>
          </a:bodyPr>
          <a:lstStyle/>
          <a:p>
            <a:r>
              <a:rPr lang="en-US" sz="4800" b="1" dirty="0" smtClean="0">
                <a:solidFill>
                  <a:srgbClr val="FF0000"/>
                </a:solidFill>
              </a:rPr>
              <a:t>RESULT</a:t>
            </a:r>
            <a:endParaRPr lang="en-IN" sz="4800"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2046515"/>
            <a:ext cx="3658111" cy="39932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9320" y="2046516"/>
            <a:ext cx="4423795" cy="3993250"/>
          </a:xfrm>
          <a:prstGeom prst="rect">
            <a:avLst/>
          </a:prstGeom>
        </p:spPr>
      </p:pic>
    </p:spTree>
    <p:extLst>
      <p:ext uri="{BB962C8B-B14F-4D97-AF65-F5344CB8AC3E}">
        <p14:creationId xmlns:p14="http://schemas.microsoft.com/office/powerpoint/2010/main" val="2031573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793" y="1001487"/>
            <a:ext cx="9050013" cy="5193574"/>
          </a:xfrm>
          <a:prstGeom prst="rect">
            <a:avLst/>
          </a:prstGeom>
        </p:spPr>
      </p:pic>
    </p:spTree>
    <p:extLst>
      <p:ext uri="{BB962C8B-B14F-4D97-AF65-F5344CB8AC3E}">
        <p14:creationId xmlns:p14="http://schemas.microsoft.com/office/powerpoint/2010/main" val="36185070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99</TotalTime>
  <Words>306</Words>
  <Application>Microsoft Office PowerPoint</Application>
  <PresentationFormat>Widescreen</PresentationFormat>
  <Paragraphs>64</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Garamond</vt:lpstr>
      <vt:lpstr>Symbol</vt:lpstr>
      <vt:lpstr>Organic</vt:lpstr>
      <vt:lpstr>IBM Hack Challenge 2021  (IPL Super Predictor)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Hack Challenge 2021  (IPL Super Predictor)</dc:title>
  <dc:creator>netsys</dc:creator>
  <cp:lastModifiedBy>netsys</cp:lastModifiedBy>
  <cp:revision>8</cp:revision>
  <dcterms:created xsi:type="dcterms:W3CDTF">2021-08-31T16:30:46Z</dcterms:created>
  <dcterms:modified xsi:type="dcterms:W3CDTF">2021-08-31T18:09:58Z</dcterms:modified>
</cp:coreProperties>
</file>