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9"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userDrawn="1">
          <p15:clr>
            <a:srgbClr val="A4A3A4"/>
          </p15:clr>
        </p15:guide>
        <p15:guide id="2" orient="horz" pos="288" userDrawn="1">
          <p15:clr>
            <a:srgbClr val="A4A3A4"/>
          </p15:clr>
        </p15:guide>
        <p15:guide id="3" orient="horz" pos="20160" userDrawn="1">
          <p15:clr>
            <a:srgbClr val="A4A3A4"/>
          </p15:clr>
        </p15:guide>
        <p15:guide id="4" orient="horz" userDrawn="1">
          <p15:clr>
            <a:srgbClr val="A4A3A4"/>
          </p15:clr>
        </p15:guide>
        <p15:guide id="5" pos="581" userDrawn="1">
          <p15:clr>
            <a:srgbClr val="A4A3A4"/>
          </p15:clr>
        </p15:guide>
        <p15:guide id="6" pos="27069" userDrawn="1">
          <p15:clr>
            <a:srgbClr val="A4A3A4"/>
          </p15:clr>
        </p15:guide>
        <p15:guide id="7" pos="245" userDrawn="1">
          <p15:clr>
            <a:srgbClr val="A4A3A4"/>
          </p15:clr>
        </p15:guide>
        <p15:guide id="8" pos="2736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94694" autoAdjust="0"/>
  </p:normalViewPr>
  <p:slideViewPr>
    <p:cSldViewPr snapToGrid="0" snapToObjects="1" showGuides="1">
      <p:cViewPr varScale="1">
        <p:scale>
          <a:sx n="17" d="100"/>
          <a:sy n="17" d="100"/>
        </p:scale>
        <p:origin x="1867" y="82"/>
      </p:cViewPr>
      <p:guideLst>
        <p:guide orient="horz" pos="3318"/>
        <p:guide orient="horz" pos="288"/>
        <p:guide orient="horz" pos="20160"/>
        <p:guide orient="horz"/>
        <p:guide pos="581"/>
        <p:guide pos="27069"/>
        <p:guide pos="245"/>
        <p:guide pos="273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5" y="6378481"/>
            <a:ext cx="10056813"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35524"/>
            <a:ext cx="10048875" cy="780498"/>
          </a:xfrm>
          <a:prstGeom prst="rect">
            <a:avLst/>
          </a:prstGeom>
          <a:noFill/>
        </p:spPr>
        <p:txBody>
          <a:bodyPr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6" y="14199288"/>
            <a:ext cx="10050462"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35524"/>
            <a:ext cx="10048875" cy="780498"/>
          </a:xfrm>
          <a:prstGeom prst="rect">
            <a:avLst/>
          </a:prstGeom>
          <a:noFill/>
        </p:spPr>
        <p:txBody>
          <a:bodyPr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35524"/>
            <a:ext cx="10058400" cy="780498"/>
          </a:xfrm>
          <a:prstGeom prst="rect">
            <a:avLst/>
          </a:prstGeom>
          <a:noFill/>
        </p:spPr>
        <p:txBody>
          <a:bodyPr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4" y="5535524"/>
            <a:ext cx="10047018"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4" y="6378481"/>
            <a:ext cx="10047018"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4" y="14259512"/>
            <a:ext cx="10047018"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4" y="25666176"/>
            <a:ext cx="10047018"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7"/>
            <a:ext cx="10052050"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5" y="14951552"/>
            <a:ext cx="10056813"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5"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5"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5" y="465815"/>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5" y="6378481"/>
            <a:ext cx="10056813"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35524"/>
            <a:ext cx="10048875" cy="780498"/>
          </a:xfrm>
          <a:prstGeom prst="rect">
            <a:avLst/>
          </a:prstGeom>
          <a:noFill/>
        </p:spPr>
        <p:txBody>
          <a:bodyPr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6" y="14199288"/>
            <a:ext cx="10050462"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35524"/>
            <a:ext cx="10048875" cy="780498"/>
          </a:xfrm>
          <a:prstGeom prst="rect">
            <a:avLst/>
          </a:prstGeom>
          <a:noFill/>
        </p:spPr>
        <p:txBody>
          <a:bodyPr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35524"/>
            <a:ext cx="10058400" cy="780498"/>
          </a:xfrm>
          <a:prstGeom prst="rect">
            <a:avLst/>
          </a:prstGeom>
          <a:noFill/>
        </p:spPr>
        <p:txBody>
          <a:bodyPr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4" y="5535524"/>
            <a:ext cx="10047018"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4" y="6378481"/>
            <a:ext cx="10047018"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4" y="14259512"/>
            <a:ext cx="10047018"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4" y="25666176"/>
            <a:ext cx="10047018"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7"/>
            <a:ext cx="10052050"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5" y="14951552"/>
            <a:ext cx="10056813"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5"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5"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5" y="465815"/>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52625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18769"/>
            <a:ext cx="13573126"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2" y="17396004"/>
            <a:ext cx="13573125"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4"/>
            <a:ext cx="13571534"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26438"/>
            <a:ext cx="13571534"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9" y="5418769"/>
            <a:ext cx="13579475"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3" y="5418769"/>
            <a:ext cx="13576029"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3" y="6295353"/>
            <a:ext cx="13576029"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3" y="17363896"/>
            <a:ext cx="13576029" cy="780498"/>
          </a:xfrm>
          <a:prstGeom prst="rect">
            <a:avLst/>
          </a:prstGeom>
          <a:noFill/>
        </p:spPr>
        <p:txBody>
          <a:bodyPr wrap="square" lIns="91436" tIns="91436" rIns="91436" bIns="91436" anchor="ctr" anchorCtr="0">
            <a:spAutoFit/>
          </a:bodyPr>
          <a:lstStyle>
            <a:lvl1pPr marL="0" indent="0" algn="ctr">
              <a:buNone/>
              <a:tabLst/>
              <a:defRPr sz="3701"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2" y="18157350"/>
            <a:ext cx="13581061"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3" y="25832432"/>
            <a:ext cx="13576029"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4" y="26625887"/>
            <a:ext cx="13581061"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itchFamily="18" charset="0"/>
                <a:cs typeface="Times New Roman"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5"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5"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5" y="465815"/>
            <a:ext cx="31998968" cy="1637973"/>
          </a:xfrm>
          <a:prstGeom prst="rect">
            <a:avLst/>
          </a:prstGeom>
        </p:spPr>
        <p:txBody>
          <a:bodyPr anchor="t" anchorCtr="1">
            <a:no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90" y="6212225"/>
            <a:ext cx="10056813"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anose="02020603050405020304" pitchFamily="18" charset="0"/>
                <a:cs typeface="Times New Roman" panose="02020603050405020304"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3" y="5335641"/>
            <a:ext cx="10048875" cy="780498"/>
          </a:xfrm>
          <a:prstGeom prst="rect">
            <a:avLst/>
          </a:prstGeom>
          <a:noFill/>
        </p:spPr>
        <p:txBody>
          <a:bodyPr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anose="02020603050405020304" pitchFamily="18" charset="0"/>
                <a:cs typeface="Times New Roman" panose="02020603050405020304"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199288"/>
            <a:ext cx="10050462"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anose="02020603050405020304" pitchFamily="18" charset="0"/>
                <a:cs typeface="Times New Roman" panose="02020603050405020304"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35641"/>
            <a:ext cx="20720050"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anose="02020603050405020304" pitchFamily="18" charset="0"/>
                <a:cs typeface="Times New Roman" panose="02020603050405020304"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61520"/>
            <a:ext cx="20720050"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35641"/>
            <a:ext cx="10047018"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anose="02020603050405020304" pitchFamily="18" charset="0"/>
                <a:cs typeface="Times New Roman" panose="02020603050405020304"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59512"/>
            <a:ext cx="10047018"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anose="02020603050405020304" pitchFamily="18" charset="0"/>
                <a:cs typeface="Times New Roman" panose="02020603050405020304"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56650"/>
            <a:ext cx="10047018" cy="780498"/>
          </a:xfrm>
          <a:prstGeom prst="rect">
            <a:avLst/>
          </a:prstGeom>
          <a:noFill/>
        </p:spPr>
        <p:txBody>
          <a:bodyPr wrap="square" lIns="91436" tIns="91436" rIns="91436" bIns="91436" anchor="ctr" anchorCtr="0">
            <a:spAutoFit/>
          </a:bodyPr>
          <a:lstStyle>
            <a:lvl1pPr marL="0" indent="0" algn="ctr">
              <a:buNone/>
              <a:defRPr sz="3701"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5"/>
            <a:ext cx="10052050" cy="846492"/>
          </a:xfrm>
          <a:prstGeom prst="rect">
            <a:avLst/>
          </a:prstGeom>
        </p:spPr>
        <p:txBody>
          <a:bodyPr wrap="square" lIns="228589" tIns="228589" rIns="228589" bIns="228589">
            <a:spAutoFit/>
          </a:bodyPr>
          <a:lstStyle>
            <a:lvl1pPr marL="0" indent="0">
              <a:buNone/>
              <a:defRPr sz="2501">
                <a:solidFill>
                  <a:schemeClr val="accent5">
                    <a:lumMod val="50000"/>
                  </a:schemeClr>
                </a:solidFill>
                <a:latin typeface="Times New Roman" panose="02020603050405020304" pitchFamily="18" charset="0"/>
                <a:cs typeface="Times New Roman" panose="02020603050405020304" pitchFamily="18" charset="0"/>
              </a:defRPr>
            </a:lvl1pPr>
            <a:lvl2pPr marL="1485937" indent="-571514">
              <a:defRPr sz="2501">
                <a:latin typeface="Trebuchet MS" pitchFamily="34" charset="0"/>
              </a:defRPr>
            </a:lvl2pPr>
            <a:lvl3pPr marL="2057451" indent="-571514">
              <a:defRPr sz="2501">
                <a:latin typeface="Trebuchet MS" pitchFamily="34" charset="0"/>
              </a:defRPr>
            </a:lvl3pPr>
            <a:lvl4pPr marL="2686118" indent="-628667">
              <a:defRPr sz="2501">
                <a:latin typeface="Trebuchet MS" pitchFamily="34" charset="0"/>
              </a:defRPr>
            </a:lvl4pPr>
            <a:lvl5pPr marL="3143328" indent="-457211">
              <a:defRPr sz="2501">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5"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5"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5" y="465815"/>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4F0052-EB2B-214A-A571-468A263B568E}"/>
              </a:ext>
            </a:extLst>
          </p:cNvPr>
          <p:cNvGrpSpPr/>
          <p:nvPr userDrawn="1"/>
        </p:nvGrpSpPr>
        <p:grpSpPr>
          <a:xfrm>
            <a:off x="-122803" y="-102880"/>
            <a:ext cx="44106584" cy="33075071"/>
            <a:chOff x="-122803" y="-102882"/>
            <a:chExt cx="44106584" cy="33075071"/>
          </a:xfrm>
        </p:grpSpPr>
        <p:sp>
          <p:nvSpPr>
            <p:cNvPr id="64" name="Freeform 63"/>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dirty="0"/>
            </a:p>
          </p:txBody>
        </p:sp>
        <p:sp>
          <p:nvSpPr>
            <p:cNvPr id="65" name="Freeform 64"/>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66" name="Freeform 65"/>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68" name="Text Box 14"/>
            <p:cNvSpPr txBox="1">
              <a:spLocks noChangeArrowheads="1"/>
            </p:cNvSpPr>
            <p:nvPr userDrawn="1"/>
          </p:nvSpPr>
          <p:spPr bwMode="auto">
            <a:xfrm>
              <a:off x="1603881" y="32173892"/>
              <a:ext cx="2514600" cy="36169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1"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1" b="1" dirty="0">
                  <a:solidFill>
                    <a:schemeClr val="bg1">
                      <a:lumMod val="75000"/>
                    </a:schemeClr>
                  </a:solidFill>
                  <a:latin typeface="Arial" charset="0"/>
                </a:rPr>
                <a:t>www.PosterPresentations.com</a:t>
              </a:r>
            </a:p>
          </p:txBody>
        </p:sp>
      </p:grpSp>
      <p:graphicFrame>
        <p:nvGraphicFramePr>
          <p:cNvPr id="10" name="Table 9">
            <a:extLst>
              <a:ext uri="{FF2B5EF4-FFF2-40B4-BE49-F238E27FC236}">
                <a16:creationId xmlns:a16="http://schemas.microsoft.com/office/drawing/2014/main" id="{261139EA-164D-7E4A-BD91-7C2F98E9FA24}"/>
              </a:ext>
            </a:extLst>
          </p:cNvPr>
          <p:cNvGraphicFramePr>
            <a:graphicFrameLocks noGrp="1"/>
          </p:cNvGraphicFramePr>
          <p:nvPr userDrawn="1">
            <p:extLst>
              <p:ext uri="{D42A27DB-BD31-4B8C-83A1-F6EECF244321}">
                <p14:modId xmlns:p14="http://schemas.microsoft.com/office/powerpoint/2010/main" val="1592812610"/>
              </p:ext>
            </p:extLst>
          </p:nvPr>
        </p:nvGraphicFramePr>
        <p:xfrm>
          <a:off x="-10611118" y="14098"/>
          <a:ext cx="9776869" cy="32679221"/>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100" i="0" dirty="0">
                          <a:solidFill>
                            <a:srgbClr val="D9D9D9"/>
                          </a:solidFill>
                          <a:latin typeface="Arial"/>
                          <a:cs typeface="Arial"/>
                        </a:rPr>
                        <a:t>This PowerPoint template produces a </a:t>
                      </a:r>
                      <a:r>
                        <a:rPr lang="en-US" sz="2100" i="0" dirty="0">
                          <a:solidFill>
                            <a:srgbClr val="FFC000"/>
                          </a:solidFill>
                          <a:latin typeface="Arial"/>
                          <a:cs typeface="Arial"/>
                        </a:rPr>
                        <a:t>standard screen size (4:3 Ratio) virtual </a:t>
                      </a:r>
                      <a:r>
                        <a:rPr lang="en-US" sz="2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the  </a:t>
                      </a:r>
                      <a:r>
                        <a:rPr lang="en-US" sz="2100" i="0" dirty="0">
                          <a:solidFill>
                            <a:srgbClr val="FFC000"/>
                          </a:solidFill>
                          <a:latin typeface="Arial"/>
                          <a:cs typeface="Arial"/>
                        </a:rPr>
                        <a:t>HELP DESK</a:t>
                      </a:r>
                      <a:r>
                        <a:rPr lang="en-US" sz="2100" i="0" baseline="0" dirty="0">
                          <a:solidFill>
                            <a:srgbClr val="D9D9D9"/>
                          </a:solidFill>
                          <a:latin typeface="Arial"/>
                          <a:cs typeface="Arial"/>
                        </a:rPr>
                        <a:t> </a:t>
                      </a:r>
                      <a:r>
                        <a:rPr lang="en-US" sz="2100" i="0" dirty="0">
                          <a:solidFill>
                            <a:srgbClr val="D9D9D9"/>
                          </a:solidFill>
                          <a:latin typeface="Arial"/>
                          <a:cs typeface="Arial"/>
                        </a:rPr>
                        <a:t>tab.</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To print your poster using our same-day professional printing service,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a:t>
                      </a:r>
                      <a:r>
                        <a:rPr lang="en-US" sz="2100" i="0" dirty="0">
                          <a:solidFill>
                            <a:srgbClr val="FFC000"/>
                          </a:solidFill>
                          <a:latin typeface="Arial"/>
                          <a:cs typeface="Arial"/>
                        </a:rPr>
                        <a:t>Order your poster</a:t>
                      </a:r>
                      <a:r>
                        <a:rPr lang="en-US" sz="2100" i="0" dirty="0">
                          <a:solidFill>
                            <a:srgbClr val="D9D9D9"/>
                          </a:solidFill>
                          <a:latin typeface="Arial"/>
                          <a:cs typeface="Arial"/>
                        </a:rPr>
                        <a:t>".</a:t>
                      </a:r>
                      <a:endParaRPr lang="en-US" sz="2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100" dirty="0">
                        <a:solidFill>
                          <a:srgbClr val="1F3A4E"/>
                        </a:solidFill>
                      </a:endParaRPr>
                    </a:p>
                    <a:p>
                      <a:pPr algn="ctr"/>
                      <a:endParaRPr lang="en-US" sz="2100" dirty="0">
                        <a:solidFill>
                          <a:srgbClr val="1F3A4E"/>
                        </a:solidFill>
                      </a:endParaRPr>
                    </a:p>
                    <a:p>
                      <a:pPr algn="ctr"/>
                      <a:r>
                        <a:rPr lang="en-US" sz="2100" dirty="0">
                          <a:solidFill>
                            <a:schemeClr val="bg1"/>
                          </a:solidFill>
                          <a:latin typeface="Arial" panose="020B0604020202020204" pitchFamily="34" charset="0"/>
                          <a:cs typeface="Arial" panose="020B0604020202020204" pitchFamily="34" charset="0"/>
                        </a:rPr>
                        <a:t>This is a template for a </a:t>
                      </a:r>
                    </a:p>
                    <a:p>
                      <a:pPr algn="ctr"/>
                      <a:r>
                        <a:rPr lang="en-US" sz="2100" dirty="0">
                          <a:solidFill>
                            <a:schemeClr val="bg1"/>
                          </a:solidFill>
                          <a:latin typeface="Arial" panose="020B0604020202020204" pitchFamily="34" charset="0"/>
                          <a:cs typeface="Arial" panose="020B0604020202020204" pitchFamily="34" charset="0"/>
                        </a:rPr>
                        <a:t>presentation poster</a:t>
                      </a:r>
                      <a:br>
                        <a:rPr lang="en-US" sz="2100" dirty="0">
                          <a:solidFill>
                            <a:schemeClr val="bg1"/>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Virtual</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Standard Size</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(4:3 Ratio)</a:t>
                      </a:r>
                      <a:br>
                        <a:rPr lang="en-US" sz="2100" dirty="0">
                          <a:solidFill>
                            <a:schemeClr val="bg1"/>
                          </a:solidFill>
                          <a:latin typeface="Arial" panose="020B0604020202020204" pitchFamily="34" charset="0"/>
                          <a:cs typeface="Arial" panose="020B0604020202020204" pitchFamily="34" charset="0"/>
                        </a:rPr>
                      </a:br>
                      <a:endParaRPr lang="en-US" sz="2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100" b="0" baseline="0" dirty="0">
                          <a:solidFill>
                            <a:srgbClr val="FFC000"/>
                          </a:solidFill>
                          <a:latin typeface="Arial" panose="020B0604020202020204" pitchFamily="34" charset="0"/>
                          <a:cs typeface="Arial" panose="020B0604020202020204" pitchFamily="34" charset="0"/>
                        </a:rPr>
                        <a:t>36 tall x 48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42 tall x 56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3">
                <a:tc>
                  <a:txBody>
                    <a:bodyPr/>
                    <a:lstStyle/>
                    <a:p>
                      <a:endParaRPr lang="en-US" sz="21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1. </a:t>
                      </a:r>
                      <a:r>
                        <a:rPr lang="en-US" sz="2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2. </a:t>
                      </a:r>
                      <a:r>
                        <a:rPr lang="en-US" sz="2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1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621BDD2D-00AC-BD4F-BDB1-ED6F0125A168}"/>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21" y="14100"/>
          <a:ext cx="9619281" cy="32847661"/>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9">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5">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923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961" indent="-1645961" algn="l" defTabSz="4389230" rtl="0" eaLnBrk="1" latinLnBrk="0" hangingPunct="1">
        <a:spcBef>
          <a:spcPct val="20000"/>
        </a:spcBef>
        <a:buFont typeface="Arial" pitchFamily="34" charset="0"/>
        <a:buChar char="•"/>
        <a:defRPr sz="15402" kern="1200">
          <a:solidFill>
            <a:schemeClr val="tx1"/>
          </a:solidFill>
          <a:latin typeface="+mn-lt"/>
          <a:ea typeface="+mn-ea"/>
          <a:cs typeface="+mn-cs"/>
        </a:defRPr>
      </a:lvl1pPr>
      <a:lvl2pPr marL="3566249" indent="-1371634" algn="l" defTabSz="4389230" rtl="0" eaLnBrk="1" latinLnBrk="0" hangingPunct="1">
        <a:spcBef>
          <a:spcPct val="20000"/>
        </a:spcBef>
        <a:buFont typeface="Arial" pitchFamily="34" charset="0"/>
        <a:buChar char="–"/>
        <a:defRPr sz="13501" kern="1200">
          <a:solidFill>
            <a:schemeClr val="tx1"/>
          </a:solidFill>
          <a:latin typeface="+mn-lt"/>
          <a:ea typeface="+mn-ea"/>
          <a:cs typeface="+mn-cs"/>
        </a:defRPr>
      </a:lvl2pPr>
      <a:lvl3pPr marL="5486537" indent="-1097309" algn="l" defTabSz="438923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1153"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767"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382"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995"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611"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4226"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230" rtl="0" eaLnBrk="1" latinLnBrk="0" hangingPunct="1">
        <a:defRPr sz="8600" kern="1200">
          <a:solidFill>
            <a:schemeClr val="tx1"/>
          </a:solidFill>
          <a:latin typeface="+mn-lt"/>
          <a:ea typeface="+mn-ea"/>
          <a:cs typeface="+mn-cs"/>
        </a:defRPr>
      </a:lvl1pPr>
      <a:lvl2pPr marL="2194616" algn="l" defTabSz="4389230" rtl="0" eaLnBrk="1" latinLnBrk="0" hangingPunct="1">
        <a:defRPr sz="8600" kern="1200">
          <a:solidFill>
            <a:schemeClr val="tx1"/>
          </a:solidFill>
          <a:latin typeface="+mn-lt"/>
          <a:ea typeface="+mn-ea"/>
          <a:cs typeface="+mn-cs"/>
        </a:defRPr>
      </a:lvl2pPr>
      <a:lvl3pPr marL="4389230" algn="l" defTabSz="4389230" rtl="0" eaLnBrk="1" latinLnBrk="0" hangingPunct="1">
        <a:defRPr sz="8600" kern="1200">
          <a:solidFill>
            <a:schemeClr val="tx1"/>
          </a:solidFill>
          <a:latin typeface="+mn-lt"/>
          <a:ea typeface="+mn-ea"/>
          <a:cs typeface="+mn-cs"/>
        </a:defRPr>
      </a:lvl3pPr>
      <a:lvl4pPr marL="6583845" algn="l" defTabSz="4389230" rtl="0" eaLnBrk="1" latinLnBrk="0" hangingPunct="1">
        <a:defRPr sz="8600" kern="1200">
          <a:solidFill>
            <a:schemeClr val="tx1"/>
          </a:solidFill>
          <a:latin typeface="+mn-lt"/>
          <a:ea typeface="+mn-ea"/>
          <a:cs typeface="+mn-cs"/>
        </a:defRPr>
      </a:lvl4pPr>
      <a:lvl5pPr marL="8778459" algn="l" defTabSz="4389230" rtl="0" eaLnBrk="1" latinLnBrk="0" hangingPunct="1">
        <a:defRPr sz="8600" kern="1200">
          <a:solidFill>
            <a:schemeClr val="tx1"/>
          </a:solidFill>
          <a:latin typeface="+mn-lt"/>
          <a:ea typeface="+mn-ea"/>
          <a:cs typeface="+mn-cs"/>
        </a:defRPr>
      </a:lvl5pPr>
      <a:lvl6pPr marL="10973075" algn="l" defTabSz="4389230" rtl="0" eaLnBrk="1" latinLnBrk="0" hangingPunct="1">
        <a:defRPr sz="8600" kern="1200">
          <a:solidFill>
            <a:schemeClr val="tx1"/>
          </a:solidFill>
          <a:latin typeface="+mn-lt"/>
          <a:ea typeface="+mn-ea"/>
          <a:cs typeface="+mn-cs"/>
        </a:defRPr>
      </a:lvl6pPr>
      <a:lvl7pPr marL="13167690" algn="l" defTabSz="4389230" rtl="0" eaLnBrk="1" latinLnBrk="0" hangingPunct="1">
        <a:defRPr sz="8600" kern="1200">
          <a:solidFill>
            <a:schemeClr val="tx1"/>
          </a:solidFill>
          <a:latin typeface="+mn-lt"/>
          <a:ea typeface="+mn-ea"/>
          <a:cs typeface="+mn-cs"/>
        </a:defRPr>
      </a:lvl7pPr>
      <a:lvl8pPr marL="15362304" algn="l" defTabSz="4389230" rtl="0" eaLnBrk="1" latinLnBrk="0" hangingPunct="1">
        <a:defRPr sz="8600" kern="1200">
          <a:solidFill>
            <a:schemeClr val="tx1"/>
          </a:solidFill>
          <a:latin typeface="+mn-lt"/>
          <a:ea typeface="+mn-ea"/>
          <a:cs typeface="+mn-cs"/>
        </a:defRPr>
      </a:lvl8pPr>
      <a:lvl9pPr marL="17556920" algn="l" defTabSz="438923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userDrawn="1">
          <p15:clr>
            <a:srgbClr val="F26B43"/>
          </p15:clr>
        </p15:guide>
        <p15:guide id="2" pos="7104" userDrawn="1">
          <p15:clr>
            <a:srgbClr val="F26B43"/>
          </p15:clr>
        </p15:guide>
        <p15:guide id="3" pos="13824" userDrawn="1">
          <p15:clr>
            <a:srgbClr val="F26B43"/>
          </p15:clr>
        </p15:guide>
        <p15:guide id="4" pos="2054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Text Box 14"/>
          <p:cNvSpPr txBox="1">
            <a:spLocks noChangeArrowheads="1"/>
          </p:cNvSpPr>
          <p:nvPr userDrawn="1"/>
        </p:nvSpPr>
        <p:spPr bwMode="auto">
          <a:xfrm>
            <a:off x="1603881" y="32173894"/>
            <a:ext cx="2514600" cy="36169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1"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1" b="1" dirty="0">
                <a:solidFill>
                  <a:schemeClr val="bg1">
                    <a:lumMod val="75000"/>
                  </a:schemeClr>
                </a:solidFill>
                <a:latin typeface="Arial" charset="0"/>
              </a:rPr>
              <a:t>www.PosterPresentations.com</a:t>
            </a:r>
          </a:p>
        </p:txBody>
      </p:sp>
      <p:grpSp>
        <p:nvGrpSpPr>
          <p:cNvPr id="8" name="Group 7">
            <a:extLst>
              <a:ext uri="{FF2B5EF4-FFF2-40B4-BE49-F238E27FC236}">
                <a16:creationId xmlns:a16="http://schemas.microsoft.com/office/drawing/2014/main" id="{CEE74BCF-85C0-C44E-BC9F-BF5853A23661}"/>
              </a:ext>
            </a:extLst>
          </p:cNvPr>
          <p:cNvGrpSpPr/>
          <p:nvPr userDrawn="1"/>
        </p:nvGrpSpPr>
        <p:grpSpPr>
          <a:xfrm>
            <a:off x="-130627" y="-102880"/>
            <a:ext cx="44021828" cy="33075071"/>
            <a:chOff x="-122803" y="-102882"/>
            <a:chExt cx="44106584" cy="33075071"/>
          </a:xfrm>
        </p:grpSpPr>
        <p:sp>
          <p:nvSpPr>
            <p:cNvPr id="9" name="Freeform 8">
              <a:extLst>
                <a:ext uri="{FF2B5EF4-FFF2-40B4-BE49-F238E27FC236}">
                  <a16:creationId xmlns:a16="http://schemas.microsoft.com/office/drawing/2014/main" id="{B9EC9CCD-D686-594F-89ED-BF958BDBF6D9}"/>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dirty="0"/>
            </a:p>
          </p:txBody>
        </p:sp>
        <p:sp>
          <p:nvSpPr>
            <p:cNvPr id="10" name="Freeform 9">
              <a:extLst>
                <a:ext uri="{FF2B5EF4-FFF2-40B4-BE49-F238E27FC236}">
                  <a16:creationId xmlns:a16="http://schemas.microsoft.com/office/drawing/2014/main" id="{327511B5-5516-C949-9773-D1999BE5745F}"/>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11" name="Freeform 10">
              <a:extLst>
                <a:ext uri="{FF2B5EF4-FFF2-40B4-BE49-F238E27FC236}">
                  <a16:creationId xmlns:a16="http://schemas.microsoft.com/office/drawing/2014/main" id="{10911C03-1102-2A4C-BE1F-B61AA03CC93A}"/>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12" name="Text Box 14">
              <a:extLst>
                <a:ext uri="{FF2B5EF4-FFF2-40B4-BE49-F238E27FC236}">
                  <a16:creationId xmlns:a16="http://schemas.microsoft.com/office/drawing/2014/main" id="{479AC5AE-5D7A-4047-8B42-117A31AEF12E}"/>
                </a:ext>
              </a:extLst>
            </p:cNvPr>
            <p:cNvSpPr txBox="1">
              <a:spLocks noChangeArrowheads="1"/>
            </p:cNvSpPr>
            <p:nvPr userDrawn="1"/>
          </p:nvSpPr>
          <p:spPr bwMode="auto">
            <a:xfrm>
              <a:off x="1603881" y="32173892"/>
              <a:ext cx="2514600" cy="36169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1"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1"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1948557014"/>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923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961" indent="-1645961" algn="l" defTabSz="4389230" rtl="0" eaLnBrk="1" latinLnBrk="0" hangingPunct="1">
        <a:spcBef>
          <a:spcPct val="20000"/>
        </a:spcBef>
        <a:buFont typeface="Arial" pitchFamily="34" charset="0"/>
        <a:buChar char="•"/>
        <a:defRPr sz="15402" kern="1200">
          <a:solidFill>
            <a:schemeClr val="tx1"/>
          </a:solidFill>
          <a:latin typeface="+mn-lt"/>
          <a:ea typeface="+mn-ea"/>
          <a:cs typeface="+mn-cs"/>
        </a:defRPr>
      </a:lvl1pPr>
      <a:lvl2pPr marL="3566249" indent="-1371634" algn="l" defTabSz="4389230" rtl="0" eaLnBrk="1" latinLnBrk="0" hangingPunct="1">
        <a:spcBef>
          <a:spcPct val="20000"/>
        </a:spcBef>
        <a:buFont typeface="Arial" pitchFamily="34" charset="0"/>
        <a:buChar char="–"/>
        <a:defRPr sz="13501" kern="1200">
          <a:solidFill>
            <a:schemeClr val="tx1"/>
          </a:solidFill>
          <a:latin typeface="+mn-lt"/>
          <a:ea typeface="+mn-ea"/>
          <a:cs typeface="+mn-cs"/>
        </a:defRPr>
      </a:lvl2pPr>
      <a:lvl3pPr marL="5486537" indent="-1097309" algn="l" defTabSz="438923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1153"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767"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382"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995"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611"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4226"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230" rtl="0" eaLnBrk="1" latinLnBrk="0" hangingPunct="1">
        <a:defRPr sz="8600" kern="1200">
          <a:solidFill>
            <a:schemeClr val="tx1"/>
          </a:solidFill>
          <a:latin typeface="+mn-lt"/>
          <a:ea typeface="+mn-ea"/>
          <a:cs typeface="+mn-cs"/>
        </a:defRPr>
      </a:lvl1pPr>
      <a:lvl2pPr marL="2194616" algn="l" defTabSz="4389230" rtl="0" eaLnBrk="1" latinLnBrk="0" hangingPunct="1">
        <a:defRPr sz="8600" kern="1200">
          <a:solidFill>
            <a:schemeClr val="tx1"/>
          </a:solidFill>
          <a:latin typeface="+mn-lt"/>
          <a:ea typeface="+mn-ea"/>
          <a:cs typeface="+mn-cs"/>
        </a:defRPr>
      </a:lvl2pPr>
      <a:lvl3pPr marL="4389230" algn="l" defTabSz="4389230" rtl="0" eaLnBrk="1" latinLnBrk="0" hangingPunct="1">
        <a:defRPr sz="8600" kern="1200">
          <a:solidFill>
            <a:schemeClr val="tx1"/>
          </a:solidFill>
          <a:latin typeface="+mn-lt"/>
          <a:ea typeface="+mn-ea"/>
          <a:cs typeface="+mn-cs"/>
        </a:defRPr>
      </a:lvl3pPr>
      <a:lvl4pPr marL="6583845" algn="l" defTabSz="4389230" rtl="0" eaLnBrk="1" latinLnBrk="0" hangingPunct="1">
        <a:defRPr sz="8600" kern="1200">
          <a:solidFill>
            <a:schemeClr val="tx1"/>
          </a:solidFill>
          <a:latin typeface="+mn-lt"/>
          <a:ea typeface="+mn-ea"/>
          <a:cs typeface="+mn-cs"/>
        </a:defRPr>
      </a:lvl4pPr>
      <a:lvl5pPr marL="8778459" algn="l" defTabSz="4389230" rtl="0" eaLnBrk="1" latinLnBrk="0" hangingPunct="1">
        <a:defRPr sz="8600" kern="1200">
          <a:solidFill>
            <a:schemeClr val="tx1"/>
          </a:solidFill>
          <a:latin typeface="+mn-lt"/>
          <a:ea typeface="+mn-ea"/>
          <a:cs typeface="+mn-cs"/>
        </a:defRPr>
      </a:lvl5pPr>
      <a:lvl6pPr marL="10973075" algn="l" defTabSz="4389230" rtl="0" eaLnBrk="1" latinLnBrk="0" hangingPunct="1">
        <a:defRPr sz="8600" kern="1200">
          <a:solidFill>
            <a:schemeClr val="tx1"/>
          </a:solidFill>
          <a:latin typeface="+mn-lt"/>
          <a:ea typeface="+mn-ea"/>
          <a:cs typeface="+mn-cs"/>
        </a:defRPr>
      </a:lvl6pPr>
      <a:lvl7pPr marL="13167690" algn="l" defTabSz="4389230" rtl="0" eaLnBrk="1" latinLnBrk="0" hangingPunct="1">
        <a:defRPr sz="8600" kern="1200">
          <a:solidFill>
            <a:schemeClr val="tx1"/>
          </a:solidFill>
          <a:latin typeface="+mn-lt"/>
          <a:ea typeface="+mn-ea"/>
          <a:cs typeface="+mn-cs"/>
        </a:defRPr>
      </a:lvl7pPr>
      <a:lvl8pPr marL="15362304" algn="l" defTabSz="4389230" rtl="0" eaLnBrk="1" latinLnBrk="0" hangingPunct="1">
        <a:defRPr sz="8600" kern="1200">
          <a:solidFill>
            <a:schemeClr val="tx1"/>
          </a:solidFill>
          <a:latin typeface="+mn-lt"/>
          <a:ea typeface="+mn-ea"/>
          <a:cs typeface="+mn-cs"/>
        </a:defRPr>
      </a:lvl8pPr>
      <a:lvl9pPr marL="17556920" algn="l" defTabSz="438923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userDrawn="1">
          <p15:clr>
            <a:srgbClr val="F26B43"/>
          </p15:clr>
        </p15:guide>
        <p15:guide id="2" pos="7104" userDrawn="1">
          <p15:clr>
            <a:srgbClr val="F26B43"/>
          </p15:clr>
        </p15:guide>
        <p15:guide id="3" pos="13824" userDrawn="1">
          <p15:clr>
            <a:srgbClr val="F26B43"/>
          </p15:clr>
        </p15:guide>
        <p15:guide id="4" pos="2054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7" name="Text Box 14"/>
          <p:cNvSpPr txBox="1">
            <a:spLocks noChangeArrowheads="1"/>
          </p:cNvSpPr>
          <p:nvPr userDrawn="1"/>
        </p:nvSpPr>
        <p:spPr bwMode="auto">
          <a:xfrm>
            <a:off x="1603881" y="32173894"/>
            <a:ext cx="2514600" cy="36169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1"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1" b="1" dirty="0">
                <a:solidFill>
                  <a:schemeClr val="bg1">
                    <a:lumMod val="75000"/>
                  </a:schemeClr>
                </a:solidFill>
                <a:latin typeface="Arial" charset="0"/>
              </a:rPr>
              <a:t>www.PosterPresentations.com</a:t>
            </a:r>
          </a:p>
        </p:txBody>
      </p:sp>
      <p:grpSp>
        <p:nvGrpSpPr>
          <p:cNvPr id="11" name="Group 10">
            <a:extLst>
              <a:ext uri="{FF2B5EF4-FFF2-40B4-BE49-F238E27FC236}">
                <a16:creationId xmlns:a16="http://schemas.microsoft.com/office/drawing/2014/main" id="{D9F6BCED-5055-E44A-993C-83D6B18A42D5}"/>
              </a:ext>
            </a:extLst>
          </p:cNvPr>
          <p:cNvGrpSpPr/>
          <p:nvPr userDrawn="1"/>
        </p:nvGrpSpPr>
        <p:grpSpPr>
          <a:xfrm>
            <a:off x="-122803" y="-102880"/>
            <a:ext cx="44106584" cy="33075071"/>
            <a:chOff x="-122803" y="-102882"/>
            <a:chExt cx="44106584" cy="33075071"/>
          </a:xfrm>
        </p:grpSpPr>
        <p:sp>
          <p:nvSpPr>
            <p:cNvPr id="12" name="Freeform 11">
              <a:extLst>
                <a:ext uri="{FF2B5EF4-FFF2-40B4-BE49-F238E27FC236}">
                  <a16:creationId xmlns:a16="http://schemas.microsoft.com/office/drawing/2014/main" id="{F5169494-8456-4146-AB15-073A2619F444}"/>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dirty="0"/>
            </a:p>
          </p:txBody>
        </p:sp>
        <p:sp>
          <p:nvSpPr>
            <p:cNvPr id="13" name="Freeform 12">
              <a:extLst>
                <a:ext uri="{FF2B5EF4-FFF2-40B4-BE49-F238E27FC236}">
                  <a16:creationId xmlns:a16="http://schemas.microsoft.com/office/drawing/2014/main" id="{E1601305-5A18-5246-8D69-AD6BA2EE3D97}"/>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14" name="Freeform 13">
              <a:extLst>
                <a:ext uri="{FF2B5EF4-FFF2-40B4-BE49-F238E27FC236}">
                  <a16:creationId xmlns:a16="http://schemas.microsoft.com/office/drawing/2014/main" id="{BF3D999D-55E6-4347-9739-20AD80A104E9}"/>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15" name="Text Box 14">
              <a:extLst>
                <a:ext uri="{FF2B5EF4-FFF2-40B4-BE49-F238E27FC236}">
                  <a16:creationId xmlns:a16="http://schemas.microsoft.com/office/drawing/2014/main" id="{806BCFE9-545D-174F-9745-8DDA97FFEDEB}"/>
                </a:ext>
              </a:extLst>
            </p:cNvPr>
            <p:cNvSpPr txBox="1">
              <a:spLocks noChangeArrowheads="1"/>
            </p:cNvSpPr>
            <p:nvPr userDrawn="1"/>
          </p:nvSpPr>
          <p:spPr bwMode="auto">
            <a:xfrm>
              <a:off x="1603881" y="32173892"/>
              <a:ext cx="2514600" cy="36169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1"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1" b="1" dirty="0">
                  <a:solidFill>
                    <a:schemeClr val="bg1">
                      <a:lumMod val="75000"/>
                    </a:schemeClr>
                  </a:solidFill>
                  <a:latin typeface="Arial" charset="0"/>
                </a:rPr>
                <a:t>www.PosterPresentations.com</a:t>
              </a:r>
            </a:p>
          </p:txBody>
        </p:sp>
      </p:grpSp>
      <p:graphicFrame>
        <p:nvGraphicFramePr>
          <p:cNvPr id="17" name="Table 16">
            <a:extLst>
              <a:ext uri="{FF2B5EF4-FFF2-40B4-BE49-F238E27FC236}">
                <a16:creationId xmlns:a16="http://schemas.microsoft.com/office/drawing/2014/main" id="{257B2215-4863-3B4C-A5B3-C991D8137BD5}"/>
              </a:ext>
            </a:extLst>
          </p:cNvPr>
          <p:cNvGraphicFramePr>
            <a:graphicFrameLocks noGrp="1"/>
          </p:cNvGraphicFramePr>
          <p:nvPr userDrawn="1">
            <p:extLst>
              <p:ext uri="{D42A27DB-BD31-4B8C-83A1-F6EECF244321}">
                <p14:modId xmlns:p14="http://schemas.microsoft.com/office/powerpoint/2010/main" val="1592812610"/>
              </p:ext>
            </p:extLst>
          </p:nvPr>
        </p:nvGraphicFramePr>
        <p:xfrm>
          <a:off x="-10611118" y="14098"/>
          <a:ext cx="9776869" cy="32679221"/>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100" i="0" dirty="0">
                          <a:solidFill>
                            <a:srgbClr val="D9D9D9"/>
                          </a:solidFill>
                          <a:latin typeface="Arial"/>
                          <a:cs typeface="Arial"/>
                        </a:rPr>
                        <a:t>This PowerPoint template produces a </a:t>
                      </a:r>
                      <a:r>
                        <a:rPr lang="en-US" sz="2100" i="0" dirty="0">
                          <a:solidFill>
                            <a:srgbClr val="FFC000"/>
                          </a:solidFill>
                          <a:latin typeface="Arial"/>
                          <a:cs typeface="Arial"/>
                        </a:rPr>
                        <a:t>standard screen size (4:3 Ratio) virtual </a:t>
                      </a:r>
                      <a:r>
                        <a:rPr lang="en-US" sz="2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the  </a:t>
                      </a:r>
                      <a:r>
                        <a:rPr lang="en-US" sz="2100" i="0" dirty="0">
                          <a:solidFill>
                            <a:srgbClr val="FFC000"/>
                          </a:solidFill>
                          <a:latin typeface="Arial"/>
                          <a:cs typeface="Arial"/>
                        </a:rPr>
                        <a:t>HELP DESK</a:t>
                      </a:r>
                      <a:r>
                        <a:rPr lang="en-US" sz="2100" i="0" baseline="0" dirty="0">
                          <a:solidFill>
                            <a:srgbClr val="D9D9D9"/>
                          </a:solidFill>
                          <a:latin typeface="Arial"/>
                          <a:cs typeface="Arial"/>
                        </a:rPr>
                        <a:t> </a:t>
                      </a:r>
                      <a:r>
                        <a:rPr lang="en-US" sz="2100" i="0" dirty="0">
                          <a:solidFill>
                            <a:srgbClr val="D9D9D9"/>
                          </a:solidFill>
                          <a:latin typeface="Arial"/>
                          <a:cs typeface="Arial"/>
                        </a:rPr>
                        <a:t>tab.</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To print your poster using our same-day professional printing service,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a:t>
                      </a:r>
                      <a:r>
                        <a:rPr lang="en-US" sz="2100" i="0" dirty="0">
                          <a:solidFill>
                            <a:srgbClr val="FFC000"/>
                          </a:solidFill>
                          <a:latin typeface="Arial"/>
                          <a:cs typeface="Arial"/>
                        </a:rPr>
                        <a:t>Order your poster</a:t>
                      </a:r>
                      <a:r>
                        <a:rPr lang="en-US" sz="2100" i="0" dirty="0">
                          <a:solidFill>
                            <a:srgbClr val="D9D9D9"/>
                          </a:solidFill>
                          <a:latin typeface="Arial"/>
                          <a:cs typeface="Arial"/>
                        </a:rPr>
                        <a:t>".</a:t>
                      </a:r>
                      <a:endParaRPr lang="en-US" sz="2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100" dirty="0">
                        <a:solidFill>
                          <a:srgbClr val="1F3A4E"/>
                        </a:solidFill>
                      </a:endParaRPr>
                    </a:p>
                    <a:p>
                      <a:pPr algn="ctr"/>
                      <a:endParaRPr lang="en-US" sz="2100" dirty="0">
                        <a:solidFill>
                          <a:srgbClr val="1F3A4E"/>
                        </a:solidFill>
                      </a:endParaRPr>
                    </a:p>
                    <a:p>
                      <a:pPr algn="ctr"/>
                      <a:r>
                        <a:rPr lang="en-US" sz="2100" dirty="0">
                          <a:solidFill>
                            <a:schemeClr val="bg1"/>
                          </a:solidFill>
                          <a:latin typeface="Arial" panose="020B0604020202020204" pitchFamily="34" charset="0"/>
                          <a:cs typeface="Arial" panose="020B0604020202020204" pitchFamily="34" charset="0"/>
                        </a:rPr>
                        <a:t>This is a template for a </a:t>
                      </a:r>
                    </a:p>
                    <a:p>
                      <a:pPr algn="ctr"/>
                      <a:r>
                        <a:rPr lang="en-US" sz="2100" dirty="0">
                          <a:solidFill>
                            <a:schemeClr val="bg1"/>
                          </a:solidFill>
                          <a:latin typeface="Arial" panose="020B0604020202020204" pitchFamily="34" charset="0"/>
                          <a:cs typeface="Arial" panose="020B0604020202020204" pitchFamily="34" charset="0"/>
                        </a:rPr>
                        <a:t>presentation poster</a:t>
                      </a:r>
                      <a:br>
                        <a:rPr lang="en-US" sz="2100" dirty="0">
                          <a:solidFill>
                            <a:schemeClr val="bg1"/>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Virtual</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Standard Size</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(4:3 Ratio)</a:t>
                      </a:r>
                      <a:br>
                        <a:rPr lang="en-US" sz="2100" dirty="0">
                          <a:solidFill>
                            <a:schemeClr val="bg1"/>
                          </a:solidFill>
                          <a:latin typeface="Arial" panose="020B0604020202020204" pitchFamily="34" charset="0"/>
                          <a:cs typeface="Arial" panose="020B0604020202020204" pitchFamily="34" charset="0"/>
                        </a:rPr>
                      </a:br>
                      <a:endParaRPr lang="en-US" sz="2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100" b="0" baseline="0" dirty="0">
                          <a:solidFill>
                            <a:srgbClr val="FFC000"/>
                          </a:solidFill>
                          <a:latin typeface="Arial" panose="020B0604020202020204" pitchFamily="34" charset="0"/>
                          <a:cs typeface="Arial" panose="020B0604020202020204" pitchFamily="34" charset="0"/>
                        </a:rPr>
                        <a:t>36 tall x 48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42 tall x 56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3">
                <a:tc>
                  <a:txBody>
                    <a:bodyPr/>
                    <a:lstStyle/>
                    <a:p>
                      <a:endParaRPr lang="en-US" sz="21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1. </a:t>
                      </a:r>
                      <a:r>
                        <a:rPr lang="en-US" sz="2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2. </a:t>
                      </a:r>
                      <a:r>
                        <a:rPr lang="en-US" sz="2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1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E163B31F-8587-4F49-A30E-262009709AB1}"/>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21" y="14100"/>
          <a:ext cx="9619281" cy="32847661"/>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9">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5">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923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961" indent="-1645961" algn="l" defTabSz="4389230" rtl="0" eaLnBrk="1" latinLnBrk="0" hangingPunct="1">
        <a:spcBef>
          <a:spcPct val="20000"/>
        </a:spcBef>
        <a:buFont typeface="Arial" pitchFamily="34" charset="0"/>
        <a:buChar char="•"/>
        <a:defRPr sz="15402" kern="1200">
          <a:solidFill>
            <a:schemeClr val="tx1"/>
          </a:solidFill>
          <a:latin typeface="+mn-lt"/>
          <a:ea typeface="+mn-ea"/>
          <a:cs typeface="+mn-cs"/>
        </a:defRPr>
      </a:lvl1pPr>
      <a:lvl2pPr marL="3566249" indent="-1371634" algn="l" defTabSz="4389230" rtl="0" eaLnBrk="1" latinLnBrk="0" hangingPunct="1">
        <a:spcBef>
          <a:spcPct val="20000"/>
        </a:spcBef>
        <a:buFont typeface="Arial" pitchFamily="34" charset="0"/>
        <a:buChar char="–"/>
        <a:defRPr sz="13501" kern="1200">
          <a:solidFill>
            <a:schemeClr val="tx1"/>
          </a:solidFill>
          <a:latin typeface="+mn-lt"/>
          <a:ea typeface="+mn-ea"/>
          <a:cs typeface="+mn-cs"/>
        </a:defRPr>
      </a:lvl2pPr>
      <a:lvl3pPr marL="5486537" indent="-1097309" algn="l" defTabSz="438923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1153"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767"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382"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995"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611"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4226"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230" rtl="0" eaLnBrk="1" latinLnBrk="0" hangingPunct="1">
        <a:defRPr sz="8600" kern="1200">
          <a:solidFill>
            <a:schemeClr val="tx1"/>
          </a:solidFill>
          <a:latin typeface="+mn-lt"/>
          <a:ea typeface="+mn-ea"/>
          <a:cs typeface="+mn-cs"/>
        </a:defRPr>
      </a:lvl1pPr>
      <a:lvl2pPr marL="2194616" algn="l" defTabSz="4389230" rtl="0" eaLnBrk="1" latinLnBrk="0" hangingPunct="1">
        <a:defRPr sz="8600" kern="1200">
          <a:solidFill>
            <a:schemeClr val="tx1"/>
          </a:solidFill>
          <a:latin typeface="+mn-lt"/>
          <a:ea typeface="+mn-ea"/>
          <a:cs typeface="+mn-cs"/>
        </a:defRPr>
      </a:lvl2pPr>
      <a:lvl3pPr marL="4389230" algn="l" defTabSz="4389230" rtl="0" eaLnBrk="1" latinLnBrk="0" hangingPunct="1">
        <a:defRPr sz="8600" kern="1200">
          <a:solidFill>
            <a:schemeClr val="tx1"/>
          </a:solidFill>
          <a:latin typeface="+mn-lt"/>
          <a:ea typeface="+mn-ea"/>
          <a:cs typeface="+mn-cs"/>
        </a:defRPr>
      </a:lvl3pPr>
      <a:lvl4pPr marL="6583845" algn="l" defTabSz="4389230" rtl="0" eaLnBrk="1" latinLnBrk="0" hangingPunct="1">
        <a:defRPr sz="8600" kern="1200">
          <a:solidFill>
            <a:schemeClr val="tx1"/>
          </a:solidFill>
          <a:latin typeface="+mn-lt"/>
          <a:ea typeface="+mn-ea"/>
          <a:cs typeface="+mn-cs"/>
        </a:defRPr>
      </a:lvl4pPr>
      <a:lvl5pPr marL="8778459" algn="l" defTabSz="4389230" rtl="0" eaLnBrk="1" latinLnBrk="0" hangingPunct="1">
        <a:defRPr sz="8600" kern="1200">
          <a:solidFill>
            <a:schemeClr val="tx1"/>
          </a:solidFill>
          <a:latin typeface="+mn-lt"/>
          <a:ea typeface="+mn-ea"/>
          <a:cs typeface="+mn-cs"/>
        </a:defRPr>
      </a:lvl5pPr>
      <a:lvl6pPr marL="10973075" algn="l" defTabSz="4389230" rtl="0" eaLnBrk="1" latinLnBrk="0" hangingPunct="1">
        <a:defRPr sz="8600" kern="1200">
          <a:solidFill>
            <a:schemeClr val="tx1"/>
          </a:solidFill>
          <a:latin typeface="+mn-lt"/>
          <a:ea typeface="+mn-ea"/>
          <a:cs typeface="+mn-cs"/>
        </a:defRPr>
      </a:lvl6pPr>
      <a:lvl7pPr marL="13167690" algn="l" defTabSz="4389230" rtl="0" eaLnBrk="1" latinLnBrk="0" hangingPunct="1">
        <a:defRPr sz="8600" kern="1200">
          <a:solidFill>
            <a:schemeClr val="tx1"/>
          </a:solidFill>
          <a:latin typeface="+mn-lt"/>
          <a:ea typeface="+mn-ea"/>
          <a:cs typeface="+mn-cs"/>
        </a:defRPr>
      </a:lvl7pPr>
      <a:lvl8pPr marL="15362304" algn="l" defTabSz="4389230" rtl="0" eaLnBrk="1" latinLnBrk="0" hangingPunct="1">
        <a:defRPr sz="8600" kern="1200">
          <a:solidFill>
            <a:schemeClr val="tx1"/>
          </a:solidFill>
          <a:latin typeface="+mn-lt"/>
          <a:ea typeface="+mn-ea"/>
          <a:cs typeface="+mn-cs"/>
        </a:defRPr>
      </a:lvl8pPr>
      <a:lvl9pPr marL="17556920" algn="l" defTabSz="438923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 name="Text Box 14"/>
          <p:cNvSpPr txBox="1">
            <a:spLocks noChangeArrowheads="1"/>
          </p:cNvSpPr>
          <p:nvPr userDrawn="1"/>
        </p:nvSpPr>
        <p:spPr bwMode="auto">
          <a:xfrm>
            <a:off x="1603881" y="32173894"/>
            <a:ext cx="2514600" cy="36169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1"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1" b="1" dirty="0">
                <a:solidFill>
                  <a:schemeClr val="bg1">
                    <a:lumMod val="75000"/>
                  </a:schemeClr>
                </a:solidFill>
                <a:latin typeface="Arial" charset="0"/>
              </a:rPr>
              <a:t>www.PosterPresentations.com</a:t>
            </a:r>
          </a:p>
        </p:txBody>
      </p:sp>
      <p:grpSp>
        <p:nvGrpSpPr>
          <p:cNvPr id="10" name="Group 9">
            <a:extLst>
              <a:ext uri="{FF2B5EF4-FFF2-40B4-BE49-F238E27FC236}">
                <a16:creationId xmlns:a16="http://schemas.microsoft.com/office/drawing/2014/main" id="{62BB6AD9-A529-034D-88F1-1A9EB71824A1}"/>
              </a:ext>
            </a:extLst>
          </p:cNvPr>
          <p:cNvGrpSpPr/>
          <p:nvPr userDrawn="1"/>
        </p:nvGrpSpPr>
        <p:grpSpPr>
          <a:xfrm>
            <a:off x="-122803" y="-102880"/>
            <a:ext cx="44106584" cy="33075071"/>
            <a:chOff x="-122803" y="-102882"/>
            <a:chExt cx="44106584" cy="33075071"/>
          </a:xfrm>
        </p:grpSpPr>
        <p:sp>
          <p:nvSpPr>
            <p:cNvPr id="11" name="Freeform 10">
              <a:extLst>
                <a:ext uri="{FF2B5EF4-FFF2-40B4-BE49-F238E27FC236}">
                  <a16:creationId xmlns:a16="http://schemas.microsoft.com/office/drawing/2014/main" id="{BC5F27CA-B918-274A-95A3-B3E0C481B088}"/>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dirty="0"/>
            </a:p>
          </p:txBody>
        </p:sp>
        <p:sp>
          <p:nvSpPr>
            <p:cNvPr id="12" name="Freeform 11">
              <a:extLst>
                <a:ext uri="{FF2B5EF4-FFF2-40B4-BE49-F238E27FC236}">
                  <a16:creationId xmlns:a16="http://schemas.microsoft.com/office/drawing/2014/main" id="{F458A4B9-B10D-A946-BE0D-F69C9E2BC790}"/>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13" name="Freeform 12">
              <a:extLst>
                <a:ext uri="{FF2B5EF4-FFF2-40B4-BE49-F238E27FC236}">
                  <a16:creationId xmlns:a16="http://schemas.microsoft.com/office/drawing/2014/main" id="{51DE6070-016F-FC43-9412-BF4844CCDDCD}"/>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14" name="Text Box 14">
              <a:extLst>
                <a:ext uri="{FF2B5EF4-FFF2-40B4-BE49-F238E27FC236}">
                  <a16:creationId xmlns:a16="http://schemas.microsoft.com/office/drawing/2014/main" id="{3328090C-37B0-484B-8744-51E482BDFD8F}"/>
                </a:ext>
              </a:extLst>
            </p:cNvPr>
            <p:cNvSpPr txBox="1">
              <a:spLocks noChangeArrowheads="1"/>
            </p:cNvSpPr>
            <p:nvPr userDrawn="1"/>
          </p:nvSpPr>
          <p:spPr bwMode="auto">
            <a:xfrm>
              <a:off x="1603881" y="32173892"/>
              <a:ext cx="2514600" cy="36169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1"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1"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B80C7D44-D715-9B4F-8BBD-2F6579A94FB4}"/>
              </a:ext>
            </a:extLst>
          </p:cNvPr>
          <p:cNvGraphicFramePr>
            <a:graphicFrameLocks noGrp="1"/>
          </p:cNvGraphicFramePr>
          <p:nvPr userDrawn="1">
            <p:extLst>
              <p:ext uri="{D42A27DB-BD31-4B8C-83A1-F6EECF244321}">
                <p14:modId xmlns:p14="http://schemas.microsoft.com/office/powerpoint/2010/main" val="1592812610"/>
              </p:ext>
            </p:extLst>
          </p:nvPr>
        </p:nvGraphicFramePr>
        <p:xfrm>
          <a:off x="-10611118" y="14098"/>
          <a:ext cx="9776869" cy="32679221"/>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100" i="0" dirty="0">
                          <a:solidFill>
                            <a:srgbClr val="D9D9D9"/>
                          </a:solidFill>
                          <a:latin typeface="Arial"/>
                          <a:cs typeface="Arial"/>
                        </a:rPr>
                        <a:t>This PowerPoint template produces a </a:t>
                      </a:r>
                      <a:r>
                        <a:rPr lang="en-US" sz="2100" i="0" dirty="0">
                          <a:solidFill>
                            <a:srgbClr val="FFC000"/>
                          </a:solidFill>
                          <a:latin typeface="Arial"/>
                          <a:cs typeface="Arial"/>
                        </a:rPr>
                        <a:t>standard screen size (4:3 Ratio) virtual </a:t>
                      </a:r>
                      <a:r>
                        <a:rPr lang="en-US" sz="2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the  </a:t>
                      </a:r>
                      <a:r>
                        <a:rPr lang="en-US" sz="2100" i="0" dirty="0">
                          <a:solidFill>
                            <a:srgbClr val="FFC000"/>
                          </a:solidFill>
                          <a:latin typeface="Arial"/>
                          <a:cs typeface="Arial"/>
                        </a:rPr>
                        <a:t>HELP DESK</a:t>
                      </a:r>
                      <a:r>
                        <a:rPr lang="en-US" sz="2100" i="0" baseline="0" dirty="0">
                          <a:solidFill>
                            <a:srgbClr val="D9D9D9"/>
                          </a:solidFill>
                          <a:latin typeface="Arial"/>
                          <a:cs typeface="Arial"/>
                        </a:rPr>
                        <a:t> </a:t>
                      </a:r>
                      <a:r>
                        <a:rPr lang="en-US" sz="2100" i="0" dirty="0">
                          <a:solidFill>
                            <a:srgbClr val="D9D9D9"/>
                          </a:solidFill>
                          <a:latin typeface="Arial"/>
                          <a:cs typeface="Arial"/>
                        </a:rPr>
                        <a:t>tab.</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To print your poster using our same-day professional printing service,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a:t>
                      </a:r>
                      <a:r>
                        <a:rPr lang="en-US" sz="2100" i="0" dirty="0">
                          <a:solidFill>
                            <a:srgbClr val="FFC000"/>
                          </a:solidFill>
                          <a:latin typeface="Arial"/>
                          <a:cs typeface="Arial"/>
                        </a:rPr>
                        <a:t>Order your poster</a:t>
                      </a:r>
                      <a:r>
                        <a:rPr lang="en-US" sz="2100" i="0" dirty="0">
                          <a:solidFill>
                            <a:srgbClr val="D9D9D9"/>
                          </a:solidFill>
                          <a:latin typeface="Arial"/>
                          <a:cs typeface="Arial"/>
                        </a:rPr>
                        <a:t>".</a:t>
                      </a:r>
                      <a:endParaRPr lang="en-US" sz="2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100" dirty="0">
                        <a:solidFill>
                          <a:srgbClr val="1F3A4E"/>
                        </a:solidFill>
                      </a:endParaRPr>
                    </a:p>
                    <a:p>
                      <a:pPr algn="ctr"/>
                      <a:endParaRPr lang="en-US" sz="2100" dirty="0">
                        <a:solidFill>
                          <a:srgbClr val="1F3A4E"/>
                        </a:solidFill>
                      </a:endParaRPr>
                    </a:p>
                    <a:p>
                      <a:pPr algn="ctr"/>
                      <a:r>
                        <a:rPr lang="en-US" sz="2100" dirty="0">
                          <a:solidFill>
                            <a:schemeClr val="bg1"/>
                          </a:solidFill>
                          <a:latin typeface="Arial" panose="020B0604020202020204" pitchFamily="34" charset="0"/>
                          <a:cs typeface="Arial" panose="020B0604020202020204" pitchFamily="34" charset="0"/>
                        </a:rPr>
                        <a:t>This is a template for a </a:t>
                      </a:r>
                    </a:p>
                    <a:p>
                      <a:pPr algn="ctr"/>
                      <a:r>
                        <a:rPr lang="en-US" sz="2100" dirty="0">
                          <a:solidFill>
                            <a:schemeClr val="bg1"/>
                          </a:solidFill>
                          <a:latin typeface="Arial" panose="020B0604020202020204" pitchFamily="34" charset="0"/>
                          <a:cs typeface="Arial" panose="020B0604020202020204" pitchFamily="34" charset="0"/>
                        </a:rPr>
                        <a:t>presentation poster</a:t>
                      </a:r>
                      <a:br>
                        <a:rPr lang="en-US" sz="2100" dirty="0">
                          <a:solidFill>
                            <a:schemeClr val="bg1"/>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Virtual</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Standard Size</a:t>
                      </a:r>
                      <a:br>
                        <a:rPr lang="en-US" sz="3700" b="1" dirty="0">
                          <a:solidFill>
                            <a:srgbClr val="FFC000"/>
                          </a:solidFill>
                          <a:latin typeface="Arial" panose="020B0604020202020204" pitchFamily="34" charset="0"/>
                          <a:cs typeface="Arial" panose="020B0604020202020204" pitchFamily="34" charset="0"/>
                        </a:rPr>
                      </a:br>
                      <a:r>
                        <a:rPr lang="en-US" sz="3700" b="1" dirty="0">
                          <a:solidFill>
                            <a:srgbClr val="FFC000"/>
                          </a:solidFill>
                          <a:latin typeface="Arial" panose="020B0604020202020204" pitchFamily="34" charset="0"/>
                          <a:cs typeface="Arial" panose="020B0604020202020204" pitchFamily="34" charset="0"/>
                        </a:rPr>
                        <a:t>(4:3 Ratio)</a:t>
                      </a:r>
                      <a:br>
                        <a:rPr lang="en-US" sz="2100" dirty="0">
                          <a:solidFill>
                            <a:schemeClr val="bg1"/>
                          </a:solidFill>
                          <a:latin typeface="Arial" panose="020B0604020202020204" pitchFamily="34" charset="0"/>
                          <a:cs typeface="Arial" panose="020B0604020202020204" pitchFamily="34" charset="0"/>
                        </a:rPr>
                      </a:br>
                      <a:endParaRPr lang="en-US" sz="2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100" b="0" baseline="0" dirty="0">
                          <a:solidFill>
                            <a:srgbClr val="FFC000"/>
                          </a:solidFill>
                          <a:latin typeface="Arial" panose="020B0604020202020204" pitchFamily="34" charset="0"/>
                          <a:cs typeface="Arial" panose="020B0604020202020204" pitchFamily="34" charset="0"/>
                        </a:rPr>
                        <a:t>36 tall x 48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42 tall x 56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3">
                <a:tc>
                  <a:txBody>
                    <a:bodyPr/>
                    <a:lstStyle/>
                    <a:p>
                      <a:endParaRPr lang="en-US" sz="21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1. </a:t>
                      </a:r>
                      <a:r>
                        <a:rPr lang="en-US" sz="2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2. </a:t>
                      </a:r>
                      <a:r>
                        <a:rPr lang="en-US" sz="2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1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0B795C92-B2BD-7F4C-95B8-9F401C6D891A}"/>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21" y="14100"/>
          <a:ext cx="9619281" cy="32847661"/>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9">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5">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923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961" indent="-1645961" algn="l" defTabSz="4389230" rtl="0" eaLnBrk="1" latinLnBrk="0" hangingPunct="1">
        <a:spcBef>
          <a:spcPct val="20000"/>
        </a:spcBef>
        <a:buFont typeface="Arial" pitchFamily="34" charset="0"/>
        <a:buChar char="•"/>
        <a:defRPr sz="15402" kern="1200">
          <a:solidFill>
            <a:schemeClr val="tx1"/>
          </a:solidFill>
          <a:latin typeface="+mn-lt"/>
          <a:ea typeface="+mn-ea"/>
          <a:cs typeface="+mn-cs"/>
        </a:defRPr>
      </a:lvl1pPr>
      <a:lvl2pPr marL="3566249" indent="-1371634" algn="l" defTabSz="4389230" rtl="0" eaLnBrk="1" latinLnBrk="0" hangingPunct="1">
        <a:spcBef>
          <a:spcPct val="20000"/>
        </a:spcBef>
        <a:buFont typeface="Arial" pitchFamily="34" charset="0"/>
        <a:buChar char="–"/>
        <a:defRPr sz="13501" kern="1200">
          <a:solidFill>
            <a:schemeClr val="tx1"/>
          </a:solidFill>
          <a:latin typeface="+mn-lt"/>
          <a:ea typeface="+mn-ea"/>
          <a:cs typeface="+mn-cs"/>
        </a:defRPr>
      </a:lvl2pPr>
      <a:lvl3pPr marL="5486537" indent="-1097309" algn="l" defTabSz="438923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1153"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767"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382"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995"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611"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4226" indent="-1097309" algn="l" defTabSz="438923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230" rtl="0" eaLnBrk="1" latinLnBrk="0" hangingPunct="1">
        <a:defRPr sz="8600" kern="1200">
          <a:solidFill>
            <a:schemeClr val="tx1"/>
          </a:solidFill>
          <a:latin typeface="+mn-lt"/>
          <a:ea typeface="+mn-ea"/>
          <a:cs typeface="+mn-cs"/>
        </a:defRPr>
      </a:lvl1pPr>
      <a:lvl2pPr marL="2194616" algn="l" defTabSz="4389230" rtl="0" eaLnBrk="1" latinLnBrk="0" hangingPunct="1">
        <a:defRPr sz="8600" kern="1200">
          <a:solidFill>
            <a:schemeClr val="tx1"/>
          </a:solidFill>
          <a:latin typeface="+mn-lt"/>
          <a:ea typeface="+mn-ea"/>
          <a:cs typeface="+mn-cs"/>
        </a:defRPr>
      </a:lvl2pPr>
      <a:lvl3pPr marL="4389230" algn="l" defTabSz="4389230" rtl="0" eaLnBrk="1" latinLnBrk="0" hangingPunct="1">
        <a:defRPr sz="8600" kern="1200">
          <a:solidFill>
            <a:schemeClr val="tx1"/>
          </a:solidFill>
          <a:latin typeface="+mn-lt"/>
          <a:ea typeface="+mn-ea"/>
          <a:cs typeface="+mn-cs"/>
        </a:defRPr>
      </a:lvl3pPr>
      <a:lvl4pPr marL="6583845" algn="l" defTabSz="4389230" rtl="0" eaLnBrk="1" latinLnBrk="0" hangingPunct="1">
        <a:defRPr sz="8600" kern="1200">
          <a:solidFill>
            <a:schemeClr val="tx1"/>
          </a:solidFill>
          <a:latin typeface="+mn-lt"/>
          <a:ea typeface="+mn-ea"/>
          <a:cs typeface="+mn-cs"/>
        </a:defRPr>
      </a:lvl4pPr>
      <a:lvl5pPr marL="8778459" algn="l" defTabSz="4389230" rtl="0" eaLnBrk="1" latinLnBrk="0" hangingPunct="1">
        <a:defRPr sz="8600" kern="1200">
          <a:solidFill>
            <a:schemeClr val="tx1"/>
          </a:solidFill>
          <a:latin typeface="+mn-lt"/>
          <a:ea typeface="+mn-ea"/>
          <a:cs typeface="+mn-cs"/>
        </a:defRPr>
      </a:lvl5pPr>
      <a:lvl6pPr marL="10973075" algn="l" defTabSz="4389230" rtl="0" eaLnBrk="1" latinLnBrk="0" hangingPunct="1">
        <a:defRPr sz="8600" kern="1200">
          <a:solidFill>
            <a:schemeClr val="tx1"/>
          </a:solidFill>
          <a:latin typeface="+mn-lt"/>
          <a:ea typeface="+mn-ea"/>
          <a:cs typeface="+mn-cs"/>
        </a:defRPr>
      </a:lvl6pPr>
      <a:lvl7pPr marL="13167690" algn="l" defTabSz="4389230" rtl="0" eaLnBrk="1" latinLnBrk="0" hangingPunct="1">
        <a:defRPr sz="8600" kern="1200">
          <a:solidFill>
            <a:schemeClr val="tx1"/>
          </a:solidFill>
          <a:latin typeface="+mn-lt"/>
          <a:ea typeface="+mn-ea"/>
          <a:cs typeface="+mn-cs"/>
        </a:defRPr>
      </a:lvl7pPr>
      <a:lvl8pPr marL="15362304" algn="l" defTabSz="4389230" rtl="0" eaLnBrk="1" latinLnBrk="0" hangingPunct="1">
        <a:defRPr sz="8600" kern="1200">
          <a:solidFill>
            <a:schemeClr val="tx1"/>
          </a:solidFill>
          <a:latin typeface="+mn-lt"/>
          <a:ea typeface="+mn-ea"/>
          <a:cs typeface="+mn-cs"/>
        </a:defRPr>
      </a:lvl8pPr>
      <a:lvl9pPr marL="17556920" algn="l" defTabSz="438923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reliefweb.int/report/world/5-ways-usaid-helping-end-world-hunger" TargetMode="External"/><Relationship Id="rId7" Type="http://schemas.openxmlformats.org/officeDocument/2006/relationships/image" Target="../media/image9.png"/><Relationship Id="rId2" Type="http://schemas.openxmlformats.org/officeDocument/2006/relationships/hyperlink" Target="https://www.nationalgeographic.org/encyclopedia/sustainable-development-goal-zero-hunger/" TargetMode="External"/><Relationship Id="rId1" Type="http://schemas.openxmlformats.org/officeDocument/2006/relationships/slideLayout" Target="../slideLayouts/slideLayout2.xml"/><Relationship Id="rId6" Type="http://schemas.openxmlformats.org/officeDocument/2006/relationships/hyperlink" Target="https://telanganatoday.com/hunger-republic" TargetMode="External"/><Relationship Id="rId5" Type="http://schemas.openxmlformats.org/officeDocument/2006/relationships/hyperlink" Target="https://telanganatoday.com/ngo-to-take-up-zero-hunger-challenge-in-khammam" TargetMode="External"/><Relationship Id="rId10" Type="http://schemas.openxmlformats.org/officeDocument/2006/relationships/image" Target="../media/image12.jfif"/><Relationship Id="rId4" Type="http://schemas.openxmlformats.org/officeDocument/2006/relationships/hyperlink" Target="https://www.wfp.org/zero-hunger" TargetMode="External"/><Relationship Id="rId9"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7184FB-EBB5-40FA-9346-5FA7A02426E1}"/>
              </a:ext>
            </a:extLst>
          </p:cNvPr>
          <p:cNvSpPr>
            <a:spLocks noGrp="1"/>
          </p:cNvSpPr>
          <p:nvPr>
            <p:ph type="body" sz="quarter" idx="10"/>
          </p:nvPr>
        </p:nvSpPr>
        <p:spPr>
          <a:xfrm>
            <a:off x="531564" y="6350525"/>
            <a:ext cx="10076159" cy="27081238"/>
          </a:xfrm>
        </p:spPr>
        <p:txBody>
          <a:bodyPr/>
          <a:lstStyle/>
          <a:p>
            <a:pPr algn="just"/>
            <a:r>
              <a:rPr lang="en-US" sz="3100" dirty="0"/>
              <a:t>Hunger is the most severe kind of poverty and hardship that exists. Up to 811 million people do not have enough to eat. Hungry individuals are unable to work to their full ability, they are more prone to illness. Hunger and malnutrition have many causes, they are Natural disasters, Poverty, Wars and conflicts, Inequality, Biased global trade, Poor governance, Waste of resources and climate change. The Agenda 2030 points the way to a fair world. For example, the German organization named Welthungerhilfe is concentrating on its core theme of food and nutrition security.</a:t>
            </a:r>
          </a:p>
          <a:p>
            <a:pPr algn="just"/>
            <a:endParaRPr lang="en-US" sz="3100" dirty="0"/>
          </a:p>
          <a:p>
            <a:pPr algn="just"/>
            <a:endParaRPr lang="en-US" sz="3100" dirty="0"/>
          </a:p>
          <a:p>
            <a:pPr algn="just"/>
            <a:endParaRPr lang="en-US" sz="3100" dirty="0"/>
          </a:p>
          <a:p>
            <a:pPr algn="just"/>
            <a:endParaRPr lang="en-US" sz="3100" dirty="0"/>
          </a:p>
          <a:p>
            <a:pPr algn="just"/>
            <a:endParaRPr lang="en-US" sz="3100" dirty="0"/>
          </a:p>
          <a:p>
            <a:pPr algn="just"/>
            <a:endParaRPr lang="en-US" sz="3100" dirty="0"/>
          </a:p>
          <a:p>
            <a:pPr algn="just"/>
            <a:endParaRPr lang="en-US" sz="3100" dirty="0"/>
          </a:p>
          <a:p>
            <a:pPr algn="just"/>
            <a:r>
              <a:rPr lang="en-US" sz="3100" dirty="0"/>
              <a:t>Undernourishment is not only a consequence of poverty, it also causes poverty, by being passed on from generation to generation – a vicious circle. If mothers-to-be are already undernourished, their children cannot develop correctly during the pregnancy and are frequently born prematurely and/or underweight. If a child already suffers from malnutrition in the womb, it has little chance of catching up on its underdevelopment. It often has a weakened immune system and is thus more susceptible to infectious diseases. The physical and mental development of the child is restricted, it has more difficulty concentrating and produces poorer school results. In addition, a malnourished child is also more prone to developing chronic diseases in adulthood. Both tend to lead to reduced physical and mental capacity in adulthood. And so earning opportunities decrease and the risk of poverty increases – the cycle continues. If a child already suffers from malnutrition in the womb, it has little chance of catching up on its underdevelopment. It often has a weakened immune system and is thus more susceptible to infectious diseases. </a:t>
            </a:r>
          </a:p>
          <a:p>
            <a:pPr algn="just"/>
            <a:r>
              <a:rPr lang="en-US" sz="3100" dirty="0"/>
              <a:t>The physical and mental development of the child is restricted, it has more difficulty concentrating and produces poorer school results. In addition, a malnourished child is also more prone to developing chronic diseases in adulthood. Both tend to lead to reduced physical and mental capacity in adulthood. And so earning opportunities decrease and the risk of poverty increases – the cycle continues. </a:t>
            </a:r>
          </a:p>
          <a:p>
            <a:pPr algn="just"/>
            <a:r>
              <a:rPr lang="en-US" sz="3100" dirty="0"/>
              <a:t>The ICAR (Indian Council of Agricultural Research), the ICMR (Indian Council of Medical Research), and the M.S. Swaminathan Research Foundation, in collaboration with BIRAC (Biotechnology Industry Research Assistance Council) and state governments, launched the initiative. The Zero Hunger program aims to eliminate hunger and ensure that people have access to enough healthy food by 2030. </a:t>
            </a:r>
            <a:r>
              <a:rPr lang="en-US" sz="3100" dirty="0">
                <a:solidFill>
                  <a:schemeClr val="accent5">
                    <a:lumMod val="50000"/>
                  </a:schemeClr>
                </a:solidFill>
                <a:latin typeface="Times New Roman" panose="02020603050405020304" pitchFamily="18" charset="0"/>
                <a:cs typeface="Times New Roman" panose="02020603050405020304" pitchFamily="18" charset="0"/>
              </a:rPr>
              <a:t>Ending all types of malnutrition and promoting sustainable agriculture are two other objectives of this Zero hunger. </a:t>
            </a:r>
            <a:endParaRPr lang="en-US" sz="3100" dirty="0"/>
          </a:p>
        </p:txBody>
      </p:sp>
      <p:sp>
        <p:nvSpPr>
          <p:cNvPr id="3" name="Text Placeholder 2">
            <a:extLst>
              <a:ext uri="{FF2B5EF4-FFF2-40B4-BE49-F238E27FC236}">
                <a16:creationId xmlns:a16="http://schemas.microsoft.com/office/drawing/2014/main" id="{E8FC348E-5369-4D37-B8E5-A4C90799BEFE}"/>
              </a:ext>
            </a:extLst>
          </p:cNvPr>
          <p:cNvSpPr>
            <a:spLocks noGrp="1"/>
          </p:cNvSpPr>
          <p:nvPr>
            <p:ph type="body" sz="quarter" idx="11"/>
          </p:nvPr>
        </p:nvSpPr>
        <p:spPr>
          <a:xfrm>
            <a:off x="456271" y="5386498"/>
            <a:ext cx="10048875" cy="972306"/>
          </a:xfrm>
        </p:spPr>
        <p:txBody>
          <a:bodyPr/>
          <a:lstStyle/>
          <a:p>
            <a:r>
              <a:rPr lang="en-US" sz="4000" dirty="0">
                <a:latin typeface="Times New Roman" panose="02020603050405020304" pitchFamily="18" charset="0"/>
                <a:cs typeface="Times New Roman" panose="02020603050405020304" pitchFamily="18" charset="0"/>
              </a:rPr>
              <a:t>INTRODUCTION</a:t>
            </a:r>
          </a:p>
        </p:txBody>
      </p:sp>
      <p:sp>
        <p:nvSpPr>
          <p:cNvPr id="5" name="Text Placeholder 4">
            <a:extLst>
              <a:ext uri="{FF2B5EF4-FFF2-40B4-BE49-F238E27FC236}">
                <a16:creationId xmlns:a16="http://schemas.microsoft.com/office/drawing/2014/main" id="{6CBEE81A-0215-4D60-A206-305337FC8B4A}"/>
              </a:ext>
            </a:extLst>
          </p:cNvPr>
          <p:cNvSpPr>
            <a:spLocks noGrp="1"/>
          </p:cNvSpPr>
          <p:nvPr>
            <p:ph type="body" sz="quarter" idx="21"/>
          </p:nvPr>
        </p:nvSpPr>
        <p:spPr>
          <a:xfrm>
            <a:off x="11367329" y="10781534"/>
            <a:ext cx="10048874" cy="22406112"/>
          </a:xfrm>
        </p:spPr>
        <p:txBody>
          <a:bodyPr/>
          <a:lstStyle/>
          <a:p>
            <a:pPr algn="just"/>
            <a:r>
              <a:rPr lang="en-US" sz="3100" b="1" dirty="0"/>
              <a:t>Problem statement: </a:t>
            </a:r>
            <a:r>
              <a:rPr lang="en-US" sz="3100" dirty="0"/>
              <a:t>The problem statement we have selected is to find out the minimum and maximum production of crops in each district based on their total yields of the years 2016-2017,2017-2018,2018-2019. </a:t>
            </a:r>
            <a:r>
              <a:rPr lang="en-US" sz="3100" b="1" dirty="0"/>
              <a:t>Problem objective: </a:t>
            </a:r>
            <a:r>
              <a:rPr lang="en-US" sz="3100" dirty="0"/>
              <a:t>The objective of the problem is to find out in which districts the crop production is minimum so that we can concentrate on those districts to eradicate the hunger in future. </a:t>
            </a:r>
          </a:p>
          <a:p>
            <a:pPr algn="just"/>
            <a:r>
              <a:rPr lang="en-US" sz="3100" b="1" dirty="0"/>
              <a:t>Methods and software used: </a:t>
            </a:r>
            <a:r>
              <a:rPr lang="en-US" sz="3100" dirty="0"/>
              <a:t>Here we used Descriptive analysis to find approaches to our problems. The software we used here is Tableau to visualize and find solutions to the problem statement. </a:t>
            </a:r>
          </a:p>
          <a:p>
            <a:pPr algn="just"/>
            <a:r>
              <a:rPr lang="en-US" sz="3100" dirty="0"/>
              <a:t>The agricultural crops corn, groundnut, and Bengal gram are vital in the agricultural landscape for the state of Telangana. In this challenge we have shown the visualizations based on these three crops. The dataset is provided by the Telangana State hackathon challenge for the years 2016-2017, 2017-2018 and 2018-2019 which consist of attributes: crop, district id, district, year, season, season yield, total yield. From this dataset we successfully found out which districts produces the maximum and minimum yields of crops. So that in the minimum districts we can concentrate more and find out the reasons for their less crop production and eradicate hunger. </a:t>
            </a:r>
          </a:p>
          <a:p>
            <a:pPr algn="just"/>
            <a:r>
              <a:rPr lang="en-US" sz="3100" dirty="0"/>
              <a:t>In tableau workbook the story explains about the steps we have used to attain the results:</a:t>
            </a:r>
          </a:p>
          <a:p>
            <a:pPr marL="457200" indent="-457200" algn="just">
              <a:buFont typeface="Arial" panose="020B0604020202020204" pitchFamily="34" charset="0"/>
              <a:buChar char="•"/>
            </a:pPr>
            <a:r>
              <a:rPr lang="en-US" sz="3100" dirty="0"/>
              <a:t>Sheet 1 in the story explains about the 31 districts all crop production based on their seasonal yields.</a:t>
            </a:r>
          </a:p>
          <a:p>
            <a:pPr marL="457200" indent="-457200" algn="just">
              <a:buFont typeface="Arial" panose="020B0604020202020204" pitchFamily="34" charset="0"/>
              <a:buChar char="•"/>
            </a:pPr>
            <a:r>
              <a:rPr lang="en-US" sz="3100" dirty="0"/>
              <a:t>Sheet 2 in the story explains about the 31 districts individual crop production based on their seasonal yields.</a:t>
            </a:r>
          </a:p>
          <a:p>
            <a:pPr marL="457200" indent="-457200" algn="just">
              <a:buFont typeface="Arial" panose="020B0604020202020204" pitchFamily="34" charset="0"/>
              <a:buChar char="•"/>
            </a:pPr>
            <a:r>
              <a:rPr lang="en-US" sz="3100" dirty="0"/>
              <a:t>Sheet 3 in the story explains about the sum of district wise total and seasonal yields of crop.</a:t>
            </a:r>
          </a:p>
          <a:p>
            <a:pPr marL="457200" indent="-457200" algn="just">
              <a:buFont typeface="Arial" panose="020B0604020202020204" pitchFamily="34" charset="0"/>
              <a:buChar char="•"/>
            </a:pPr>
            <a:r>
              <a:rPr lang="en-US" sz="3100" dirty="0"/>
              <a:t>Sheet 4 in the story explains about the 16-17-18 seasonal yield of individual crops.</a:t>
            </a:r>
          </a:p>
          <a:p>
            <a:pPr marL="457200" indent="-457200" algn="just">
              <a:buFont typeface="Arial" panose="020B0604020202020204" pitchFamily="34" charset="0"/>
              <a:buChar char="•"/>
            </a:pPr>
            <a:r>
              <a:rPr lang="en-US" sz="3100" dirty="0"/>
              <a:t>Sheet 5 in the story explains about the 16-17-18 total yield of individual crops.</a:t>
            </a:r>
          </a:p>
          <a:p>
            <a:pPr marL="457200" indent="-457200" algn="just">
              <a:buFont typeface="Arial" panose="020B0604020202020204" pitchFamily="34" charset="0"/>
              <a:buChar char="•"/>
            </a:pPr>
            <a:r>
              <a:rPr lang="en-US" sz="3100" dirty="0"/>
              <a:t>Sheet 6 in the story explains about the 16-17-18 maximum total yield of individual crops.</a:t>
            </a:r>
          </a:p>
          <a:p>
            <a:pPr marL="457200" indent="-457200" algn="just">
              <a:buFont typeface="Arial" panose="020B0604020202020204" pitchFamily="34" charset="0"/>
              <a:buChar char="•"/>
            </a:pPr>
            <a:r>
              <a:rPr lang="en-US" sz="3100" dirty="0"/>
              <a:t>Sheet 7 in the story explains about the 16-17-18 minimum total yield of individual crops. </a:t>
            </a:r>
          </a:p>
          <a:p>
            <a:pPr algn="just"/>
            <a:r>
              <a:rPr lang="en-US" sz="3100" dirty="0"/>
              <a:t>Based on sheet 7 we can say the minimum production of crop in the year 2016, 2017, 2018 and find solutions in how to increase their crops production in future and how to eradicate hunger in those districts.</a:t>
            </a:r>
          </a:p>
        </p:txBody>
      </p:sp>
      <p:sp>
        <p:nvSpPr>
          <p:cNvPr id="6" name="Text Placeholder 5">
            <a:extLst>
              <a:ext uri="{FF2B5EF4-FFF2-40B4-BE49-F238E27FC236}">
                <a16:creationId xmlns:a16="http://schemas.microsoft.com/office/drawing/2014/main" id="{42147AC8-24E0-474A-B7A5-F76DFC462E37}"/>
              </a:ext>
            </a:extLst>
          </p:cNvPr>
          <p:cNvSpPr>
            <a:spLocks noGrp="1"/>
          </p:cNvSpPr>
          <p:nvPr>
            <p:ph type="body" sz="quarter" idx="22"/>
          </p:nvPr>
        </p:nvSpPr>
        <p:spPr>
          <a:xfrm>
            <a:off x="11405611" y="10149339"/>
            <a:ext cx="10048875" cy="806070"/>
          </a:xfrm>
        </p:spPr>
        <p:txBody>
          <a:bodyPr/>
          <a:lstStyle/>
          <a:p>
            <a:r>
              <a:rPr lang="en-US" sz="4000" dirty="0">
                <a:latin typeface="Times New Roman" panose="02020603050405020304" pitchFamily="18" charset="0"/>
                <a:cs typeface="Times New Roman" panose="02020603050405020304" pitchFamily="18" charset="0"/>
              </a:rPr>
              <a:t>MATERIALS &amp; METHODS</a:t>
            </a:r>
          </a:p>
        </p:txBody>
      </p:sp>
      <p:sp>
        <p:nvSpPr>
          <p:cNvPr id="7" name="Text Placeholder 6">
            <a:extLst>
              <a:ext uri="{FF2B5EF4-FFF2-40B4-BE49-F238E27FC236}">
                <a16:creationId xmlns:a16="http://schemas.microsoft.com/office/drawing/2014/main" id="{FBD16F07-3587-4F48-9D30-045C6FF3CA50}"/>
              </a:ext>
            </a:extLst>
          </p:cNvPr>
          <p:cNvSpPr>
            <a:spLocks noGrp="1"/>
          </p:cNvSpPr>
          <p:nvPr>
            <p:ph type="body" sz="quarter" idx="23"/>
          </p:nvPr>
        </p:nvSpPr>
        <p:spPr>
          <a:xfrm>
            <a:off x="22378812" y="6329676"/>
            <a:ext cx="10048874" cy="6663340"/>
          </a:xfrm>
        </p:spPr>
        <p:txBody>
          <a:bodyPr/>
          <a:lstStyle/>
          <a:p>
            <a:pPr algn="just"/>
            <a:r>
              <a:rPr lang="en-US" sz="3100" dirty="0"/>
              <a:t>The main aim of the selected Sustainable Growth Development challenge is to eradicate hunger in Telangana state and make it a zero-hunger state. Here, we have considered the dataset of Telangana district and made visualizations based on the crop the main three crops: Groundnut, Maize and Bengal gram. Here, we have used the tableau software and shown the visualization. We mainly concentrated on finding out the minimum and maximum production of crops in a particular district and saying out which regions can suffer with hunger in the upcoming years, if not concentrated now. The below two visualizations explains about the approach we have used to find out the hunger problem in the districts of Telangana.</a:t>
            </a:r>
          </a:p>
        </p:txBody>
      </p:sp>
      <p:sp>
        <p:nvSpPr>
          <p:cNvPr id="8" name="Text Placeholder 7">
            <a:extLst>
              <a:ext uri="{FF2B5EF4-FFF2-40B4-BE49-F238E27FC236}">
                <a16:creationId xmlns:a16="http://schemas.microsoft.com/office/drawing/2014/main" id="{F28FC88A-A6A1-4CCF-B13E-AF9BC54BB395}"/>
              </a:ext>
            </a:extLst>
          </p:cNvPr>
          <p:cNvSpPr>
            <a:spLocks noGrp="1"/>
          </p:cNvSpPr>
          <p:nvPr>
            <p:ph type="body" sz="quarter" idx="24"/>
          </p:nvPr>
        </p:nvSpPr>
        <p:spPr>
          <a:xfrm>
            <a:off x="22402537" y="5468475"/>
            <a:ext cx="10058400" cy="806070"/>
          </a:xfrm>
        </p:spPr>
        <p:txBody>
          <a:bodyPr/>
          <a:lstStyle/>
          <a:p>
            <a:r>
              <a:rPr lang="en-US" sz="4000" dirty="0">
                <a:latin typeface="Times New Roman" panose="02020603050405020304" pitchFamily="18" charset="0"/>
                <a:cs typeface="Times New Roman" panose="02020603050405020304" pitchFamily="18" charset="0"/>
              </a:rPr>
              <a:t>RESULTS</a:t>
            </a:r>
          </a:p>
        </p:txBody>
      </p:sp>
      <p:sp>
        <p:nvSpPr>
          <p:cNvPr id="9" name="Text Placeholder 8">
            <a:extLst>
              <a:ext uri="{FF2B5EF4-FFF2-40B4-BE49-F238E27FC236}">
                <a16:creationId xmlns:a16="http://schemas.microsoft.com/office/drawing/2014/main" id="{0DC15FCD-6077-42FB-A3DF-F98131DEA83B}"/>
              </a:ext>
            </a:extLst>
          </p:cNvPr>
          <p:cNvSpPr>
            <a:spLocks noGrp="1"/>
          </p:cNvSpPr>
          <p:nvPr>
            <p:ph type="body" sz="quarter" idx="25"/>
          </p:nvPr>
        </p:nvSpPr>
        <p:spPr>
          <a:xfrm>
            <a:off x="33395324" y="5386498"/>
            <a:ext cx="10047018" cy="800211"/>
          </a:xfrm>
        </p:spPr>
        <p:txBody>
          <a:bodyPr/>
          <a:lstStyle/>
          <a:p>
            <a:r>
              <a:rPr lang="en-US" sz="4000" dirty="0">
                <a:latin typeface="Times New Roman" panose="02020603050405020304" pitchFamily="18" charset="0"/>
                <a:cs typeface="Times New Roman" panose="02020603050405020304" pitchFamily="18" charset="0"/>
              </a:rPr>
              <a:t>CONCLUSIONS</a:t>
            </a:r>
          </a:p>
        </p:txBody>
      </p:sp>
      <p:sp>
        <p:nvSpPr>
          <p:cNvPr id="10" name="Text Placeholder 9">
            <a:extLst>
              <a:ext uri="{FF2B5EF4-FFF2-40B4-BE49-F238E27FC236}">
                <a16:creationId xmlns:a16="http://schemas.microsoft.com/office/drawing/2014/main" id="{AE07B1E4-0B73-4653-94B4-451D714A5880}"/>
              </a:ext>
            </a:extLst>
          </p:cNvPr>
          <p:cNvSpPr>
            <a:spLocks noGrp="1"/>
          </p:cNvSpPr>
          <p:nvPr>
            <p:ph type="body" sz="quarter" idx="26"/>
          </p:nvPr>
        </p:nvSpPr>
        <p:spPr>
          <a:xfrm>
            <a:off x="33313730" y="6325765"/>
            <a:ext cx="10047018" cy="11433877"/>
          </a:xfrm>
        </p:spPr>
        <p:txBody>
          <a:bodyPr/>
          <a:lstStyle/>
          <a:p>
            <a:pPr algn="just"/>
            <a:r>
              <a:rPr lang="en-US" sz="3100" dirty="0"/>
              <a:t>A society in which everyone has enough food to live a healthy and active lifestyle, where hunger is rare, and food comes from smart, effective, and reduced food systems that are consistent with natural resource sustainability. The advantages to the impoverished and malnourished are evident: the chance to live a healthy and active lifestyle, for maybe the first time in their lives. However, the benefits to the wealthy are also worth noting: a world with less chance of war over nonrenewable, no need for expensive humanitarian aid, less welfare dependency migrations, and less environmental degradation. </a:t>
            </a:r>
          </a:p>
          <a:p>
            <a:pPr algn="just"/>
            <a:r>
              <a:rPr lang="en-US" sz="3100" dirty="0"/>
              <a:t>In our challenge we selected the Telangana crop production for the years 2016-2017, 2017-2018, 2018-2019. The main objective was to find out the minimum crop production in the districts for the respective years and find out the reasons why the crop production is less. Finding out these minimum crop yields can help us to eradicate the hunger those districts in the coming years. In Telangana the districts named Mahbubnagar, Ranga Reddy, Nagar Kurnool, Sanga Reddy and Medak are the minimum productions of crops in the years 2018-2019, Similarly, if we do the analysis for every state by approximately 2030, India can become a hunger free country.</a:t>
            </a:r>
          </a:p>
        </p:txBody>
      </p:sp>
      <p:sp>
        <p:nvSpPr>
          <p:cNvPr id="11" name="Text Placeholder 10">
            <a:extLst>
              <a:ext uri="{FF2B5EF4-FFF2-40B4-BE49-F238E27FC236}">
                <a16:creationId xmlns:a16="http://schemas.microsoft.com/office/drawing/2014/main" id="{0F4895F5-65D3-4321-BF62-5A0872B21B19}"/>
              </a:ext>
            </a:extLst>
          </p:cNvPr>
          <p:cNvSpPr>
            <a:spLocks noGrp="1"/>
          </p:cNvSpPr>
          <p:nvPr>
            <p:ph type="body" sz="quarter" idx="27"/>
          </p:nvPr>
        </p:nvSpPr>
        <p:spPr>
          <a:xfrm>
            <a:off x="33395324" y="17796022"/>
            <a:ext cx="10047018" cy="800211"/>
          </a:xfrm>
        </p:spPr>
        <p:txBody>
          <a:bodyPr/>
          <a:lstStyle/>
          <a:p>
            <a:r>
              <a:rPr lang="en-US" sz="4000" dirty="0">
                <a:latin typeface="Times New Roman" panose="02020603050405020304" pitchFamily="18" charset="0"/>
                <a:cs typeface="Times New Roman" panose="02020603050405020304" pitchFamily="18" charset="0"/>
              </a:rPr>
              <a:t>REFERENCES</a:t>
            </a:r>
          </a:p>
        </p:txBody>
      </p:sp>
      <p:sp>
        <p:nvSpPr>
          <p:cNvPr id="12" name="Text Placeholder 11">
            <a:extLst>
              <a:ext uri="{FF2B5EF4-FFF2-40B4-BE49-F238E27FC236}">
                <a16:creationId xmlns:a16="http://schemas.microsoft.com/office/drawing/2014/main" id="{6BD3DB11-4616-4DCD-999A-3088A0240C66}"/>
              </a:ext>
            </a:extLst>
          </p:cNvPr>
          <p:cNvSpPr>
            <a:spLocks noGrp="1"/>
          </p:cNvSpPr>
          <p:nvPr>
            <p:ph type="body" sz="quarter" idx="28"/>
          </p:nvPr>
        </p:nvSpPr>
        <p:spPr>
          <a:xfrm>
            <a:off x="33638764" y="18630972"/>
            <a:ext cx="10052050" cy="8937937"/>
          </a:xfrm>
        </p:spPr>
        <p:txBody>
          <a:bodyPr/>
          <a:lstStyle/>
          <a:p>
            <a:r>
              <a:rPr lang="en-US" sz="3100" dirty="0"/>
              <a:t>Society, N. (2020). Sustainable Development Goal: Zero Hunger. Retrieved 1 October 2021, from </a:t>
            </a:r>
            <a:r>
              <a:rPr lang="en-US" sz="3100" dirty="0">
                <a:hlinkClick r:id="rId2"/>
              </a:rPr>
              <a:t>https://www.nationalgeographic.org/encyclopedia/sustainable-development-goal-zero-hunger/</a:t>
            </a:r>
            <a:endParaRPr lang="en-US" sz="3100" dirty="0"/>
          </a:p>
          <a:p>
            <a:r>
              <a:rPr lang="en-US" sz="3100" dirty="0"/>
              <a:t>5 Ways USAID Is Helping to End World Hunger - World. (2017). Retrieved 1 October 2021, from </a:t>
            </a:r>
            <a:r>
              <a:rPr lang="en-US" sz="3100" dirty="0">
                <a:hlinkClick r:id="rId3"/>
              </a:rPr>
              <a:t>https://reliefweb.int/report/world/5-ways-usaid-helping-end-world-hunger</a:t>
            </a:r>
            <a:endParaRPr lang="en-US" sz="3100" dirty="0"/>
          </a:p>
          <a:p>
            <a:r>
              <a:rPr lang="en-US" sz="3100" dirty="0"/>
              <a:t>Zero Hunger | World Food Programme. (2021). Retrieved 1 October 2021, from </a:t>
            </a:r>
            <a:r>
              <a:rPr lang="en-US" sz="3100" dirty="0">
                <a:hlinkClick r:id="rId4"/>
              </a:rPr>
              <a:t>https://www.wfp.org/zero-hunger</a:t>
            </a:r>
            <a:endParaRPr lang="en-US" sz="3100" dirty="0"/>
          </a:p>
          <a:p>
            <a:r>
              <a:rPr lang="en-US" sz="3100" dirty="0"/>
              <a:t>NGO to take up 'Zero Hunger Challenge' in Khammam. (2021). Retrieved 1 October 2021, from </a:t>
            </a:r>
            <a:r>
              <a:rPr lang="en-US" sz="3100" dirty="0">
                <a:hlinkClick r:id="rId5"/>
              </a:rPr>
              <a:t>https://telanganatoday.com/ngo-to-take-up-zero-hunger-challenge-in-khammam</a:t>
            </a:r>
            <a:endParaRPr lang="en-US" sz="3100" dirty="0"/>
          </a:p>
          <a:p>
            <a:r>
              <a:rPr lang="en-US" sz="3100" dirty="0"/>
              <a:t>Hunger Republic. (2020). Retrieved 1 October 2021, from </a:t>
            </a:r>
            <a:r>
              <a:rPr lang="en-US" sz="3100" dirty="0">
                <a:hlinkClick r:id="rId6"/>
              </a:rPr>
              <a:t>https://telanganatoday.com/hunger-republic</a:t>
            </a:r>
            <a:endParaRPr lang="en-US" sz="3100" dirty="0"/>
          </a:p>
          <a:p>
            <a:endParaRPr lang="en-US" dirty="0"/>
          </a:p>
        </p:txBody>
      </p:sp>
      <p:sp>
        <p:nvSpPr>
          <p:cNvPr id="13" name="Text Placeholder 12">
            <a:extLst>
              <a:ext uri="{FF2B5EF4-FFF2-40B4-BE49-F238E27FC236}">
                <a16:creationId xmlns:a16="http://schemas.microsoft.com/office/drawing/2014/main" id="{DF2CD1EC-3017-44B3-AE70-187F9225F67F}"/>
              </a:ext>
            </a:extLst>
          </p:cNvPr>
          <p:cNvSpPr>
            <a:spLocks noGrp="1"/>
          </p:cNvSpPr>
          <p:nvPr>
            <p:ph type="body" sz="quarter" idx="29"/>
          </p:nvPr>
        </p:nvSpPr>
        <p:spPr>
          <a:xfrm>
            <a:off x="22637342" y="30006703"/>
            <a:ext cx="9823595" cy="1615819"/>
          </a:xfrm>
        </p:spPr>
        <p:txBody>
          <a:bodyPr/>
          <a:lstStyle/>
          <a:p>
            <a:pPr algn="just"/>
            <a:r>
              <a:rPr lang="en-US" sz="3100" b="0" u="none" dirty="0">
                <a:latin typeface="Times New Roman" panose="02020603050405020304" pitchFamily="18" charset="0"/>
                <a:cs typeface="Times New Roman" panose="02020603050405020304" pitchFamily="18" charset="0"/>
              </a:rPr>
              <a:t>Figure 2.2: The above dashboard explains about the year wise seasonal and total yields and also about the maximum and minimum production of crops in the selected year.</a:t>
            </a:r>
          </a:p>
        </p:txBody>
      </p:sp>
      <p:sp>
        <p:nvSpPr>
          <p:cNvPr id="14" name="Text Placeholder 13">
            <a:extLst>
              <a:ext uri="{FF2B5EF4-FFF2-40B4-BE49-F238E27FC236}">
                <a16:creationId xmlns:a16="http://schemas.microsoft.com/office/drawing/2014/main" id="{838B5D17-7F32-4616-8CED-85738796EC71}"/>
              </a:ext>
            </a:extLst>
          </p:cNvPr>
          <p:cNvSpPr>
            <a:spLocks noGrp="1"/>
          </p:cNvSpPr>
          <p:nvPr>
            <p:ph type="body" sz="quarter" idx="30"/>
          </p:nvPr>
        </p:nvSpPr>
        <p:spPr>
          <a:xfrm>
            <a:off x="22632311" y="20714366"/>
            <a:ext cx="9795375" cy="1892804"/>
          </a:xfrm>
        </p:spPr>
        <p:txBody>
          <a:bodyPr/>
          <a:lstStyle/>
          <a:p>
            <a:pPr algn="just"/>
            <a:r>
              <a:rPr lang="en-US" sz="3100" dirty="0"/>
              <a:t>Figure 2.1: The above dashboard explains about the state wise crop production and also about the individual crop production based on their seasonal yields.</a:t>
            </a:r>
          </a:p>
        </p:txBody>
      </p:sp>
      <p:sp>
        <p:nvSpPr>
          <p:cNvPr id="17" name="Text Placeholder 16">
            <a:extLst>
              <a:ext uri="{FF2B5EF4-FFF2-40B4-BE49-F238E27FC236}">
                <a16:creationId xmlns:a16="http://schemas.microsoft.com/office/drawing/2014/main" id="{B9292F2A-A1BF-4854-9D23-31F95A84C4FE}"/>
              </a:ext>
            </a:extLst>
          </p:cNvPr>
          <p:cNvSpPr>
            <a:spLocks noGrp="1"/>
          </p:cNvSpPr>
          <p:nvPr>
            <p:ph type="body" sz="quarter" idx="151"/>
          </p:nvPr>
        </p:nvSpPr>
        <p:spPr/>
        <p:txBody>
          <a:bodyPr>
            <a:normAutofit fontScale="92500"/>
          </a:bodyPr>
          <a:lstStyle/>
          <a:p>
            <a:r>
              <a:rPr lang="en-US" sz="7200" dirty="0">
                <a:latin typeface="Times New Roman" panose="02020603050405020304" pitchFamily="18" charset="0"/>
                <a:cs typeface="Times New Roman" panose="02020603050405020304" pitchFamily="18" charset="0"/>
              </a:rPr>
              <a:t>SIRINENI HARSHITHA, K V BHANU KIRAN, ABHINAV REDDY CHERLAKOLA</a:t>
            </a:r>
          </a:p>
        </p:txBody>
      </p:sp>
      <p:sp>
        <p:nvSpPr>
          <p:cNvPr id="18" name="Text Placeholder 17">
            <a:extLst>
              <a:ext uri="{FF2B5EF4-FFF2-40B4-BE49-F238E27FC236}">
                <a16:creationId xmlns:a16="http://schemas.microsoft.com/office/drawing/2014/main" id="{C3672948-D572-4DA5-93F7-1AFD8AADB2FC}"/>
              </a:ext>
            </a:extLst>
          </p:cNvPr>
          <p:cNvSpPr>
            <a:spLocks noGrp="1"/>
          </p:cNvSpPr>
          <p:nvPr>
            <p:ph type="body" sz="quarter" idx="153"/>
          </p:nvPr>
        </p:nvSpPr>
        <p:spPr/>
        <p:txBody>
          <a:bodyPr/>
          <a:lstStyle/>
          <a:p>
            <a:r>
              <a:rPr lang="en-US" dirty="0">
                <a:latin typeface="Times New Roman" panose="02020603050405020304" pitchFamily="18" charset="0"/>
                <a:cs typeface="Times New Roman" panose="02020603050405020304" pitchFamily="18" charset="0"/>
              </a:rPr>
              <a:t>FIGHTING HIGH RISE PROBLEM - HUNGER</a:t>
            </a:r>
          </a:p>
        </p:txBody>
      </p:sp>
      <p:pic>
        <p:nvPicPr>
          <p:cNvPr id="20" name="Picture 19">
            <a:extLst>
              <a:ext uri="{FF2B5EF4-FFF2-40B4-BE49-F238E27FC236}">
                <a16:creationId xmlns:a16="http://schemas.microsoft.com/office/drawing/2014/main" id="{5DFD171C-2483-4D12-B024-43E5E31E0056}"/>
              </a:ext>
            </a:extLst>
          </p:cNvPr>
          <p:cNvPicPr>
            <a:picLocks noChangeAspect="1"/>
          </p:cNvPicPr>
          <p:nvPr/>
        </p:nvPicPr>
        <p:blipFill>
          <a:blip r:embed="rId7"/>
          <a:stretch>
            <a:fillRect/>
          </a:stretch>
        </p:blipFill>
        <p:spPr>
          <a:xfrm>
            <a:off x="22627281" y="13436199"/>
            <a:ext cx="9800405" cy="7344402"/>
          </a:xfrm>
          <a:prstGeom prst="rect">
            <a:avLst/>
          </a:prstGeom>
        </p:spPr>
      </p:pic>
      <p:pic>
        <p:nvPicPr>
          <p:cNvPr id="22" name="Picture 21">
            <a:extLst>
              <a:ext uri="{FF2B5EF4-FFF2-40B4-BE49-F238E27FC236}">
                <a16:creationId xmlns:a16="http://schemas.microsoft.com/office/drawing/2014/main" id="{C2FDC363-C0E2-487B-9675-42EA8FC9825C}"/>
              </a:ext>
            </a:extLst>
          </p:cNvPr>
          <p:cNvPicPr>
            <a:picLocks noChangeAspect="1"/>
          </p:cNvPicPr>
          <p:nvPr/>
        </p:nvPicPr>
        <p:blipFill>
          <a:blip r:embed="rId8"/>
          <a:stretch>
            <a:fillRect/>
          </a:stretch>
        </p:blipFill>
        <p:spPr>
          <a:xfrm>
            <a:off x="22635486" y="22607170"/>
            <a:ext cx="9825451" cy="7344402"/>
          </a:xfrm>
          <a:prstGeom prst="rect">
            <a:avLst/>
          </a:prstGeom>
        </p:spPr>
      </p:pic>
      <p:pic>
        <p:nvPicPr>
          <p:cNvPr id="24" name="Google Shape;194;p7" descr="Related image">
            <a:extLst>
              <a:ext uri="{FF2B5EF4-FFF2-40B4-BE49-F238E27FC236}">
                <a16:creationId xmlns:a16="http://schemas.microsoft.com/office/drawing/2014/main" id="{5289F108-AE7D-4E6A-A8DB-B04496379800}"/>
              </a:ext>
            </a:extLst>
          </p:cNvPr>
          <p:cNvPicPr preferRelativeResize="0"/>
          <p:nvPr/>
        </p:nvPicPr>
        <p:blipFill>
          <a:blip r:embed="rId9">
            <a:alphaModFix/>
          </a:blip>
          <a:stretch>
            <a:fillRect/>
          </a:stretch>
        </p:blipFill>
        <p:spPr>
          <a:xfrm>
            <a:off x="427925" y="279479"/>
            <a:ext cx="4977900" cy="4928776"/>
          </a:xfrm>
          <a:prstGeom prst="rect">
            <a:avLst/>
          </a:prstGeom>
          <a:noFill/>
          <a:ln>
            <a:noFill/>
          </a:ln>
        </p:spPr>
      </p:pic>
      <p:pic>
        <p:nvPicPr>
          <p:cNvPr id="25" name="Google Shape;194;p7" descr="Related image">
            <a:extLst>
              <a:ext uri="{FF2B5EF4-FFF2-40B4-BE49-F238E27FC236}">
                <a16:creationId xmlns:a16="http://schemas.microsoft.com/office/drawing/2014/main" id="{69FDE290-5E4D-4A30-9C57-230714052F1F}"/>
              </a:ext>
            </a:extLst>
          </p:cNvPr>
          <p:cNvPicPr preferRelativeResize="0"/>
          <p:nvPr/>
        </p:nvPicPr>
        <p:blipFill>
          <a:blip r:embed="rId9">
            <a:alphaModFix/>
          </a:blip>
          <a:stretch>
            <a:fillRect/>
          </a:stretch>
        </p:blipFill>
        <p:spPr>
          <a:xfrm>
            <a:off x="38413803" y="279479"/>
            <a:ext cx="4977900" cy="4928776"/>
          </a:xfrm>
          <a:prstGeom prst="rect">
            <a:avLst/>
          </a:prstGeom>
          <a:noFill/>
          <a:ln>
            <a:noFill/>
          </a:ln>
        </p:spPr>
      </p:pic>
      <p:sp>
        <p:nvSpPr>
          <p:cNvPr id="26" name="Google Shape;186;p7">
            <a:extLst>
              <a:ext uri="{FF2B5EF4-FFF2-40B4-BE49-F238E27FC236}">
                <a16:creationId xmlns:a16="http://schemas.microsoft.com/office/drawing/2014/main" id="{09850986-9DF5-4766-B5FF-BA241700CA8C}"/>
              </a:ext>
            </a:extLst>
          </p:cNvPr>
          <p:cNvSpPr txBox="1">
            <a:spLocks noGrp="1"/>
          </p:cNvSpPr>
          <p:nvPr>
            <p:ph type="body" sz="quarter" idx="150"/>
          </p:nvPr>
        </p:nvSpPr>
        <p:spPr>
          <a:xfrm>
            <a:off x="5945981" y="3624402"/>
            <a:ext cx="31999237" cy="12795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6000"/>
              <a:buFont typeface="Calibri"/>
              <a:buNone/>
            </a:pPr>
            <a:r>
              <a:rPr lang="en-US" sz="7200" dirty="0">
                <a:latin typeface="Times New Roman" panose="02020603050405020304" pitchFamily="18" charset="0"/>
                <a:ea typeface="PT Serif"/>
                <a:cs typeface="Times New Roman" panose="02020603050405020304" pitchFamily="18" charset="0"/>
                <a:sym typeface="PT Serif"/>
              </a:rPr>
              <a:t>University of Massachusetts at Amherst</a:t>
            </a:r>
            <a:endParaRPr sz="7200" dirty="0">
              <a:latin typeface="Times New Roman" panose="02020603050405020304" pitchFamily="18" charset="0"/>
              <a:ea typeface="PT Serif"/>
              <a:cs typeface="Times New Roman" panose="02020603050405020304" pitchFamily="18" charset="0"/>
              <a:sym typeface="PT Serif"/>
            </a:endParaRPr>
          </a:p>
        </p:txBody>
      </p:sp>
      <p:pic>
        <p:nvPicPr>
          <p:cNvPr id="31" name="Picture 30">
            <a:extLst>
              <a:ext uri="{FF2B5EF4-FFF2-40B4-BE49-F238E27FC236}">
                <a16:creationId xmlns:a16="http://schemas.microsoft.com/office/drawing/2014/main" id="{ABD907A2-1C79-4EE7-B3F0-2CC89AC166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0451" y="11824061"/>
            <a:ext cx="9599755" cy="3356743"/>
          </a:xfrm>
          <a:prstGeom prst="rect">
            <a:avLst/>
          </a:prstGeom>
        </p:spPr>
      </p:pic>
      <p:sp>
        <p:nvSpPr>
          <p:cNvPr id="33" name="TextBox 32">
            <a:extLst>
              <a:ext uri="{FF2B5EF4-FFF2-40B4-BE49-F238E27FC236}">
                <a16:creationId xmlns:a16="http://schemas.microsoft.com/office/drawing/2014/main" id="{9421E662-6A3C-4F98-AA5B-0D0979CC687A}"/>
              </a:ext>
            </a:extLst>
          </p:cNvPr>
          <p:cNvSpPr txBox="1"/>
          <p:nvPr/>
        </p:nvSpPr>
        <p:spPr>
          <a:xfrm>
            <a:off x="11405611" y="6577298"/>
            <a:ext cx="10087157" cy="3431709"/>
          </a:xfrm>
          <a:prstGeom prst="rect">
            <a:avLst/>
          </a:prstGeom>
          <a:noFill/>
        </p:spPr>
        <p:txBody>
          <a:bodyPr wrap="square" rtlCol="0">
            <a:spAutoFit/>
          </a:bodyPr>
          <a:lstStyle/>
          <a:p>
            <a:pPr algn="just"/>
            <a:r>
              <a:rPr lang="en-US" sz="3100" dirty="0">
                <a:solidFill>
                  <a:schemeClr val="accent5">
                    <a:lumMod val="50000"/>
                  </a:schemeClr>
                </a:solidFill>
                <a:latin typeface="Times New Roman" panose="02020603050405020304" pitchFamily="18" charset="0"/>
                <a:cs typeface="Times New Roman" panose="02020603050405020304" pitchFamily="18" charset="0"/>
              </a:rPr>
              <a:t>In our study, we looked at agricultural growth in Telangana by, their district and their production rates for the years 2016, 2017 and 2018. Here, the main challenge to this hackathon is to provided in which district  the minimum and maximum crops are produced. So that we can eradicate the hunger crisis in that district or know the reasons behind the less crop production.</a:t>
            </a:r>
          </a:p>
        </p:txBody>
      </p:sp>
    </p:spTree>
    <p:extLst>
      <p:ext uri="{BB962C8B-B14F-4D97-AF65-F5344CB8AC3E}">
        <p14:creationId xmlns:p14="http://schemas.microsoft.com/office/powerpoint/2010/main" val="4053313422"/>
      </p:ext>
    </p:extLst>
  </p:cSld>
  <p:clrMapOvr>
    <a:masterClrMapping/>
  </p:clrMapOvr>
</p:sld>
</file>

<file path=ppt/theme/theme1.xml><?xml version="1.0" encoding="utf-8"?>
<a:theme xmlns:a="http://schemas.openxmlformats.org/drawingml/2006/main" name="36x48-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1178</TotalTime>
  <Words>1497</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Sirineni Harshitha</cp:lastModifiedBy>
  <cp:revision>83</cp:revision>
  <dcterms:created xsi:type="dcterms:W3CDTF">2012-02-03T19:11:35Z</dcterms:created>
  <dcterms:modified xsi:type="dcterms:W3CDTF">2021-10-01T12:55:37Z</dcterms:modified>
</cp:coreProperties>
</file>