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512064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6B4"/>
    <a:srgbClr val="BD92DE"/>
    <a:srgbClr val="FDCBF7"/>
    <a:srgbClr val="9954CC"/>
    <a:srgbClr val="F963E7"/>
    <a:srgbClr val="D3B5CA"/>
    <a:srgbClr val="B482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5" d="100"/>
          <a:sy n="15" d="100"/>
        </p:scale>
        <p:origin x="5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68545846098906E-2"/>
          <c:y val="2.9461120541049646E-2"/>
          <c:w val="0.92119117765540248"/>
          <c:h val="0.6774652015620336"/>
        </c:manualLayout>
      </c:layout>
      <c:barChart>
        <c:barDir val="col"/>
        <c:grouping val="clustered"/>
        <c:varyColors val="0"/>
        <c:ser>
          <c:idx val="0"/>
          <c:order val="0"/>
          <c:tx>
            <c:strRef>
              <c:f>Sheet1!$A$2</c:f>
              <c:strCache>
                <c:ptCount val="1"/>
                <c:pt idx="0">
                  <c:v>Median</c:v>
                </c:pt>
              </c:strCache>
            </c:strRef>
          </c:tx>
          <c:spPr>
            <a:solidFill>
              <a:schemeClr val="accent1"/>
            </a:solidFill>
            <a:ln>
              <a:noFill/>
            </a:ln>
            <a:effectLst/>
          </c:spPr>
          <c:invertIfNegative val="0"/>
          <c:cat>
            <c:strRef>
              <c:f>Sheet1!$B$1:$D$1</c:f>
              <c:strCache>
                <c:ptCount val="3"/>
                <c:pt idx="0">
                  <c:v>98. Ever undergone a screening test for cervical cancer (%)</c:v>
                </c:pt>
                <c:pt idx="1">
                  <c:v>99. Ever undergone a breast examination for breast cancer (%)</c:v>
                </c:pt>
                <c:pt idx="2">
                  <c:v>100. Ever undergone an oral cavity examination for oral cancer (%)</c:v>
                </c:pt>
              </c:strCache>
            </c:strRef>
          </c:cat>
          <c:val>
            <c:numRef>
              <c:f>Sheet1!$B$2:$D$2</c:f>
              <c:numCache>
                <c:formatCode>General</c:formatCode>
                <c:ptCount val="3"/>
                <c:pt idx="0">
                  <c:v>3.1</c:v>
                </c:pt>
                <c:pt idx="1">
                  <c:v>0.3</c:v>
                </c:pt>
                <c:pt idx="2">
                  <c:v>2.1</c:v>
                </c:pt>
              </c:numCache>
            </c:numRef>
          </c:val>
          <c:extLst>
            <c:ext xmlns:c16="http://schemas.microsoft.com/office/drawing/2014/chart" uri="{C3380CC4-5D6E-409C-BE32-E72D297353CC}">
              <c16:uniqueId val="{00000000-ABC4-419C-8C87-868DBF83A488}"/>
            </c:ext>
          </c:extLst>
        </c:ser>
        <c:ser>
          <c:idx val="1"/>
          <c:order val="1"/>
          <c:tx>
            <c:strRef>
              <c:f>Sheet1!$A$3</c:f>
              <c:strCache>
                <c:ptCount val="1"/>
                <c:pt idx="0">
                  <c:v>Mean</c:v>
                </c:pt>
              </c:strCache>
            </c:strRef>
          </c:tx>
          <c:spPr>
            <a:solidFill>
              <a:srgbClr val="00B050"/>
            </a:solidFill>
            <a:ln>
              <a:noFill/>
            </a:ln>
            <a:effectLst/>
          </c:spPr>
          <c:invertIfNegative val="0"/>
          <c:cat>
            <c:strRef>
              <c:f>Sheet1!$B$1:$D$1</c:f>
              <c:strCache>
                <c:ptCount val="3"/>
                <c:pt idx="0">
                  <c:v>98. Ever undergone a screening test for cervical cancer (%)</c:v>
                </c:pt>
                <c:pt idx="1">
                  <c:v>99. Ever undergone a breast examination for breast cancer (%)</c:v>
                </c:pt>
                <c:pt idx="2">
                  <c:v>100. Ever undergone an oral cavity examination for oral cancer (%)</c:v>
                </c:pt>
              </c:strCache>
            </c:strRef>
          </c:cat>
          <c:val>
            <c:numRef>
              <c:f>Sheet1!$B$3:$D$3</c:f>
              <c:numCache>
                <c:formatCode>General</c:formatCode>
                <c:ptCount val="3"/>
                <c:pt idx="0">
                  <c:v>3.4903225806451617</c:v>
                </c:pt>
                <c:pt idx="1">
                  <c:v>0.4</c:v>
                </c:pt>
                <c:pt idx="2">
                  <c:v>2.2677419354838708</c:v>
                </c:pt>
              </c:numCache>
            </c:numRef>
          </c:val>
          <c:extLst>
            <c:ext xmlns:c16="http://schemas.microsoft.com/office/drawing/2014/chart" uri="{C3380CC4-5D6E-409C-BE32-E72D297353CC}">
              <c16:uniqueId val="{00000001-ABC4-419C-8C87-868DBF83A488}"/>
            </c:ext>
          </c:extLst>
        </c:ser>
        <c:dLbls>
          <c:showLegendKey val="0"/>
          <c:showVal val="0"/>
          <c:showCatName val="0"/>
          <c:showSerName val="0"/>
          <c:showPercent val="0"/>
          <c:showBubbleSize val="0"/>
        </c:dLbls>
        <c:gapWidth val="219"/>
        <c:overlap val="-27"/>
        <c:axId val="1638770591"/>
        <c:axId val="1638758943"/>
      </c:barChart>
      <c:catAx>
        <c:axId val="163877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38758943"/>
        <c:crosses val="autoZero"/>
        <c:auto val="1"/>
        <c:lblAlgn val="ctr"/>
        <c:lblOffset val="100"/>
        <c:noMultiLvlLbl val="0"/>
      </c:catAx>
      <c:valAx>
        <c:axId val="1638758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387705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Sheet1!$F$2</c:f>
              <c:strCache>
                <c:ptCount val="1"/>
                <c:pt idx="0">
                  <c:v>Highest</c:v>
                </c:pt>
              </c:strCache>
            </c:strRef>
          </c:tx>
          <c:spPr>
            <a:solidFill>
              <a:schemeClr val="accent1"/>
            </a:solidFill>
            <a:ln>
              <a:noFill/>
            </a:ln>
            <a:effectLst/>
          </c:spPr>
          <c:invertIfNegative val="0"/>
          <c:cat>
            <c:strRef>
              <c:f>Sheet1!$G$1:$I$1</c:f>
              <c:strCache>
                <c:ptCount val="3"/>
                <c:pt idx="0">
                  <c:v>98. Ever undergone a screening test for cervical cancer (%)</c:v>
                </c:pt>
                <c:pt idx="1">
                  <c:v>99. Ever undergone a breast examination for breast cancer (%)</c:v>
                </c:pt>
                <c:pt idx="2">
                  <c:v>100. Ever undergone an oral cavity examination for oral cancer (%)</c:v>
                </c:pt>
              </c:strCache>
            </c:strRef>
          </c:cat>
          <c:val>
            <c:numRef>
              <c:f>Sheet1!$G$2:$I$2</c:f>
              <c:numCache>
                <c:formatCode>General</c:formatCode>
                <c:ptCount val="3"/>
                <c:pt idx="0">
                  <c:v>7.3</c:v>
                </c:pt>
                <c:pt idx="1">
                  <c:v>1.2</c:v>
                </c:pt>
                <c:pt idx="2">
                  <c:v>5.9</c:v>
                </c:pt>
              </c:numCache>
            </c:numRef>
          </c:val>
          <c:extLst>
            <c:ext xmlns:c16="http://schemas.microsoft.com/office/drawing/2014/chart" uri="{C3380CC4-5D6E-409C-BE32-E72D297353CC}">
              <c16:uniqueId val="{00000000-97E4-4583-9FAA-770941DD995B}"/>
            </c:ext>
          </c:extLst>
        </c:ser>
        <c:ser>
          <c:idx val="1"/>
          <c:order val="1"/>
          <c:tx>
            <c:strRef>
              <c:f>Sheet1!$F$3</c:f>
              <c:strCache>
                <c:ptCount val="1"/>
                <c:pt idx="0">
                  <c:v>Lowest </c:v>
                </c:pt>
              </c:strCache>
            </c:strRef>
          </c:tx>
          <c:spPr>
            <a:solidFill>
              <a:srgbClr val="00B050"/>
            </a:solidFill>
            <a:ln>
              <a:noFill/>
            </a:ln>
            <a:effectLst/>
          </c:spPr>
          <c:invertIfNegative val="0"/>
          <c:cat>
            <c:strRef>
              <c:f>Sheet1!$G$1:$I$1</c:f>
              <c:strCache>
                <c:ptCount val="3"/>
                <c:pt idx="0">
                  <c:v>98. Ever undergone a screening test for cervical cancer (%)</c:v>
                </c:pt>
                <c:pt idx="1">
                  <c:v>99. Ever undergone a breast examination for breast cancer (%)</c:v>
                </c:pt>
                <c:pt idx="2">
                  <c:v>100. Ever undergone an oral cavity examination for oral cancer (%)</c:v>
                </c:pt>
              </c:strCache>
            </c:strRef>
          </c:cat>
          <c:val>
            <c:numRef>
              <c:f>Sheet1!$G$3:$I$3</c:f>
              <c:numCache>
                <c:formatCode>General</c:formatCode>
                <c:ptCount val="3"/>
                <c:pt idx="0">
                  <c:v>0.5</c:v>
                </c:pt>
                <c:pt idx="1">
                  <c:v>0</c:v>
                </c:pt>
                <c:pt idx="2">
                  <c:v>0.2</c:v>
                </c:pt>
              </c:numCache>
            </c:numRef>
          </c:val>
          <c:extLst>
            <c:ext xmlns:c16="http://schemas.microsoft.com/office/drawing/2014/chart" uri="{C3380CC4-5D6E-409C-BE32-E72D297353CC}">
              <c16:uniqueId val="{00000001-97E4-4583-9FAA-770941DD995B}"/>
            </c:ext>
          </c:extLst>
        </c:ser>
        <c:dLbls>
          <c:showLegendKey val="0"/>
          <c:showVal val="0"/>
          <c:showCatName val="0"/>
          <c:showSerName val="0"/>
          <c:showPercent val="0"/>
          <c:showBubbleSize val="0"/>
        </c:dLbls>
        <c:gapWidth val="219"/>
        <c:overlap val="-27"/>
        <c:axId val="1638793471"/>
        <c:axId val="1638798463"/>
      </c:barChart>
      <c:catAx>
        <c:axId val="1638793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38798463"/>
        <c:crosses val="autoZero"/>
        <c:auto val="1"/>
        <c:lblAlgn val="ctr"/>
        <c:lblOffset val="100"/>
        <c:noMultiLvlLbl val="0"/>
      </c:catAx>
      <c:valAx>
        <c:axId val="163879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7934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Sheet3!$B$4</c:f>
              <c:strCache>
                <c:ptCount val="1"/>
                <c:pt idx="0">
                  <c:v>Urban </c:v>
                </c:pt>
              </c:strCache>
            </c:strRef>
          </c:tx>
          <c:spPr>
            <a:solidFill>
              <a:schemeClr val="accent1"/>
            </a:solidFill>
            <a:ln>
              <a:noFill/>
            </a:ln>
            <a:effectLst/>
          </c:spPr>
          <c:invertIfNegative val="0"/>
          <c:cat>
            <c:strRef>
              <c:f>Sheet3!$A$5:$A$7</c:f>
              <c:strCache>
                <c:ptCount val="3"/>
                <c:pt idx="0">
                  <c:v>Ever undergone a screening test for cervical cancer (%)</c:v>
                </c:pt>
                <c:pt idx="1">
                  <c:v>Ever undergone a breast examination for breast cancer (%)</c:v>
                </c:pt>
                <c:pt idx="2">
                  <c:v>Ever undergone an oral cavity examination for oral cancer (%)</c:v>
                </c:pt>
              </c:strCache>
            </c:strRef>
          </c:cat>
          <c:val>
            <c:numRef>
              <c:f>Sheet3!$B$5:$B$7</c:f>
              <c:numCache>
                <c:formatCode>General</c:formatCode>
                <c:ptCount val="3"/>
                <c:pt idx="0">
                  <c:v>2.2999999999999998</c:v>
                </c:pt>
                <c:pt idx="1">
                  <c:v>0.3</c:v>
                </c:pt>
                <c:pt idx="2">
                  <c:v>3.2</c:v>
                </c:pt>
              </c:numCache>
            </c:numRef>
          </c:val>
          <c:extLst>
            <c:ext xmlns:c16="http://schemas.microsoft.com/office/drawing/2014/chart" uri="{C3380CC4-5D6E-409C-BE32-E72D297353CC}">
              <c16:uniqueId val="{00000000-4258-49E5-A648-888C0E58AEF9}"/>
            </c:ext>
          </c:extLst>
        </c:ser>
        <c:ser>
          <c:idx val="1"/>
          <c:order val="1"/>
          <c:tx>
            <c:strRef>
              <c:f>Sheet3!$C$4</c:f>
              <c:strCache>
                <c:ptCount val="1"/>
                <c:pt idx="0">
                  <c:v>Rural</c:v>
                </c:pt>
              </c:strCache>
            </c:strRef>
          </c:tx>
          <c:spPr>
            <a:solidFill>
              <a:srgbClr val="00B050"/>
            </a:solidFill>
            <a:ln>
              <a:noFill/>
            </a:ln>
            <a:effectLst/>
          </c:spPr>
          <c:invertIfNegative val="0"/>
          <c:cat>
            <c:strRef>
              <c:f>Sheet3!$A$5:$A$7</c:f>
              <c:strCache>
                <c:ptCount val="3"/>
                <c:pt idx="0">
                  <c:v>Ever undergone a screening test for cervical cancer (%)</c:v>
                </c:pt>
                <c:pt idx="1">
                  <c:v>Ever undergone a breast examination for breast cancer (%)</c:v>
                </c:pt>
                <c:pt idx="2">
                  <c:v>Ever undergone an oral cavity examination for oral cancer (%)</c:v>
                </c:pt>
              </c:strCache>
            </c:strRef>
          </c:cat>
          <c:val>
            <c:numRef>
              <c:f>Sheet3!$C$5:$C$7</c:f>
              <c:numCache>
                <c:formatCode>General</c:formatCode>
                <c:ptCount val="3"/>
                <c:pt idx="0">
                  <c:v>3.9</c:v>
                </c:pt>
                <c:pt idx="1">
                  <c:v>0.4</c:v>
                </c:pt>
                <c:pt idx="2">
                  <c:v>2.1</c:v>
                </c:pt>
              </c:numCache>
            </c:numRef>
          </c:val>
          <c:extLst>
            <c:ext xmlns:c16="http://schemas.microsoft.com/office/drawing/2014/chart" uri="{C3380CC4-5D6E-409C-BE32-E72D297353CC}">
              <c16:uniqueId val="{00000001-4258-49E5-A648-888C0E58AEF9}"/>
            </c:ext>
          </c:extLst>
        </c:ser>
        <c:dLbls>
          <c:showLegendKey val="0"/>
          <c:showVal val="0"/>
          <c:showCatName val="0"/>
          <c:showSerName val="0"/>
          <c:showPercent val="0"/>
          <c:showBubbleSize val="0"/>
        </c:dLbls>
        <c:gapWidth val="219"/>
        <c:overlap val="-27"/>
        <c:axId val="1638788063"/>
        <c:axId val="1638788479"/>
      </c:barChart>
      <c:catAx>
        <c:axId val="1638788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638788479"/>
        <c:crosses val="autoZero"/>
        <c:auto val="1"/>
        <c:lblAlgn val="ctr"/>
        <c:lblOffset val="100"/>
        <c:noMultiLvlLbl val="0"/>
      </c:catAx>
      <c:valAx>
        <c:axId val="1638788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8788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5387342"/>
            <a:ext cx="38404800" cy="1146048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7289782"/>
            <a:ext cx="38404800" cy="7947658"/>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99C595-1B8C-405E-BF6A-B346BE473BCC}"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888500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9C595-1B8C-405E-BF6A-B346BE473BCC}"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2777064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752600"/>
            <a:ext cx="1104138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752600"/>
            <a:ext cx="3248406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9C595-1B8C-405E-BF6A-B346BE473BCC}"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2374940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99C595-1B8C-405E-BF6A-B346BE473BCC}"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3672500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8206745"/>
            <a:ext cx="44165520" cy="13693138"/>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22029425"/>
            <a:ext cx="44165520" cy="7200898"/>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9C595-1B8C-405E-BF6A-B346BE473BCC}" type="datetimeFigureOut">
              <a:rPr lang="en-US" smtClean="0"/>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661772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8763000"/>
            <a:ext cx="2176272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99C595-1B8C-405E-BF6A-B346BE473BCC}"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3510840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752603"/>
            <a:ext cx="4416552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8069582"/>
            <a:ext cx="21662705"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2024360"/>
            <a:ext cx="21662705"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8069582"/>
            <a:ext cx="21769390" cy="3954778"/>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2024360"/>
            <a:ext cx="2176939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99C595-1B8C-405E-BF6A-B346BE473BCC}" type="datetimeFigureOut">
              <a:rPr lang="en-US" smtClean="0"/>
              <a:t>10/1/2021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29113850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99C595-1B8C-405E-BF6A-B346BE473BCC}" type="datetimeFigureOut">
              <a:rPr lang="en-US" smtClean="0"/>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2543087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9C595-1B8C-405E-BF6A-B346BE473BCC}" type="datetimeFigureOut">
              <a:rPr lang="en-US" smtClean="0"/>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91265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739642"/>
            <a:ext cx="25923240" cy="233934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2A99C595-1B8C-405E-BF6A-B346BE473BCC}"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5891689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2194560"/>
            <a:ext cx="16515395" cy="768096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739642"/>
            <a:ext cx="25923240" cy="233934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9875520"/>
            <a:ext cx="16515395" cy="18295622"/>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2A99C595-1B8C-405E-BF6A-B346BE473BCC}" type="datetimeFigureOut">
              <a:rPr lang="en-US" smtClean="0"/>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96D367-6706-497F-A4F2-BE3E5AF4A8DE}" type="slidenum">
              <a:rPr lang="en-US" smtClean="0"/>
              <a:t>‹#›</a:t>
            </a:fld>
            <a:endParaRPr lang="en-US"/>
          </a:p>
        </p:txBody>
      </p:sp>
    </p:spTree>
    <p:extLst>
      <p:ext uri="{BB962C8B-B14F-4D97-AF65-F5344CB8AC3E}">
        <p14:creationId xmlns:p14="http://schemas.microsoft.com/office/powerpoint/2010/main" val="1793324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752603"/>
            <a:ext cx="4416552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8763000"/>
            <a:ext cx="4416552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0510482"/>
            <a:ext cx="11521440" cy="1752600"/>
          </a:xfrm>
          <a:prstGeom prst="rect">
            <a:avLst/>
          </a:prstGeom>
        </p:spPr>
        <p:txBody>
          <a:bodyPr vert="horz" lIns="91440" tIns="45720" rIns="91440" bIns="45720" rtlCol="0" anchor="ctr"/>
          <a:lstStyle>
            <a:lvl1pPr algn="l">
              <a:defRPr sz="5040">
                <a:solidFill>
                  <a:schemeClr val="tx1">
                    <a:tint val="75000"/>
                  </a:schemeClr>
                </a:solidFill>
              </a:defRPr>
            </a:lvl1pPr>
          </a:lstStyle>
          <a:p>
            <a:fld id="{2A99C595-1B8C-405E-BF6A-B346BE473BCC}" type="datetimeFigureOut">
              <a:rPr lang="en-US" smtClean="0"/>
              <a:t>10/1/2021</a:t>
            </a:fld>
            <a:endParaRPr lang="en-US"/>
          </a:p>
        </p:txBody>
      </p:sp>
      <p:sp>
        <p:nvSpPr>
          <p:cNvPr id="5" name="Footer Placeholder 4"/>
          <p:cNvSpPr>
            <a:spLocks noGrp="1"/>
          </p:cNvSpPr>
          <p:nvPr>
            <p:ph type="ftr" sz="quarter" idx="3"/>
          </p:nvPr>
        </p:nvSpPr>
        <p:spPr>
          <a:xfrm>
            <a:off x="16962120" y="30510482"/>
            <a:ext cx="17282160" cy="17526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0510482"/>
            <a:ext cx="11521440" cy="1752600"/>
          </a:xfrm>
          <a:prstGeom prst="rect">
            <a:avLst/>
          </a:prstGeom>
        </p:spPr>
        <p:txBody>
          <a:bodyPr vert="horz" lIns="91440" tIns="45720" rIns="91440" bIns="45720" rtlCol="0" anchor="ctr"/>
          <a:lstStyle>
            <a:lvl1pPr algn="r">
              <a:defRPr sz="5040">
                <a:solidFill>
                  <a:schemeClr val="tx1">
                    <a:tint val="75000"/>
                  </a:schemeClr>
                </a:solidFill>
              </a:defRPr>
            </a:lvl1pPr>
          </a:lstStyle>
          <a:p>
            <a:fld id="{2C96D367-6706-497F-A4F2-BE3E5AF4A8DE}" type="slidenum">
              <a:rPr lang="en-US" smtClean="0"/>
              <a:t>‹#›</a:t>
            </a:fld>
            <a:endParaRPr lang="en-US"/>
          </a:p>
        </p:txBody>
      </p:sp>
    </p:spTree>
    <p:extLst>
      <p:ext uri="{BB962C8B-B14F-4D97-AF65-F5344CB8AC3E}">
        <p14:creationId xmlns:p14="http://schemas.microsoft.com/office/powerpoint/2010/main" val="15440329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D92DE"/>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0FB6607-A0E8-4D82-B92A-1AB88D7D600A}"/>
              </a:ext>
            </a:extLst>
          </p:cNvPr>
          <p:cNvSpPr/>
          <p:nvPr/>
        </p:nvSpPr>
        <p:spPr>
          <a:xfrm>
            <a:off x="413589" y="4637314"/>
            <a:ext cx="14948325" cy="27823885"/>
          </a:xfrm>
          <a:prstGeom prst="roundRect">
            <a:avLst/>
          </a:prstGeom>
          <a:solidFill>
            <a:srgbClr val="D3B5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386" dirty="0"/>
          </a:p>
        </p:txBody>
      </p:sp>
      <p:sp>
        <p:nvSpPr>
          <p:cNvPr id="5" name="Rectangle: Rounded Corners 4">
            <a:extLst>
              <a:ext uri="{FF2B5EF4-FFF2-40B4-BE49-F238E27FC236}">
                <a16:creationId xmlns:a16="http://schemas.microsoft.com/office/drawing/2014/main" id="{990FCA3C-2A23-4019-B1BA-0D5DAB3A2362}"/>
              </a:ext>
            </a:extLst>
          </p:cNvPr>
          <p:cNvSpPr/>
          <p:nvPr/>
        </p:nvSpPr>
        <p:spPr>
          <a:xfrm>
            <a:off x="16002000" y="4637314"/>
            <a:ext cx="19202400" cy="27823885"/>
          </a:xfrm>
          <a:prstGeom prst="roundRect">
            <a:avLst/>
          </a:prstGeom>
          <a:solidFill>
            <a:srgbClr val="D3B5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386" dirty="0"/>
          </a:p>
        </p:txBody>
      </p:sp>
      <p:sp>
        <p:nvSpPr>
          <p:cNvPr id="6" name="Rectangle: Rounded Corners 5">
            <a:extLst>
              <a:ext uri="{FF2B5EF4-FFF2-40B4-BE49-F238E27FC236}">
                <a16:creationId xmlns:a16="http://schemas.microsoft.com/office/drawing/2014/main" id="{87A1A829-B813-456B-BE36-1048640E8FF7}"/>
              </a:ext>
            </a:extLst>
          </p:cNvPr>
          <p:cNvSpPr/>
          <p:nvPr/>
        </p:nvSpPr>
        <p:spPr>
          <a:xfrm>
            <a:off x="35844482" y="4637314"/>
            <a:ext cx="14948325" cy="27823885"/>
          </a:xfrm>
          <a:prstGeom prst="roundRect">
            <a:avLst/>
          </a:prstGeom>
          <a:solidFill>
            <a:srgbClr val="D3B5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386" dirty="0"/>
          </a:p>
        </p:txBody>
      </p:sp>
      <p:grpSp>
        <p:nvGrpSpPr>
          <p:cNvPr id="10" name="Group 9">
            <a:extLst>
              <a:ext uri="{FF2B5EF4-FFF2-40B4-BE49-F238E27FC236}">
                <a16:creationId xmlns:a16="http://schemas.microsoft.com/office/drawing/2014/main" id="{A7DD6F3E-7E8C-4F06-A1A8-51350C701220}"/>
              </a:ext>
            </a:extLst>
          </p:cNvPr>
          <p:cNvGrpSpPr/>
          <p:nvPr/>
        </p:nvGrpSpPr>
        <p:grpSpPr>
          <a:xfrm>
            <a:off x="-88629" y="-1606"/>
            <a:ext cx="51295029" cy="4137489"/>
            <a:chOff x="-88629" y="-1606"/>
            <a:chExt cx="51295029" cy="4137489"/>
          </a:xfrm>
        </p:grpSpPr>
        <p:sp>
          <p:nvSpPr>
            <p:cNvPr id="7" name="Rectangle 6">
              <a:extLst>
                <a:ext uri="{FF2B5EF4-FFF2-40B4-BE49-F238E27FC236}">
                  <a16:creationId xmlns:a16="http://schemas.microsoft.com/office/drawing/2014/main" id="{14C340C9-B259-47EF-AB93-5766AF785027}"/>
                </a:ext>
              </a:extLst>
            </p:cNvPr>
            <p:cNvSpPr/>
            <p:nvPr/>
          </p:nvSpPr>
          <p:spPr>
            <a:xfrm>
              <a:off x="-88629" y="-803"/>
              <a:ext cx="50792805" cy="4135883"/>
            </a:xfrm>
            <a:prstGeom prst="rect">
              <a:avLst/>
            </a:prstGeom>
            <a:solidFill>
              <a:srgbClr val="7E36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800" b="1" dirty="0">
                  <a:solidFill>
                    <a:srgbClr val="222222"/>
                  </a:solidFill>
                  <a:latin typeface="Montserrat" panose="020B0604020202020204" pitchFamily="2" charset="0"/>
                </a:rPr>
                <a:t>      </a:t>
              </a:r>
              <a:r>
                <a:rPr lang="en-US" sz="15000" b="1" dirty="0">
                  <a:solidFill>
                    <a:srgbClr val="222222"/>
                  </a:solidFill>
                  <a:latin typeface="Montserrat" panose="020B0604020202020204" pitchFamily="2" charset="0"/>
                </a:rPr>
                <a:t>SDG 3 Good health and well being</a:t>
              </a:r>
            </a:p>
            <a:p>
              <a:pPr algn="ctr"/>
              <a:r>
                <a:rPr lang="en-US" sz="10080" b="1" dirty="0">
                  <a:solidFill>
                    <a:srgbClr val="222222"/>
                  </a:solidFill>
                  <a:latin typeface="Montserrat" panose="020B0604020202020204" pitchFamily="2" charset="0"/>
                </a:rPr>
                <a:t>           By: Srikanth K, Megha  Gada, Swathi Priya Choppala</a:t>
              </a:r>
            </a:p>
          </p:txBody>
        </p:sp>
        <p:pic>
          <p:nvPicPr>
            <p:cNvPr id="8" name="Picture 7">
              <a:extLst>
                <a:ext uri="{FF2B5EF4-FFF2-40B4-BE49-F238E27FC236}">
                  <a16:creationId xmlns:a16="http://schemas.microsoft.com/office/drawing/2014/main" id="{F9BDE857-9F5C-4388-9BD9-C31897C2731A}"/>
                </a:ext>
              </a:extLst>
            </p:cNvPr>
            <p:cNvPicPr>
              <a:picLocks noChangeAspect="1"/>
            </p:cNvPicPr>
            <p:nvPr/>
          </p:nvPicPr>
          <p:blipFill>
            <a:blip r:embed="rId2"/>
            <a:stretch>
              <a:fillRect/>
            </a:stretch>
          </p:blipFill>
          <p:spPr>
            <a:xfrm>
              <a:off x="-88629" y="0"/>
              <a:ext cx="7976380" cy="4135883"/>
            </a:xfrm>
            <a:prstGeom prst="rect">
              <a:avLst/>
            </a:prstGeom>
          </p:spPr>
        </p:pic>
        <p:pic>
          <p:nvPicPr>
            <p:cNvPr id="9" name="Picture 8">
              <a:extLst>
                <a:ext uri="{FF2B5EF4-FFF2-40B4-BE49-F238E27FC236}">
                  <a16:creationId xmlns:a16="http://schemas.microsoft.com/office/drawing/2014/main" id="{004AA832-F97F-4685-A500-9D1DB277EC2C}"/>
                </a:ext>
              </a:extLst>
            </p:cNvPr>
            <p:cNvPicPr>
              <a:picLocks noChangeAspect="1"/>
            </p:cNvPicPr>
            <p:nvPr/>
          </p:nvPicPr>
          <p:blipFill>
            <a:blip r:embed="rId3"/>
            <a:stretch>
              <a:fillRect/>
            </a:stretch>
          </p:blipFill>
          <p:spPr>
            <a:xfrm>
              <a:off x="46922786" y="-1606"/>
              <a:ext cx="4283614" cy="4135883"/>
            </a:xfrm>
            <a:prstGeom prst="rect">
              <a:avLst/>
            </a:prstGeom>
          </p:spPr>
        </p:pic>
      </p:grpSp>
      <p:grpSp>
        <p:nvGrpSpPr>
          <p:cNvPr id="2" name="Group 1">
            <a:extLst>
              <a:ext uri="{FF2B5EF4-FFF2-40B4-BE49-F238E27FC236}">
                <a16:creationId xmlns:a16="http://schemas.microsoft.com/office/drawing/2014/main" id="{67AA9A62-DCF3-4EDB-B3E0-30A05FFC2A50}"/>
              </a:ext>
            </a:extLst>
          </p:cNvPr>
          <p:cNvGrpSpPr/>
          <p:nvPr/>
        </p:nvGrpSpPr>
        <p:grpSpPr>
          <a:xfrm>
            <a:off x="633438" y="4888967"/>
            <a:ext cx="14728475" cy="5356018"/>
            <a:chOff x="633438" y="4888967"/>
            <a:chExt cx="14728475" cy="5356018"/>
          </a:xfrm>
        </p:grpSpPr>
        <p:sp>
          <p:nvSpPr>
            <p:cNvPr id="15" name="TextBox 14">
              <a:extLst>
                <a:ext uri="{FF2B5EF4-FFF2-40B4-BE49-F238E27FC236}">
                  <a16:creationId xmlns:a16="http://schemas.microsoft.com/office/drawing/2014/main" id="{DCFBEAD9-6AFC-4AE0-B042-851BC2DFAA7F}"/>
                </a:ext>
              </a:extLst>
            </p:cNvPr>
            <p:cNvSpPr txBox="1"/>
            <p:nvPr/>
          </p:nvSpPr>
          <p:spPr>
            <a:xfrm>
              <a:off x="633438" y="6043129"/>
              <a:ext cx="14728475" cy="4201856"/>
            </a:xfrm>
            <a:prstGeom prst="rect">
              <a:avLst/>
            </a:prstGeom>
            <a:noFill/>
          </p:spPr>
          <p:txBody>
            <a:bodyPr wrap="square" rtlCol="0">
              <a:spAutoFit/>
            </a:bodyPr>
            <a:lstStyle/>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2019-20 National Family Health Survey (NFHS-5), the fifth in the NFHS series, provides information on population, health, and nutrition for India and each state and union territory. In this challenge we provide a visualization for Screening for Cancer among Women (age 30-49 years) with indicators such as “Ever undergone a screening test for cervical cancer”, “Ever undergone a breast examination for breast cancer” and “Ever undergone an oral cavity examination for oral cancer”</a:t>
              </a:r>
              <a:endParaRPr lang="en-US" sz="3600" b="1" u="sn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B3D98BC-9892-42CA-A9C3-B709AF8DAA0B}"/>
                </a:ext>
              </a:extLst>
            </p:cNvPr>
            <p:cNvSpPr txBox="1"/>
            <p:nvPr/>
          </p:nvSpPr>
          <p:spPr>
            <a:xfrm>
              <a:off x="5011726" y="4888967"/>
              <a:ext cx="9085217" cy="1200329"/>
            </a:xfrm>
            <a:prstGeom prst="rect">
              <a:avLst/>
            </a:prstGeom>
            <a:noFill/>
          </p:spPr>
          <p:txBody>
            <a:bodyPr wrap="square" rtlCol="0">
              <a:spAutoFit/>
            </a:bodyPr>
            <a:lstStyle/>
            <a:p>
              <a:r>
                <a:rPr lang="en-US" sz="7200" b="1" u="sng" dirty="0"/>
                <a:t>Prompt/Question</a:t>
              </a:r>
            </a:p>
          </p:txBody>
        </p:sp>
      </p:grpSp>
      <p:grpSp>
        <p:nvGrpSpPr>
          <p:cNvPr id="18" name="Group 17">
            <a:extLst>
              <a:ext uri="{FF2B5EF4-FFF2-40B4-BE49-F238E27FC236}">
                <a16:creationId xmlns:a16="http://schemas.microsoft.com/office/drawing/2014/main" id="{AEF227E4-946F-4E24-931D-B8E7018C9790}"/>
              </a:ext>
            </a:extLst>
          </p:cNvPr>
          <p:cNvGrpSpPr/>
          <p:nvPr/>
        </p:nvGrpSpPr>
        <p:grpSpPr>
          <a:xfrm>
            <a:off x="1273521" y="28752392"/>
            <a:ext cx="13544197" cy="2901897"/>
            <a:chOff x="1273521" y="28752392"/>
            <a:chExt cx="13544197" cy="2901897"/>
          </a:xfrm>
        </p:grpSpPr>
        <p:sp>
          <p:nvSpPr>
            <p:cNvPr id="12" name="TextBox 11">
              <a:extLst>
                <a:ext uri="{FF2B5EF4-FFF2-40B4-BE49-F238E27FC236}">
                  <a16:creationId xmlns:a16="http://schemas.microsoft.com/office/drawing/2014/main" id="{687DC790-813A-462F-AFC4-D4CB86901623}"/>
                </a:ext>
              </a:extLst>
            </p:cNvPr>
            <p:cNvSpPr txBox="1"/>
            <p:nvPr/>
          </p:nvSpPr>
          <p:spPr>
            <a:xfrm>
              <a:off x="5866179" y="28752392"/>
              <a:ext cx="4916121" cy="1200329"/>
            </a:xfrm>
            <a:prstGeom prst="rect">
              <a:avLst/>
            </a:prstGeom>
            <a:noFill/>
          </p:spPr>
          <p:txBody>
            <a:bodyPr wrap="square" rtlCol="0">
              <a:spAutoFit/>
            </a:bodyPr>
            <a:lstStyle/>
            <a:p>
              <a:r>
                <a:rPr lang="en-US" sz="7200" b="1" u="sng" dirty="0"/>
                <a:t>Methods</a:t>
              </a:r>
            </a:p>
          </p:txBody>
        </p:sp>
        <p:sp>
          <p:nvSpPr>
            <p:cNvPr id="19" name="TextBox 18">
              <a:extLst>
                <a:ext uri="{FF2B5EF4-FFF2-40B4-BE49-F238E27FC236}">
                  <a16:creationId xmlns:a16="http://schemas.microsoft.com/office/drawing/2014/main" id="{4CFA1A95-1AB6-4AF1-8C28-AD3FD6A3485E}"/>
                </a:ext>
              </a:extLst>
            </p:cNvPr>
            <p:cNvSpPr txBox="1"/>
            <p:nvPr/>
          </p:nvSpPr>
          <p:spPr>
            <a:xfrm>
              <a:off x="1273521" y="29960299"/>
              <a:ext cx="13544197" cy="1693990"/>
            </a:xfrm>
            <a:prstGeom prst="rect">
              <a:avLst/>
            </a:prstGeom>
            <a:noFill/>
          </p:spPr>
          <p:txBody>
            <a:bodyPr wrap="square" rtlCol="0">
              <a:spAutoFit/>
            </a:bodyPr>
            <a:lstStyle/>
            <a:p>
              <a:pPr marL="0" marR="0">
                <a:lnSpc>
                  <a:spcPct val="115000"/>
                </a:lnSpc>
                <a:spcBef>
                  <a:spcPts val="1565"/>
                </a:spcBef>
                <a:spcAft>
                  <a:spcPts val="785"/>
                </a:spcAft>
              </a:pPr>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Tools</a:t>
              </a: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1565"/>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Microsoft Excel and PowerPoint</a:t>
              </a:r>
              <a:endParaRPr lang="en-US" sz="3600" b="1" u="sng" dirty="0">
                <a:latin typeface="Times New Roman" panose="02020603050405020304" pitchFamily="18" charset="0"/>
                <a:cs typeface="Times New Roman" panose="02020603050405020304" pitchFamily="18" charset="0"/>
              </a:endParaRPr>
            </a:p>
          </p:txBody>
        </p:sp>
      </p:grpSp>
      <p:sp>
        <p:nvSpPr>
          <p:cNvPr id="21" name="Rectangle 2">
            <a:extLst>
              <a:ext uri="{FF2B5EF4-FFF2-40B4-BE49-F238E27FC236}">
                <a16:creationId xmlns:a16="http://schemas.microsoft.com/office/drawing/2014/main" id="{85BDF81D-F38B-42DC-9410-1101AD6C36E9}"/>
              </a:ext>
            </a:extLst>
          </p:cNvPr>
          <p:cNvSpPr>
            <a:spLocks noChangeArrowheads="1"/>
          </p:cNvSpPr>
          <p:nvPr/>
        </p:nvSpPr>
        <p:spPr bwMode="auto">
          <a:xfrm>
            <a:off x="0" y="-60534"/>
            <a:ext cx="65" cy="5782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9998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2" name="Group 21">
            <a:extLst>
              <a:ext uri="{FF2B5EF4-FFF2-40B4-BE49-F238E27FC236}">
                <a16:creationId xmlns:a16="http://schemas.microsoft.com/office/drawing/2014/main" id="{003CDB97-F8CC-491B-ADEF-A65A1ABE6605}"/>
              </a:ext>
            </a:extLst>
          </p:cNvPr>
          <p:cNvGrpSpPr/>
          <p:nvPr/>
        </p:nvGrpSpPr>
        <p:grpSpPr>
          <a:xfrm>
            <a:off x="16799809" y="4806549"/>
            <a:ext cx="18547089" cy="7744674"/>
            <a:chOff x="16799809" y="4806549"/>
            <a:chExt cx="18547089" cy="7744674"/>
          </a:xfrm>
        </p:grpSpPr>
        <p:sp>
          <p:nvSpPr>
            <p:cNvPr id="20" name="TextBox 19">
              <a:extLst>
                <a:ext uri="{FF2B5EF4-FFF2-40B4-BE49-F238E27FC236}">
                  <a16:creationId xmlns:a16="http://schemas.microsoft.com/office/drawing/2014/main" id="{56FA00C0-757C-4B37-B6FA-48A607C33AAB}"/>
                </a:ext>
              </a:extLst>
            </p:cNvPr>
            <p:cNvSpPr txBox="1"/>
            <p:nvPr/>
          </p:nvSpPr>
          <p:spPr>
            <a:xfrm>
              <a:off x="16799809" y="4806549"/>
              <a:ext cx="18547089" cy="6202917"/>
            </a:xfrm>
            <a:prstGeom prst="rect">
              <a:avLst/>
            </a:prstGeom>
            <a:noFill/>
          </p:spPr>
          <p:txBody>
            <a:bodyPr wrap="square" rtlCol="0">
              <a:spAutoFit/>
            </a:bodyPr>
            <a:lstStyle/>
            <a:p>
              <a:pPr marL="0" marR="0" algn="ctr">
                <a:lnSpc>
                  <a:spcPct val="115000"/>
                </a:lnSpc>
                <a:spcBef>
                  <a:spcPts val="1565"/>
                </a:spcBef>
                <a:spcAft>
                  <a:spcPts val="785"/>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1565"/>
                </a:spcBef>
                <a:spcAft>
                  <a:spcPts val="785"/>
                </a:spcAft>
              </a:pPr>
              <a:r>
                <a:rPr lang="en-IN" sz="3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Coefficient of Correlation</a:t>
              </a:r>
            </a:p>
            <a:p>
              <a:pPr>
                <a:lnSpc>
                  <a:spcPct val="115000"/>
                </a:lnSpc>
                <a:spcBef>
                  <a:spcPts val="1565"/>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rPr>
                <a:t>A coefficient of correlation is generally applied in statistics to calculate a relationship between two variables. Karl Pearson’s coefficient of correlation is an extensively used mathematical method in which the numerical representation is applied to measure the level of relation between linearly related variables. The coefficient of correlation is expressed by </a:t>
              </a:r>
              <a:r>
                <a:rPr lang="en-IN" sz="3600" b="1" dirty="0">
                  <a:solidFill>
                    <a:srgbClr val="000000"/>
                  </a:solidFill>
                  <a:effectLst/>
                  <a:latin typeface="Times New Roman" panose="02020603050405020304" pitchFamily="18" charset="0"/>
                  <a:ea typeface="Times New Roman" panose="02020603050405020304" pitchFamily="18" charset="0"/>
                </a:rPr>
                <a:t>“r”.</a:t>
              </a:r>
            </a:p>
            <a:p>
              <a:pPr>
                <a:lnSpc>
                  <a:spcPct val="115000"/>
                </a:lnSpc>
                <a:spcBef>
                  <a:spcPts val="1565"/>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 have made use of Karl Pearson’s </a:t>
              </a:r>
              <a:r>
                <a:rPr lang="en-IN"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 Coefficient Formula to find the correlation between two indicators.</a:t>
              </a:r>
              <a:endParaRPr lang="en-US" sz="3600" b="1" u="sng"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3F94B4C7-F558-43E9-937D-36C4A7D9AA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292099" y="10308030"/>
              <a:ext cx="4622202" cy="2243193"/>
            </a:xfrm>
            <a:prstGeom prst="rect">
              <a:avLst/>
            </a:prstGeom>
            <a:noFill/>
            <a:ln w="9525">
              <a:noFill/>
              <a:miter lim="800000"/>
              <a:headEnd/>
              <a:tailEnd/>
            </a:ln>
          </p:spPr>
        </p:pic>
      </p:grpSp>
      <p:grpSp>
        <p:nvGrpSpPr>
          <p:cNvPr id="28" name="Group 27">
            <a:extLst>
              <a:ext uri="{FF2B5EF4-FFF2-40B4-BE49-F238E27FC236}">
                <a16:creationId xmlns:a16="http://schemas.microsoft.com/office/drawing/2014/main" id="{836CFC1D-C169-4EAE-8050-39C0BBA4D0B3}"/>
              </a:ext>
            </a:extLst>
          </p:cNvPr>
          <p:cNvGrpSpPr/>
          <p:nvPr/>
        </p:nvGrpSpPr>
        <p:grpSpPr>
          <a:xfrm>
            <a:off x="36163372" y="19487927"/>
            <a:ext cx="14409590" cy="12241988"/>
            <a:chOff x="36163372" y="19487927"/>
            <a:chExt cx="14409590" cy="12241988"/>
          </a:xfrm>
        </p:grpSpPr>
        <p:sp>
          <p:nvSpPr>
            <p:cNvPr id="25" name="TextBox 24">
              <a:extLst>
                <a:ext uri="{FF2B5EF4-FFF2-40B4-BE49-F238E27FC236}">
                  <a16:creationId xmlns:a16="http://schemas.microsoft.com/office/drawing/2014/main" id="{9ED1CDA2-4455-456D-9895-4C3DB97570DD}"/>
                </a:ext>
              </a:extLst>
            </p:cNvPr>
            <p:cNvSpPr txBox="1"/>
            <p:nvPr/>
          </p:nvSpPr>
          <p:spPr>
            <a:xfrm>
              <a:off x="36163372" y="20742292"/>
              <a:ext cx="14409590" cy="10987623"/>
            </a:xfrm>
            <a:prstGeom prst="rect">
              <a:avLst/>
            </a:prstGeom>
            <a:noFill/>
          </p:spPr>
          <p:txBody>
            <a:bodyPr wrap="square" rtlCol="0">
              <a:spAutoFit/>
            </a:bodyPr>
            <a:lstStyle/>
            <a:p>
              <a:pPr>
                <a:spcBef>
                  <a:spcPts val="1200"/>
                </a:spcBef>
                <a:spcAft>
                  <a:spcPts val="1200"/>
                </a:spcAft>
              </a:pPr>
              <a:r>
                <a:rPr lang="en-IN" sz="3600" dirty="0">
                  <a:solidFill>
                    <a:srgbClr val="000000"/>
                  </a:solidFill>
                  <a:effectLst/>
                  <a:latin typeface="Times New Roman" panose="02020603050405020304" pitchFamily="18" charset="0"/>
                  <a:ea typeface="Times New Roman" panose="02020603050405020304" pitchFamily="18" charset="0"/>
                </a:rPr>
                <a:t>Although cancer screening cannot prevent cancer, Screening helps to detect for early signs of cancer or pre-cancerous conditions before any symptoms appear. It can help spot cancers at an early stage, when treatment is more likely to be successful and the chances of survival are much better. Women need to talk to their doctor about which cancer screening tests are right for them, and when they should take them.</a:t>
              </a:r>
            </a:p>
            <a:p>
              <a:pPr>
                <a:spcBef>
                  <a:spcPts val="1200"/>
                </a:spcBef>
                <a:spcAft>
                  <a:spcPts val="1200"/>
                </a:spcAft>
              </a:pPr>
              <a:r>
                <a:rPr lang="en-IN" sz="3600" dirty="0">
                  <a:solidFill>
                    <a:srgbClr val="000000"/>
                  </a:solidFill>
                  <a:latin typeface="Times New Roman" panose="02020603050405020304" pitchFamily="18" charset="0"/>
                  <a:ea typeface="Times New Roman" panose="02020603050405020304" pitchFamily="18" charset="0"/>
                </a:rPr>
                <a:t>The government should more frequently organize and conduct cancer awareness workshops and campaigns. They should encourage the NGOs to go to rural areas and educate rural women and families about the symptoms, causes and hazardous effects of cancer. The NGOs should help people to understand the importance of screening of cancer at the early stage so that it can be cured completely with correct medical guidance. </a:t>
              </a:r>
            </a:p>
            <a:p>
              <a:pPr>
                <a:spcBef>
                  <a:spcPts val="1200"/>
                </a:spcBef>
                <a:spcAft>
                  <a:spcPts val="1200"/>
                </a:spcAft>
              </a:pPr>
              <a:r>
                <a:rPr lang="en-IN" sz="3600" dirty="0">
                  <a:solidFill>
                    <a:srgbClr val="000000"/>
                  </a:solidFill>
                  <a:effectLst/>
                  <a:latin typeface="Times New Roman" panose="02020603050405020304" pitchFamily="18" charset="0"/>
                  <a:ea typeface="Times New Roman" panose="02020603050405020304" pitchFamily="18" charset="0"/>
                </a:rPr>
                <a:t>Workshops on root cause</a:t>
              </a:r>
              <a:r>
                <a:rPr lang="en-IN" sz="3600" dirty="0">
                  <a:solidFill>
                    <a:srgbClr val="000000"/>
                  </a:solidFill>
                  <a:latin typeface="Times New Roman" panose="02020603050405020304" pitchFamily="18" charset="0"/>
                  <a:ea typeface="Times New Roman" panose="02020603050405020304" pitchFamily="18" charset="0"/>
                </a:rPr>
                <a:t>s for cancer can also create awareness in woman, for example how consumption or tobacco or alcohol can cause oral cancer or what are the reasons for the cause of breast cancer.</a:t>
              </a:r>
              <a:endParaRPr lang="en-US" sz="36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IN" sz="3600" dirty="0">
                  <a:effectLst/>
                  <a:latin typeface="Times New Roman" panose="02020603050405020304" pitchFamily="18" charset="0"/>
                  <a:ea typeface="Times New Roman" panose="02020603050405020304" pitchFamily="18" charset="0"/>
                </a:rPr>
                <a:t>Results of this study will help in assessing the status and trends of cancer in Telengana. This will assist local- and national-level stakeholders to  implement public health action to control cancer.</a:t>
              </a:r>
              <a:endParaRPr lang="en-US" sz="3600" b="1" u="sng"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FA572C9-CC68-4EFD-9C30-FA584B5C8EE8}"/>
                </a:ext>
              </a:extLst>
            </p:cNvPr>
            <p:cNvSpPr txBox="1"/>
            <p:nvPr/>
          </p:nvSpPr>
          <p:spPr>
            <a:xfrm>
              <a:off x="40652614" y="19487927"/>
              <a:ext cx="6270172" cy="1200329"/>
            </a:xfrm>
            <a:prstGeom prst="rect">
              <a:avLst/>
            </a:prstGeom>
            <a:noFill/>
          </p:spPr>
          <p:txBody>
            <a:bodyPr wrap="square" rtlCol="0">
              <a:spAutoFit/>
            </a:bodyPr>
            <a:lstStyle/>
            <a:p>
              <a:r>
                <a:rPr lang="en-US" sz="7200" b="1" u="sng" dirty="0"/>
                <a:t>Suggestions</a:t>
              </a:r>
            </a:p>
          </p:txBody>
        </p:sp>
      </p:grpSp>
      <p:sp>
        <p:nvSpPr>
          <p:cNvPr id="13" name="TextBox 12">
            <a:extLst>
              <a:ext uri="{FF2B5EF4-FFF2-40B4-BE49-F238E27FC236}">
                <a16:creationId xmlns:a16="http://schemas.microsoft.com/office/drawing/2014/main" id="{2C8C7073-0590-4D33-99C1-F578FD66BC76}"/>
              </a:ext>
            </a:extLst>
          </p:cNvPr>
          <p:cNvSpPr txBox="1"/>
          <p:nvPr/>
        </p:nvSpPr>
        <p:spPr>
          <a:xfrm>
            <a:off x="24130419" y="12793127"/>
            <a:ext cx="6270172" cy="1200329"/>
          </a:xfrm>
          <a:prstGeom prst="rect">
            <a:avLst/>
          </a:prstGeom>
          <a:noFill/>
        </p:spPr>
        <p:txBody>
          <a:bodyPr wrap="square" rtlCol="0">
            <a:spAutoFit/>
          </a:bodyPr>
          <a:lstStyle/>
          <a:p>
            <a:r>
              <a:rPr lang="en-US" sz="7200" b="1" u="sng" dirty="0"/>
              <a:t>Results</a:t>
            </a:r>
          </a:p>
        </p:txBody>
      </p:sp>
      <p:grpSp>
        <p:nvGrpSpPr>
          <p:cNvPr id="36" name="Group 35">
            <a:extLst>
              <a:ext uri="{FF2B5EF4-FFF2-40B4-BE49-F238E27FC236}">
                <a16:creationId xmlns:a16="http://schemas.microsoft.com/office/drawing/2014/main" id="{850E55D5-8247-48FF-80F0-B7140864A95D}"/>
              </a:ext>
            </a:extLst>
          </p:cNvPr>
          <p:cNvGrpSpPr/>
          <p:nvPr/>
        </p:nvGrpSpPr>
        <p:grpSpPr>
          <a:xfrm>
            <a:off x="16407828" y="14212549"/>
            <a:ext cx="18397450" cy="6865514"/>
            <a:chOff x="16407828" y="14212549"/>
            <a:chExt cx="18397450" cy="6865514"/>
          </a:xfrm>
        </p:grpSpPr>
        <p:sp>
          <p:nvSpPr>
            <p:cNvPr id="23" name="TextBox 22">
              <a:extLst>
                <a:ext uri="{FF2B5EF4-FFF2-40B4-BE49-F238E27FC236}">
                  <a16:creationId xmlns:a16="http://schemas.microsoft.com/office/drawing/2014/main" id="{3FB0209F-7E28-4319-A666-B55313DF7AAD}"/>
                </a:ext>
              </a:extLst>
            </p:cNvPr>
            <p:cNvSpPr txBox="1"/>
            <p:nvPr/>
          </p:nvSpPr>
          <p:spPr>
            <a:xfrm>
              <a:off x="20996805" y="14212549"/>
              <a:ext cx="11020578" cy="646331"/>
            </a:xfrm>
            <a:prstGeom prst="rect">
              <a:avLst/>
            </a:prstGeom>
            <a:noFill/>
          </p:spPr>
          <p:txBody>
            <a:bodyPr wrap="square" rtlCol="0">
              <a:spAutoFit/>
            </a:bodyPr>
            <a:lstStyle/>
            <a:p>
              <a:r>
                <a:rPr lang="en-US" sz="3600" dirty="0"/>
                <a:t>Screening for Cancer among Women (age 30-49 years)</a:t>
              </a:r>
            </a:p>
          </p:txBody>
        </p:sp>
        <p:grpSp>
          <p:nvGrpSpPr>
            <p:cNvPr id="29" name="Group 28">
              <a:extLst>
                <a:ext uri="{FF2B5EF4-FFF2-40B4-BE49-F238E27FC236}">
                  <a16:creationId xmlns:a16="http://schemas.microsoft.com/office/drawing/2014/main" id="{CE0A488E-8367-4654-971B-04ED9354754F}"/>
                </a:ext>
              </a:extLst>
            </p:cNvPr>
            <p:cNvGrpSpPr/>
            <p:nvPr/>
          </p:nvGrpSpPr>
          <p:grpSpPr>
            <a:xfrm>
              <a:off x="16407828" y="15097772"/>
              <a:ext cx="18397450" cy="5980291"/>
              <a:chOff x="16407828" y="15097772"/>
              <a:chExt cx="18397450" cy="5980291"/>
            </a:xfrm>
          </p:grpSpPr>
          <p:sp>
            <p:nvSpPr>
              <p:cNvPr id="31" name="TextBox 30">
                <a:extLst>
                  <a:ext uri="{FF2B5EF4-FFF2-40B4-BE49-F238E27FC236}">
                    <a16:creationId xmlns:a16="http://schemas.microsoft.com/office/drawing/2014/main" id="{9E42AB83-B048-4DB3-A9C6-F574F946F094}"/>
                  </a:ext>
                </a:extLst>
              </p:cNvPr>
              <p:cNvSpPr txBox="1"/>
              <p:nvPr/>
            </p:nvSpPr>
            <p:spPr>
              <a:xfrm>
                <a:off x="16407828" y="15097772"/>
                <a:ext cx="9007629" cy="5980291"/>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mean percentage of screening for Cervical cancer, Breast cancer and oral cancer are 3.49,0.4 and 2.26 respectively. This suggests that the screening for cervical cancer is higher than the other two.</a:t>
                </a:r>
              </a:p>
              <a:p>
                <a:pPr>
                  <a:lnSpc>
                    <a:spcPct val="115000"/>
                  </a:lnSpc>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median percentage of screening for Cervical cancer, Breast cancer and oral cancer are 3.1, 0.3 and 2.1 respectively.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785"/>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7" name="Chart 36">
                <a:extLst>
                  <a:ext uri="{FF2B5EF4-FFF2-40B4-BE49-F238E27FC236}">
                    <a16:creationId xmlns:a16="http://schemas.microsoft.com/office/drawing/2014/main" id="{69119E5B-6814-4706-B197-A55E116F1493}"/>
                  </a:ext>
                </a:extLst>
              </p:cNvPr>
              <p:cNvGraphicFramePr>
                <a:graphicFrameLocks/>
              </p:cNvGraphicFramePr>
              <p:nvPr>
                <p:extLst>
                  <p:ext uri="{D42A27DB-BD31-4B8C-83A1-F6EECF244321}">
                    <p14:modId xmlns:p14="http://schemas.microsoft.com/office/powerpoint/2010/main" val="96659451"/>
                  </p:ext>
                </p:extLst>
              </p:nvPr>
            </p:nvGraphicFramePr>
            <p:xfrm>
              <a:off x="25620418" y="15288619"/>
              <a:ext cx="9184860" cy="5598599"/>
            </p:xfrm>
            <a:graphic>
              <a:graphicData uri="http://schemas.openxmlformats.org/drawingml/2006/chart">
                <c:chart xmlns:c="http://schemas.openxmlformats.org/drawingml/2006/chart" xmlns:r="http://schemas.openxmlformats.org/officeDocument/2006/relationships" r:id="rId5"/>
              </a:graphicData>
            </a:graphic>
          </p:graphicFrame>
        </p:grpSp>
      </p:grpSp>
      <p:grpSp>
        <p:nvGrpSpPr>
          <p:cNvPr id="30" name="Group 29">
            <a:extLst>
              <a:ext uri="{FF2B5EF4-FFF2-40B4-BE49-F238E27FC236}">
                <a16:creationId xmlns:a16="http://schemas.microsoft.com/office/drawing/2014/main" id="{2D040834-35E6-4988-BB21-97BE4A5C36CA}"/>
              </a:ext>
            </a:extLst>
          </p:cNvPr>
          <p:cNvGrpSpPr/>
          <p:nvPr/>
        </p:nvGrpSpPr>
        <p:grpSpPr>
          <a:xfrm>
            <a:off x="16346069" y="20344404"/>
            <a:ext cx="18530458" cy="7767447"/>
            <a:chOff x="16346069" y="20344404"/>
            <a:chExt cx="18530458" cy="7767447"/>
          </a:xfrm>
        </p:grpSpPr>
        <p:sp>
          <p:nvSpPr>
            <p:cNvPr id="38" name="TextBox 37">
              <a:extLst>
                <a:ext uri="{FF2B5EF4-FFF2-40B4-BE49-F238E27FC236}">
                  <a16:creationId xmlns:a16="http://schemas.microsoft.com/office/drawing/2014/main" id="{B9C7423E-2452-48D0-B779-1755F7F30729}"/>
                </a:ext>
              </a:extLst>
            </p:cNvPr>
            <p:cNvSpPr txBox="1"/>
            <p:nvPr/>
          </p:nvSpPr>
          <p:spPr>
            <a:xfrm>
              <a:off x="16346069" y="20344404"/>
              <a:ext cx="9976768" cy="7767447"/>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highest percentage of screening is observed in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Jayashankar Bhupalapally with 7.3% for cervical cancer screening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Rajannna Sirci with 1.2% for breast cancer screening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Hyderabad with 2.26% for oral cancer screening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lowest percentage of screening is observed in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Medchal-Malkajgiri with 0.5% for cervical cancer screening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Bhadradri with 12.4% for Breast cancer screening</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785"/>
                </a:spcAft>
                <a:buFont typeface="Symbol" panose="05050102010706020507" pitchFamily="18" charset="2"/>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Jangoan with 0.2% for oral cancer screening</a:t>
              </a:r>
            </a:p>
          </p:txBody>
        </p:sp>
        <p:graphicFrame>
          <p:nvGraphicFramePr>
            <p:cNvPr id="39" name="Chart 38">
              <a:extLst>
                <a:ext uri="{FF2B5EF4-FFF2-40B4-BE49-F238E27FC236}">
                  <a16:creationId xmlns:a16="http://schemas.microsoft.com/office/drawing/2014/main" id="{E2C27D7D-BA4C-4BA7-9ED8-15564BE455D9}"/>
                </a:ext>
              </a:extLst>
            </p:cNvPr>
            <p:cNvGraphicFramePr>
              <a:graphicFrameLocks/>
            </p:cNvGraphicFramePr>
            <p:nvPr>
              <p:extLst>
                <p:ext uri="{D42A27DB-BD31-4B8C-83A1-F6EECF244321}">
                  <p14:modId xmlns:p14="http://schemas.microsoft.com/office/powerpoint/2010/main" val="4276211354"/>
                </p:ext>
              </p:extLst>
            </p:nvPr>
          </p:nvGraphicFramePr>
          <p:xfrm>
            <a:off x="26179223" y="20744175"/>
            <a:ext cx="8697304" cy="6041715"/>
          </p:xfrm>
          <a:graphic>
            <a:graphicData uri="http://schemas.openxmlformats.org/drawingml/2006/chart">
              <c:chart xmlns:c="http://schemas.openxmlformats.org/drawingml/2006/chart" xmlns:r="http://schemas.openxmlformats.org/officeDocument/2006/relationships" r:id="rId6"/>
            </a:graphicData>
          </a:graphic>
        </p:graphicFrame>
      </p:grpSp>
      <p:grpSp>
        <p:nvGrpSpPr>
          <p:cNvPr id="32" name="Group 31">
            <a:extLst>
              <a:ext uri="{FF2B5EF4-FFF2-40B4-BE49-F238E27FC236}">
                <a16:creationId xmlns:a16="http://schemas.microsoft.com/office/drawing/2014/main" id="{132E9322-D295-4E1E-ACE2-070175E2945F}"/>
              </a:ext>
            </a:extLst>
          </p:cNvPr>
          <p:cNvGrpSpPr/>
          <p:nvPr/>
        </p:nvGrpSpPr>
        <p:grpSpPr>
          <a:xfrm>
            <a:off x="17220717" y="5347924"/>
            <a:ext cx="32934307" cy="25801868"/>
            <a:chOff x="17220717" y="5347924"/>
            <a:chExt cx="32934307" cy="25801868"/>
          </a:xfrm>
        </p:grpSpPr>
        <p:sp>
          <p:nvSpPr>
            <p:cNvPr id="40" name="TextBox 39">
              <a:extLst>
                <a:ext uri="{FF2B5EF4-FFF2-40B4-BE49-F238E27FC236}">
                  <a16:creationId xmlns:a16="http://schemas.microsoft.com/office/drawing/2014/main" id="{4ECC398D-A9D6-472C-8F2D-053FA25D3AE9}"/>
                </a:ext>
              </a:extLst>
            </p:cNvPr>
            <p:cNvSpPr txBox="1"/>
            <p:nvPr/>
          </p:nvSpPr>
          <p:spPr>
            <a:xfrm>
              <a:off x="36842669" y="5347924"/>
              <a:ext cx="13312355" cy="1315425"/>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coefficient of Correlation between Screening for Cervical Cancer and Screening for oral Cancer is 0.2377</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TextBox 45">
              <a:extLst>
                <a:ext uri="{FF2B5EF4-FFF2-40B4-BE49-F238E27FC236}">
                  <a16:creationId xmlns:a16="http://schemas.microsoft.com/office/drawing/2014/main" id="{A5006941-E54C-4A27-83FC-5E1EBC84FF19}"/>
                </a:ext>
              </a:extLst>
            </p:cNvPr>
            <p:cNvSpPr txBox="1"/>
            <p:nvPr/>
          </p:nvSpPr>
          <p:spPr>
            <a:xfrm>
              <a:off x="17220717" y="28457580"/>
              <a:ext cx="16799401" cy="2692212"/>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coefficient of Correlation between Screening for Cervical Cancer and Screening for Breast Cancer is 0.6040</a:t>
              </a:r>
            </a:p>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coefficient of Correlation between Screening for Breast Cancer and Screening for oral Cancer is -0.7818</a:t>
              </a:r>
            </a:p>
          </p:txBody>
        </p:sp>
      </p:grpSp>
      <p:grpSp>
        <p:nvGrpSpPr>
          <p:cNvPr id="34" name="Group 33">
            <a:extLst>
              <a:ext uri="{FF2B5EF4-FFF2-40B4-BE49-F238E27FC236}">
                <a16:creationId xmlns:a16="http://schemas.microsoft.com/office/drawing/2014/main" id="{98CC81D4-3A83-4577-96F5-A50325831E3D}"/>
              </a:ext>
            </a:extLst>
          </p:cNvPr>
          <p:cNvGrpSpPr/>
          <p:nvPr/>
        </p:nvGrpSpPr>
        <p:grpSpPr>
          <a:xfrm>
            <a:off x="36251456" y="6973072"/>
            <a:ext cx="14447721" cy="8170049"/>
            <a:chOff x="36251456" y="6973072"/>
            <a:chExt cx="14447721" cy="8170049"/>
          </a:xfrm>
        </p:grpSpPr>
        <p:sp>
          <p:nvSpPr>
            <p:cNvPr id="14" name="TextBox 13">
              <a:extLst>
                <a:ext uri="{FF2B5EF4-FFF2-40B4-BE49-F238E27FC236}">
                  <a16:creationId xmlns:a16="http://schemas.microsoft.com/office/drawing/2014/main" id="{EDC77E65-C26C-46A6-8F7A-DAC23199745D}"/>
                </a:ext>
              </a:extLst>
            </p:cNvPr>
            <p:cNvSpPr txBox="1"/>
            <p:nvPr/>
          </p:nvSpPr>
          <p:spPr>
            <a:xfrm>
              <a:off x="40749767" y="6973072"/>
              <a:ext cx="6270172" cy="1200329"/>
            </a:xfrm>
            <a:prstGeom prst="rect">
              <a:avLst/>
            </a:prstGeom>
            <a:noFill/>
          </p:spPr>
          <p:txBody>
            <a:bodyPr wrap="square" rtlCol="0">
              <a:spAutoFit/>
            </a:bodyPr>
            <a:lstStyle/>
            <a:p>
              <a:r>
                <a:rPr lang="en-US" sz="7200" b="1" u="sng" dirty="0"/>
                <a:t>Conclusions</a:t>
              </a:r>
            </a:p>
          </p:txBody>
        </p:sp>
        <p:sp>
          <p:nvSpPr>
            <p:cNvPr id="44" name="TextBox 43">
              <a:extLst>
                <a:ext uri="{FF2B5EF4-FFF2-40B4-BE49-F238E27FC236}">
                  <a16:creationId xmlns:a16="http://schemas.microsoft.com/office/drawing/2014/main" id="{F1AE740F-D72C-424A-BB62-FB29CEC644E3}"/>
                </a:ext>
              </a:extLst>
            </p:cNvPr>
            <p:cNvSpPr txBox="1"/>
            <p:nvPr/>
          </p:nvSpPr>
          <p:spPr>
            <a:xfrm>
              <a:off x="36251456" y="8320548"/>
              <a:ext cx="14447721" cy="6822573"/>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median suggests that half of districts have screening percentage for Cervical cancer, Breast cancer and Oral cancer less than 3.1, 0.3 and 2.1 respectively.</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coefficient of correlation implies that </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lnSpc>
                  <a:spcPct val="115000"/>
                </a:lnSpc>
                <a:spcBef>
                  <a:spcPts val="0"/>
                </a:spcBef>
                <a:spcAft>
                  <a:spcPts val="785"/>
                </a:spcAft>
                <a:buFont typeface="Arial" panose="020B0604020202020204" pitchFamily="34" charset="0"/>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between Screening for Cervical Cancer and Breast cancer is highly positive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lnSpc>
                  <a:spcPct val="115000"/>
                </a:lnSpc>
                <a:spcBef>
                  <a:spcPts val="0"/>
                </a:spcBef>
                <a:spcAft>
                  <a:spcPts val="785"/>
                </a:spcAft>
                <a:buFont typeface="Arial" panose="020B0604020202020204" pitchFamily="34" charset="0"/>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between Screening for Breast Cancer and Oral cancer is highly negative</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lnSpc>
                  <a:spcPct val="115000"/>
                </a:lnSpc>
                <a:spcBef>
                  <a:spcPts val="0"/>
                </a:spcBef>
                <a:spcAft>
                  <a:spcPts val="785"/>
                </a:spcAft>
                <a:buFont typeface="Arial" panose="020B0604020202020204" pitchFamily="34" charset="0"/>
                <a:buChar char="•"/>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correlation between Screening for Cervical Cancer and Oral cancer is moderately positive</a:t>
              </a:r>
              <a:endParaRPr lang="en-US" sz="3600" b="1" u="sng" dirty="0">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48952B5A-F2D8-4AAE-8CDF-8DB9D48ECD07}"/>
              </a:ext>
            </a:extLst>
          </p:cNvPr>
          <p:cNvGrpSpPr/>
          <p:nvPr/>
        </p:nvGrpSpPr>
        <p:grpSpPr>
          <a:xfrm>
            <a:off x="36251456" y="15277344"/>
            <a:ext cx="14321506" cy="4308514"/>
            <a:chOff x="36251456" y="15277344"/>
            <a:chExt cx="14321506" cy="4308514"/>
          </a:xfrm>
        </p:grpSpPr>
        <p:graphicFrame>
          <p:nvGraphicFramePr>
            <p:cNvPr id="48" name="Chart 47">
              <a:extLst>
                <a:ext uri="{FF2B5EF4-FFF2-40B4-BE49-F238E27FC236}">
                  <a16:creationId xmlns:a16="http://schemas.microsoft.com/office/drawing/2014/main" id="{329615F6-29D1-4E67-AB8E-410D17C85E23}"/>
                </a:ext>
              </a:extLst>
            </p:cNvPr>
            <p:cNvGraphicFramePr>
              <a:graphicFrameLocks/>
            </p:cNvGraphicFramePr>
            <p:nvPr>
              <p:extLst>
                <p:ext uri="{D42A27DB-BD31-4B8C-83A1-F6EECF244321}">
                  <p14:modId xmlns:p14="http://schemas.microsoft.com/office/powerpoint/2010/main" val="994168395"/>
                </p:ext>
              </p:extLst>
            </p:nvPr>
          </p:nvGraphicFramePr>
          <p:xfrm>
            <a:off x="44995196" y="15344716"/>
            <a:ext cx="5577766" cy="4241142"/>
          </p:xfrm>
          <a:graphic>
            <a:graphicData uri="http://schemas.openxmlformats.org/drawingml/2006/chart">
              <c:chart xmlns:c="http://schemas.openxmlformats.org/drawingml/2006/chart" xmlns:r="http://schemas.openxmlformats.org/officeDocument/2006/relationships" r:id="rId7"/>
            </a:graphicData>
          </a:graphic>
        </p:graphicFrame>
        <p:sp>
          <p:nvSpPr>
            <p:cNvPr id="49" name="TextBox 48">
              <a:extLst>
                <a:ext uri="{FF2B5EF4-FFF2-40B4-BE49-F238E27FC236}">
                  <a16:creationId xmlns:a16="http://schemas.microsoft.com/office/drawing/2014/main" id="{6889CAD6-3D3B-45E4-9785-BD0CE2F4AC3E}"/>
                </a:ext>
              </a:extLst>
            </p:cNvPr>
            <p:cNvSpPr txBox="1"/>
            <p:nvPr/>
          </p:nvSpPr>
          <p:spPr>
            <a:xfrm>
              <a:off x="36251456" y="15277344"/>
              <a:ext cx="8720211" cy="3226717"/>
            </a:xfrm>
            <a:prstGeom prst="rect">
              <a:avLst/>
            </a:prstGeom>
            <a:noFill/>
          </p:spPr>
          <p:txBody>
            <a:bodyPr wrap="square" rtlCol="0">
              <a:spAutoFit/>
            </a:bodyPr>
            <a:lstStyle/>
            <a:p>
              <a:pPr marL="0" marR="0">
                <a:lnSpc>
                  <a:spcPct val="115000"/>
                </a:lnSpc>
                <a:spcBef>
                  <a:spcPts val="0"/>
                </a:spcBef>
                <a:spcAft>
                  <a:spcPts val="785"/>
                </a:spcAf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screening percentage is high in  rural areas for Cervical Cancer and Breast Cancer than the urban areas. Whereas </a:t>
              </a:r>
              <a:r>
                <a:rPr lang="en-IN" sz="3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screening percentage of Oral Cancer is low in rural areas in comparison with urban areas.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3" name="Group 2">
            <a:extLst>
              <a:ext uri="{FF2B5EF4-FFF2-40B4-BE49-F238E27FC236}">
                <a16:creationId xmlns:a16="http://schemas.microsoft.com/office/drawing/2014/main" id="{51B7F847-34DB-4E17-8EE8-B0E8EF6D7DAD}"/>
              </a:ext>
            </a:extLst>
          </p:cNvPr>
          <p:cNvGrpSpPr/>
          <p:nvPr/>
        </p:nvGrpSpPr>
        <p:grpSpPr>
          <a:xfrm>
            <a:off x="633438" y="10244985"/>
            <a:ext cx="14728475" cy="18507407"/>
            <a:chOff x="633438" y="10244985"/>
            <a:chExt cx="14728475" cy="18507407"/>
          </a:xfrm>
        </p:grpSpPr>
        <p:sp>
          <p:nvSpPr>
            <p:cNvPr id="11" name="TextBox 10">
              <a:extLst>
                <a:ext uri="{FF2B5EF4-FFF2-40B4-BE49-F238E27FC236}">
                  <a16:creationId xmlns:a16="http://schemas.microsoft.com/office/drawing/2014/main" id="{192DED21-9313-422C-B9B1-2FD26E8EC473}"/>
                </a:ext>
              </a:extLst>
            </p:cNvPr>
            <p:cNvSpPr txBox="1"/>
            <p:nvPr/>
          </p:nvSpPr>
          <p:spPr>
            <a:xfrm>
              <a:off x="5400364" y="10244985"/>
              <a:ext cx="6270172" cy="1200329"/>
            </a:xfrm>
            <a:prstGeom prst="rect">
              <a:avLst/>
            </a:prstGeom>
            <a:noFill/>
          </p:spPr>
          <p:txBody>
            <a:bodyPr wrap="square" rtlCol="0">
              <a:spAutoFit/>
            </a:bodyPr>
            <a:lstStyle/>
            <a:p>
              <a:r>
                <a:rPr lang="en-US" sz="7200" b="1" u="sng" dirty="0"/>
                <a:t>Introduction</a:t>
              </a:r>
            </a:p>
          </p:txBody>
        </p:sp>
        <p:sp>
          <p:nvSpPr>
            <p:cNvPr id="17" name="TextBox 16">
              <a:extLst>
                <a:ext uri="{FF2B5EF4-FFF2-40B4-BE49-F238E27FC236}">
                  <a16:creationId xmlns:a16="http://schemas.microsoft.com/office/drawing/2014/main" id="{5C6CF58F-F352-400F-94F7-5C02BA6AA69A}"/>
                </a:ext>
              </a:extLst>
            </p:cNvPr>
            <p:cNvSpPr txBox="1"/>
            <p:nvPr/>
          </p:nvSpPr>
          <p:spPr>
            <a:xfrm>
              <a:off x="633438" y="11531075"/>
              <a:ext cx="14728475" cy="17221317"/>
            </a:xfrm>
            <a:prstGeom prst="rect">
              <a:avLst/>
            </a:prstGeom>
            <a:noFill/>
          </p:spPr>
          <p:txBody>
            <a:bodyPr wrap="square" rtlCol="0">
              <a:spAutoFit/>
            </a:bodyPr>
            <a:lstStyle/>
            <a:p>
              <a:pPr marL="0" marR="0">
                <a:lnSpc>
                  <a:spcPct val="115000"/>
                </a:lnSpc>
                <a:spcBef>
                  <a:spcPts val="390"/>
                </a:spcBef>
                <a:spcAft>
                  <a:spcPts val="785"/>
                </a:spcAft>
              </a:pPr>
              <a:r>
                <a:rPr lang="en-IN" sz="3600" dirty="0">
                  <a:solidFill>
                    <a:srgbClr val="000000"/>
                  </a:solidFill>
                  <a:latin typeface="Times New Roman" panose="02020603050405020304" pitchFamily="18" charset="0"/>
                </a:rPr>
                <a:t>Cancer is a major cause of mortality and morbidity worldwide. According to the World Health Organization, deaths caused by cancer will increase by 45 per cent between 2008 and 2030. Cervical cancer, oral cancer and breast cancer are the most common forms of cancer among women worldwide.</a:t>
              </a:r>
            </a:p>
            <a:p>
              <a:pPr>
                <a:lnSpc>
                  <a:spcPct val="115000"/>
                </a:lnSpc>
                <a:spcBef>
                  <a:spcPts val="390"/>
                </a:spcBef>
                <a:spcAft>
                  <a:spcPts val="785"/>
                </a:spcAft>
              </a:pPr>
              <a:r>
                <a:rPr lang="en-IN" sz="3600" dirty="0">
                  <a:solidFill>
                    <a:srgbClr val="000000"/>
                  </a:solidFill>
                  <a:latin typeface="Times New Roman" panose="02020603050405020304" pitchFamily="18" charset="0"/>
                </a:rPr>
                <a:t>Breast cancer originates in the breast tissue. Like other cancers, breast cancer can invade and grow into the tissue surrounding the breast. It can also travel to other parts of the body and form new tumors. Cervical cancer is a type of cancer that occurs in the cells of the cervix — the lower part of the uterus that connects to the vagina. Various strains of the human papillomavirus (HPV), a sexually transmitted infection, play a role in causing most cervical cancer. Cancer that occurs on the inside of the mouth is sometimes called oral cancer or oral cavity cancer. Oral cancer appears as a growth or sore in the mouth that does not go away. It includes cancers of the lips, tongue, cheeks, floor of the mouth, hard and soft palate, sinuses, and pharynx (throat), can be life threatening if not diagnosed and treated early.</a:t>
              </a:r>
              <a:endParaRPr lang="en-US" sz="3600" dirty="0">
                <a:solidFill>
                  <a:srgbClr val="000000"/>
                </a:solidFill>
                <a:latin typeface="Times New Roman" panose="02020603050405020304" pitchFamily="18" charset="0"/>
              </a:endParaRPr>
            </a:p>
            <a:p>
              <a:pPr marL="0" marR="0">
                <a:lnSpc>
                  <a:spcPct val="115000"/>
                </a:lnSpc>
                <a:spcBef>
                  <a:spcPts val="390"/>
                </a:spcBef>
                <a:spcAft>
                  <a:spcPts val="785"/>
                </a:spcAft>
              </a:pPr>
              <a:r>
                <a:rPr lang="en-IN" sz="3600" dirty="0">
                  <a:solidFill>
                    <a:srgbClr val="000000"/>
                  </a:solidFill>
                  <a:latin typeface="Times New Roman" panose="02020603050405020304" pitchFamily="18" charset="0"/>
                </a:rPr>
                <a:t>The National Family Health Survey (NFHS) in its fourth round (2015-2016) collected information regarding the presence of cancer for the first time.</a:t>
              </a:r>
              <a:endParaRPr lang="en-US" sz="3600" dirty="0">
                <a:solidFill>
                  <a:srgbClr val="000000"/>
                </a:solidFill>
                <a:latin typeface="Times New Roman" panose="02020603050405020304" pitchFamily="18" charset="0"/>
              </a:endParaRPr>
            </a:p>
            <a:p>
              <a:pPr marL="0" marR="0">
                <a:lnSpc>
                  <a:spcPct val="115000"/>
                </a:lnSpc>
                <a:spcBef>
                  <a:spcPts val="390"/>
                </a:spcBef>
                <a:spcAft>
                  <a:spcPts val="785"/>
                </a:spcAft>
              </a:pPr>
              <a:r>
                <a:rPr lang="en-IN" sz="3600" dirty="0">
                  <a:solidFill>
                    <a:srgbClr val="000000"/>
                  </a:solidFill>
                  <a:latin typeface="Times New Roman" panose="02020603050405020304" pitchFamily="18" charset="0"/>
                </a:rPr>
                <a:t>In the latest round (NFHS-5, Phase 1) women aged between 30 and 49 were asked whether they had undergone cervical, breast and oral cancer screening, thereby reducing the over estimation of cancer screening that took place in NFHS-4.</a:t>
              </a:r>
              <a:endParaRPr lang="en-US" sz="3600" dirty="0">
                <a:solidFill>
                  <a:srgbClr val="000000"/>
                </a:solidFill>
                <a:latin typeface="Times New Roman" panose="02020603050405020304" pitchFamily="18" charset="0"/>
              </a:endParaRPr>
            </a:p>
            <a:p>
              <a:pPr marL="0" marR="0">
                <a:lnSpc>
                  <a:spcPct val="115000"/>
                </a:lnSpc>
                <a:spcBef>
                  <a:spcPts val="390"/>
                </a:spcBef>
                <a:spcAft>
                  <a:spcPts val="785"/>
                </a:spcAft>
              </a:pPr>
              <a:r>
                <a:rPr lang="en-IN" sz="3600" dirty="0">
                  <a:solidFill>
                    <a:srgbClr val="000000"/>
                  </a:solidFill>
                  <a:latin typeface="Times New Roman" panose="02020603050405020304" pitchFamily="18" charset="0"/>
                </a:rPr>
                <a:t>The probability of a woman carrying out a cancer screening test is high among those who have received a higher education or belong to a family of high-income group. Rural women are less likely to undergone screening than urban women. Here, in this project we are discussing about the correlation between these 3 types of cancers.</a:t>
              </a:r>
              <a:endParaRPr lang="en-US" sz="3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2382908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9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999"/>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999"/>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999"/>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999"/>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999"/>
                                          </p:stCondLst>
                                        </p:cTn>
                                        <p:tgtEl>
                                          <p:spTgt spid="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999"/>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999"/>
                                          </p:stCondLst>
                                        </p:cTn>
                                        <p:tgtEl>
                                          <p:spTgt spid="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999"/>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999"/>
                                          </p:stCondLst>
                                        </p:cTn>
                                        <p:tgtEl>
                                          <p:spTgt spid="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9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TotalTime>
  <Words>1055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Montserrat</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 K</dc:creator>
  <cp:lastModifiedBy>Srikanth K</cp:lastModifiedBy>
  <cp:revision>26</cp:revision>
  <dcterms:created xsi:type="dcterms:W3CDTF">2021-10-01T05:49:15Z</dcterms:created>
  <dcterms:modified xsi:type="dcterms:W3CDTF">2021-10-01T15:22:30Z</dcterms:modified>
</cp:coreProperties>
</file>