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7D02-549B-4441-B264-F267CDAFF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450709-962E-49F1-B662-49921F830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CDB24-2A59-4644-A989-2D36081D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4DB0C-3439-4430-B741-0080FF68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867A4-4BEE-463E-A593-BF34946A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74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2A26F-939D-4D42-947B-A112EF66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2CE89-505B-4BA3-8E4C-34A583FFF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22B70-25E5-4CF2-A061-75E01225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1F5E-29E2-4326-AA09-FE50FF1F3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83996-D7A2-40B2-BB32-726D73CFE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24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18CFD-7413-4006-86FA-1AB6C9AF9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571E0-F530-4118-8ABE-C5191E7AF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0D1A-6072-45C3-BC86-75B279D8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19FDB-BCF4-46E8-8FEA-BE783237E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A4092-A843-4EAC-BB7D-0A085097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55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445F-B204-4898-9EEE-61906964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B562-B783-435F-8F33-697725135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5A8BB-D45D-4DDB-868E-993C5422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3596D-36CD-41BF-A53D-31650BD9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B70B-4AF1-4395-9CF1-9AE5D622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4B4D-E506-402E-9AF2-080F9033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9DDB7-3590-4456-AC79-6681A132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97C9-DA78-4EC4-9CED-48D81C0AF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7297-59C8-489B-B532-36F0F64B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9AC02-46D7-4070-9965-F5557E41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948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1CD2-2E62-4527-81DB-B77EF097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E7AF-B8A5-42C8-A800-E4CE00654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56399-AFE0-419C-812C-4507FA34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BC793-4A2B-4580-8DE1-5DF0A9E4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6DAC3-F63D-4BF8-B341-90542A6C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41F87-8C28-458E-B261-E0BF5DD4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6046-8703-4E95-8D04-2CDD7F37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E7FC-AF17-40F6-A15B-516502418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50595-316B-4DB1-8C5D-7C8B9BDB5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50EC-5419-46FD-8347-C32BD294A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9FE64-554B-4BB6-8E11-9A01A12D3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2D4D8-0BCD-4E16-B002-77DE08F0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57B65-A2DD-44E2-A472-B2BD4F403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BA597-B481-446D-8411-0BF274CDE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82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C844-73E7-4832-BA2C-DEC827D96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49E51-2727-4BA3-8843-0DE6EEE5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41032-5AE8-4008-AE97-BD803CCAC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9F771-D101-41A7-AD8F-877A5ACE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35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99331-5781-4C29-8FDF-AF75722D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5B0BF-6E0F-4230-88E3-B89C7F525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1F781-916E-43E8-AC51-DDC365C9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21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4B93-64CD-4E8E-A3F6-3024EB94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8751-D81B-4C09-BD52-3798621B4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5A7F1-8228-4F4C-A986-6A71AB747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C50350-172D-4C4A-BC80-697CAFDF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9F568-BDBD-4615-9C9C-9FC56FD6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D756E-5B65-421F-A98A-32171693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7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9A4E-81C0-4538-A39D-FE766437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FC845-5549-4F9E-A79B-89451F356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3241D-C30B-4D1F-A529-1908303B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7E86E-4B64-476D-94DE-CD7463664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A7A9D-5F48-4F67-BC38-643BD1A2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F0E2A-1670-402B-BAA1-1059F8F8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00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1839D-5B92-44EB-8D83-1C379E729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AFD27-8EAC-4D68-B437-5BDDAAA3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DC75-6A2F-45AA-BFAB-09A0BD99A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61EF6-9D9D-4302-BDD2-74F2653906E7}" type="datetimeFigureOut">
              <a:rPr lang="en-IN" smtClean="0"/>
              <a:t>03-10-2021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E15BA-A520-4416-A4F0-A783F07F0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3C8A-4147-4B33-8070-73C2170F5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FB17-64F4-4DD2-A922-BECB656ED6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7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niti.gov.in/writereaddata/files/Telangana_Presentation_0.pdf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es.telangana.gov.in/publications/Agricultural_at_glance_2015-16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4F2D-03A1-4FD8-B162-80A6F696A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2328" y="0"/>
            <a:ext cx="5394036" cy="507999"/>
          </a:xfrm>
          <a:solidFill>
            <a:srgbClr val="FFC000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b="1" dirty="0">
                <a:latin typeface="+mn-lt"/>
              </a:rPr>
              <a:t>SDG-2: Zero Hunger| Precision Farming for improving yield</a:t>
            </a:r>
            <a:br>
              <a:rPr lang="en-US" sz="2000" b="1" dirty="0">
                <a:latin typeface="+mn-lt"/>
              </a:rPr>
            </a:br>
            <a:r>
              <a:rPr lang="en-US" sz="1600" i="1" dirty="0">
                <a:latin typeface="+mn-lt"/>
              </a:rPr>
              <a:t>State- Telangana</a:t>
            </a:r>
            <a:endParaRPr lang="en-IN" sz="2000" i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D1113-E95A-4E13-B44B-65E507859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842328" cy="1702649"/>
          </a:xfrm>
        </p:spPr>
        <p:txBody>
          <a:bodyPr>
            <a:normAutofit/>
          </a:bodyPr>
          <a:lstStyle/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Introduction-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rainfall, soil type, cropping pattern, etc. Telangana is divided into Northern, Central, and Southern Telangana Zone. Out of 55.54 lakh of land holdings 86% constitute of small and marginal land holding farmers. The average land holding of the state is 1.12 acre with Adilabad and Mahbubnagar having farm power availability as less than 2Kw/ha.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139DC-F021-4735-88D0-1B36698A59FC}"/>
              </a:ext>
            </a:extLst>
          </p:cNvPr>
          <p:cNvSpPr txBox="1"/>
          <p:nvPr/>
        </p:nvSpPr>
        <p:spPr>
          <a:xfrm>
            <a:off x="7701698" y="5034961"/>
            <a:ext cx="44903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  </a:t>
            </a:r>
          </a:p>
          <a:p>
            <a:pPr marL="228600" indent="-228600">
              <a:buAutoNum type="arabicPeriod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-climatic zone of Telangana. https://pjtsau.edu.in/research.html</a:t>
            </a:r>
          </a:p>
          <a:p>
            <a:pPr marL="228600" indent="-228600"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at a Glance 2015-16.(2015)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https://des.telangana.gov.in/publications/Agricultural_at_glance_2015-16.pdf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in Telangana (2015).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https://www.niti.gov.in/writereaddata/files/Telangana_Presentation_0.pdf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3090E9-0528-493D-AC2C-43BAF0A16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9" y="1715639"/>
            <a:ext cx="1947473" cy="19912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C6952F-888D-48D2-958C-E6C9DCCD83F3}"/>
              </a:ext>
            </a:extLst>
          </p:cNvPr>
          <p:cNvSpPr txBox="1"/>
          <p:nvPr/>
        </p:nvSpPr>
        <p:spPr>
          <a:xfrm flipH="1">
            <a:off x="65370" y="5966883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Wrangling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Variables Identification  Data Analysis (Correlational and Multiple Linear Regression)   Insights &amp; Recommendation.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6A9D15-9EC9-47E7-80C0-800AA542F697}"/>
              </a:ext>
            </a:extLst>
          </p:cNvPr>
          <p:cNvSpPr txBox="1"/>
          <p:nvPr/>
        </p:nvSpPr>
        <p:spPr>
          <a:xfrm>
            <a:off x="131785" y="3706907"/>
            <a:ext cx="16770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Fig.1. </a:t>
            </a:r>
            <a:r>
              <a:rPr lang="en-IN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</a:t>
            </a:r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-Climatic Zones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A41723-048D-4E37-B4C8-A610654D37BA}"/>
              </a:ext>
            </a:extLst>
          </p:cNvPr>
          <p:cNvSpPr txBox="1"/>
          <p:nvPr/>
        </p:nvSpPr>
        <p:spPr>
          <a:xfrm>
            <a:off x="17434" y="3946563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rainfall is the state is erratic with 80% of rainfall being of South-West monsoon. Pre-dominant crops in Central Zone includes </a:t>
            </a:r>
            <a:r>
              <a:rPr lang="en-US" sz="1400" b="0" i="0" dirty="0">
                <a:solidFill>
                  <a:srgbClr val="1C1C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cotton, rice, maize, green gram, mango, sugarcane and chilies with Red type of Soils (54%). Northern Zone is dominated with red soil (45%), black soil (24%) and calcareous soil. The southern zone is also dominated with red soil, colluvial and calcareous soils.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3E556F-A5D1-4A5A-9E58-243F0E376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949" y="1702649"/>
            <a:ext cx="1670021" cy="2004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86E6B3-76C2-474F-8329-1257E825092C}"/>
              </a:ext>
            </a:extLst>
          </p:cNvPr>
          <p:cNvSpPr txBox="1"/>
          <p:nvPr/>
        </p:nvSpPr>
        <p:spPr>
          <a:xfrm>
            <a:off x="1714560" y="3713082"/>
            <a:ext cx="2265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Table.2 District wise drought affected Mandal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4227ED-B82C-4927-8984-D297CEBEC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6218" y="4921203"/>
            <a:ext cx="3398983" cy="1768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1B50C0-FC79-47EB-90C2-50B7A75DB3FA}"/>
              </a:ext>
            </a:extLst>
          </p:cNvPr>
          <p:cNvSpPr txBox="1"/>
          <p:nvPr/>
        </p:nvSpPr>
        <p:spPr>
          <a:xfrm>
            <a:off x="7878618" y="626950"/>
            <a:ext cx="41815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Erratic rainfall are major cause of rainfall, majorly due to south-west monsoon rains  and districts on west are mostly drought affected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Farm-mechanisation is Adilabad and Mahbubnagar is least.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farmers are small- and marginal so we need to focus on improving  soil-health and irrigation facilities.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290E23-39E9-4B41-898A-28893F0B30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5812"/>
          <a:stretch/>
        </p:blipFill>
        <p:spPr>
          <a:xfrm>
            <a:off x="4263342" y="1412227"/>
            <a:ext cx="2531906" cy="166348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66C6EE-5833-4FA3-8BC2-FE7BEE3F5C54}"/>
              </a:ext>
            </a:extLst>
          </p:cNvPr>
          <p:cNvSpPr txBox="1"/>
          <p:nvPr/>
        </p:nvSpPr>
        <p:spPr>
          <a:xfrm>
            <a:off x="3916218" y="581231"/>
            <a:ext cx="3528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corelation analysis between rainfall, humidity and temperature shows strong corelation between rainfall and humidity.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A184CD-5045-4A41-A021-2336DDF1D1B3}"/>
              </a:ext>
            </a:extLst>
          </p:cNvPr>
          <p:cNvSpPr txBox="1"/>
          <p:nvPr/>
        </p:nvSpPr>
        <p:spPr>
          <a:xfrm flipH="1">
            <a:off x="4743631" y="3075708"/>
            <a:ext cx="1749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 Minitab Output for Corelation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1CD346-A3ED-4682-82A1-2E27407450C6}"/>
              </a:ext>
            </a:extLst>
          </p:cNvPr>
          <p:cNvSpPr txBox="1"/>
          <p:nvPr/>
        </p:nvSpPr>
        <p:spPr>
          <a:xfrm>
            <a:off x="154996" y="5820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FBFD9A-FD72-4007-A0D3-77E6E3443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54" y="3373631"/>
            <a:ext cx="1831555" cy="136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6BEDA2D-750F-4E2E-ACDF-868185EA35A1}"/>
              </a:ext>
            </a:extLst>
          </p:cNvPr>
          <p:cNvSpPr txBox="1"/>
          <p:nvPr/>
        </p:nvSpPr>
        <p:spPr>
          <a:xfrm>
            <a:off x="5471880" y="3321278"/>
            <a:ext cx="20425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 Box-plot (Minitab)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869946-5C2F-43C5-A03F-A86F14EAF023}"/>
              </a:ext>
            </a:extLst>
          </p:cNvPr>
          <p:cNvSpPr txBox="1"/>
          <p:nvPr/>
        </p:nvSpPr>
        <p:spPr>
          <a:xfrm>
            <a:off x="4394578" y="6690158"/>
            <a:ext cx="25715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 Season (Black-Rabi; Red-Zaid; Blue- Kharif)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B10B38-FE33-45CF-8389-453D43A2F430}"/>
              </a:ext>
            </a:extLst>
          </p:cNvPr>
          <p:cNvSpPr txBox="1"/>
          <p:nvPr/>
        </p:nvSpPr>
        <p:spPr>
          <a:xfrm>
            <a:off x="5740303" y="3536722"/>
            <a:ext cx="18315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box-plot for cropping intensity shows presence of outlier in data. 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fig 5 show months of May, June, July as most engaged months for cropping.  </a:t>
            </a:r>
            <a:endParaRPr lang="en-IN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7B7DF5-FF23-43F1-8D1B-C05D3CE1B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612" y="2186479"/>
            <a:ext cx="4154603" cy="2485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1FDBF5-E05C-4E8C-85CD-52BD84A22E57}"/>
              </a:ext>
            </a:extLst>
          </p:cNvPr>
          <p:cNvSpPr txBox="1"/>
          <p:nvPr/>
        </p:nvSpPr>
        <p:spPr>
          <a:xfrm>
            <a:off x="8063345" y="4821382"/>
            <a:ext cx="3996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 Correlation bet Groundnut &amp; Avg. Rainfall</a:t>
            </a:r>
          </a:p>
        </p:txBody>
      </p:sp>
    </p:spTree>
    <p:extLst>
      <p:ext uri="{BB962C8B-B14F-4D97-AF65-F5344CB8AC3E}">
        <p14:creationId xmlns:p14="http://schemas.microsoft.com/office/powerpoint/2010/main" val="187986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411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SDG-2: Zero Hunger| Precision Farming for improving yield State- Telangana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SDG-2: Zero Hunger| Precision Farming for improving yield State- Telangana</dc:title>
  <dc:creator>Ajay panwar</dc:creator>
  <cp:lastModifiedBy>Ajay panwar</cp:lastModifiedBy>
  <cp:revision>8</cp:revision>
  <dcterms:created xsi:type="dcterms:W3CDTF">2021-10-02T14:25:46Z</dcterms:created>
  <dcterms:modified xsi:type="dcterms:W3CDTF">2021-10-03T06:11:11Z</dcterms:modified>
</cp:coreProperties>
</file>