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56" r:id="rId2"/>
  </p:sldIdLst>
  <p:sldSz cx="51206400" cy="32918400"/>
  <p:notesSz cx="6858000" cy="9144000"/>
  <p:embeddedFontLst>
    <p:embeddedFont>
      <p:font typeface="PT Serif" charset="0"/>
      <p:regular r:id="rId4"/>
      <p:bold r:id="rId5"/>
      <p:italic r:id="rId6"/>
      <p:boldItalic r:id="rId7"/>
    </p:embeddedFon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Gill Sans MT" pitchFamily="34" charset="0"/>
      <p:regular r:id="rId12"/>
      <p:bold r:id="rId13"/>
      <p:italic r:id="rId14"/>
      <p:boldItalic r:id="rId15"/>
    </p:embeddedFont>
    <p:embeddedFont>
      <p:font typeface="Trebuchet MS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22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678">
          <p15:clr>
            <a:srgbClr val="A4A3A4"/>
          </p15:clr>
        </p15:guide>
        <p15:guide id="6" pos="315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D460DFA-19BD-4735-A902-DA180A0F420F}">
  <a:tblStyle styleId="{DD460DFA-19BD-4735-A902-DA180A0F42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-1146" y="-96"/>
      </p:cViewPr>
      <p:guideLst>
        <p:guide orient="horz" pos="3422"/>
        <p:guide orient="horz" pos="288"/>
        <p:guide orient="horz" pos="20160"/>
        <p:guide orient="horz"/>
        <p:guide pos="678"/>
        <p:guide pos="3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62000" y="685800"/>
            <a:ext cx="5334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98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98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98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98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98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4674" y="3851033"/>
            <a:ext cx="36275707" cy="12198869"/>
          </a:xfrm>
        </p:spPr>
        <p:txBody>
          <a:bodyPr bIns="0" anchor="b">
            <a:normAutofit/>
          </a:bodyPr>
          <a:lstStyle>
            <a:lvl1pPr algn="l">
              <a:defRPr sz="27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4676" y="16949782"/>
            <a:ext cx="36275702" cy="469258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7560" b="0" cap="all" baseline="0">
                <a:solidFill>
                  <a:schemeClr val="tx1"/>
                </a:solidFill>
              </a:defRPr>
            </a:lvl1pPr>
            <a:lvl2pPr marL="1920240" indent="0" algn="ctr">
              <a:buNone/>
              <a:defRPr sz="756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49302" y="1580676"/>
            <a:ext cx="20890443" cy="1484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8191" y="3835071"/>
            <a:ext cx="3406280" cy="2417174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54676" y="16937002"/>
            <a:ext cx="36275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74641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06363" y="8866022"/>
            <a:ext cx="403515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7872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44266" y="3835073"/>
            <a:ext cx="6786116" cy="223674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7622" y="3835073"/>
            <a:ext cx="32881086" cy="22367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644266" y="3835073"/>
            <a:ext cx="0" cy="223674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28173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3 columns">
  <p:cSld name="Standard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1054885" y="6420045"/>
            <a:ext cx="15856490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>
          <a:xfrm>
            <a:off x="1076061" y="5515122"/>
            <a:ext cx="15835314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body" idx="3"/>
          </p:nvPr>
        </p:nvSpPr>
        <p:spPr>
          <a:xfrm>
            <a:off x="1076061" y="18319648"/>
            <a:ext cx="15858343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4"/>
          </p:nvPr>
        </p:nvSpPr>
        <p:spPr>
          <a:xfrm>
            <a:off x="1099092" y="17492356"/>
            <a:ext cx="15835311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body" idx="5"/>
          </p:nvPr>
        </p:nvSpPr>
        <p:spPr>
          <a:xfrm>
            <a:off x="17679991" y="21674253"/>
            <a:ext cx="15833456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6"/>
          </p:nvPr>
        </p:nvSpPr>
        <p:spPr>
          <a:xfrm>
            <a:off x="17679991" y="20822791"/>
            <a:ext cx="15833456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body" idx="7"/>
          </p:nvPr>
        </p:nvSpPr>
        <p:spPr>
          <a:xfrm>
            <a:off x="17689252" y="6420045"/>
            <a:ext cx="15833456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body" idx="8"/>
          </p:nvPr>
        </p:nvSpPr>
        <p:spPr>
          <a:xfrm>
            <a:off x="17679989" y="5515122"/>
            <a:ext cx="15842721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9"/>
          </p:nvPr>
        </p:nvSpPr>
        <p:spPr>
          <a:xfrm>
            <a:off x="34295031" y="5515122"/>
            <a:ext cx="15838700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3"/>
          </p:nvPr>
        </p:nvSpPr>
        <p:spPr>
          <a:xfrm>
            <a:off x="34295031" y="6420045"/>
            <a:ext cx="15838700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4"/>
          </p:nvPr>
        </p:nvSpPr>
        <p:spPr>
          <a:xfrm>
            <a:off x="34295031" y="17460248"/>
            <a:ext cx="15838700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5"/>
          </p:nvPr>
        </p:nvSpPr>
        <p:spPr>
          <a:xfrm>
            <a:off x="34292097" y="18406734"/>
            <a:ext cx="15844570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6"/>
          </p:nvPr>
        </p:nvSpPr>
        <p:spPr>
          <a:xfrm>
            <a:off x="34295031" y="25928784"/>
            <a:ext cx="15838700" cy="85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>
            <a:lvl1pPr marL="457200" marR="0" lvl="0" indent="-228600" algn="ctr" rtl="0">
              <a:spcBef>
                <a:spcPts val="840"/>
              </a:spcBef>
              <a:spcAft>
                <a:spcPts val="0"/>
              </a:spcAft>
              <a:buClr>
                <a:srgbClr val="2C3F71"/>
              </a:buClr>
              <a:buSzPts val="4200"/>
              <a:buFont typeface="Arial"/>
              <a:buNone/>
              <a:defRPr sz="4200" b="1" i="0" u="sng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–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–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»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7"/>
          </p:nvPr>
        </p:nvSpPr>
        <p:spPr>
          <a:xfrm>
            <a:off x="34292097" y="26833706"/>
            <a:ext cx="15844570" cy="95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8"/>
          </p:nvPr>
        </p:nvSpPr>
        <p:spPr>
          <a:xfrm>
            <a:off x="6733309" y="3318347"/>
            <a:ext cx="37739782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9"/>
          </p:nvPr>
        </p:nvSpPr>
        <p:spPr>
          <a:xfrm>
            <a:off x="6733309" y="2038187"/>
            <a:ext cx="37739782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marR="0" lvl="0" indent="-228600" algn="ctr" rtl="0"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  <a:defRPr sz="8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20"/>
          </p:nvPr>
        </p:nvSpPr>
        <p:spPr>
          <a:xfrm>
            <a:off x="6733309" y="400213"/>
            <a:ext cx="37739782" cy="163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marR="0" lvl="0" indent="-22860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  <a:defRPr sz="1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43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106363" y="8866022"/>
            <a:ext cx="403515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26083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804" y="8429424"/>
            <a:ext cx="36301247" cy="9062160"/>
          </a:xfrm>
        </p:spPr>
        <p:txBody>
          <a:bodyPr anchor="b">
            <a:normAutofit/>
          </a:bodyPr>
          <a:lstStyle>
            <a:lvl1pPr algn="l">
              <a:defRPr sz="1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7804" y="18269739"/>
            <a:ext cx="36247873" cy="4862059"/>
          </a:xfrm>
        </p:spPr>
        <p:txBody>
          <a:bodyPr tIns="91440">
            <a:normAutofit/>
          </a:bodyPr>
          <a:lstStyle>
            <a:lvl1pPr marL="0" indent="0" algn="l">
              <a:buNone/>
              <a:defRPr sz="7560">
                <a:solidFill>
                  <a:schemeClr val="tx1"/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07804" y="18263928"/>
            <a:ext cx="362478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29355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713" y="3863470"/>
            <a:ext cx="40343667" cy="508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8790" y="9652217"/>
            <a:ext cx="19509638" cy="16553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37838" y="9683246"/>
            <a:ext cx="19509638" cy="16519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106363" y="8866022"/>
            <a:ext cx="403515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72065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8204" y="3859985"/>
            <a:ext cx="40352176" cy="5070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8202" y="9693838"/>
            <a:ext cx="19509638" cy="38493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9240" b="0" cap="all" baseline="0">
                <a:solidFill>
                  <a:schemeClr val="accent1"/>
                </a:solidFill>
              </a:defRPr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8202" y="13556493"/>
            <a:ext cx="19509638" cy="12693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31921" y="9710417"/>
            <a:ext cx="19509638" cy="385073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9240" b="0" cap="all" baseline="0">
                <a:solidFill>
                  <a:schemeClr val="accent1"/>
                </a:solidFill>
              </a:defRPr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31921" y="13543159"/>
            <a:ext cx="19509638" cy="12659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06363" y="8866022"/>
            <a:ext cx="403515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4148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06363" y="8866022"/>
            <a:ext cx="4035159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84027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36585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620" y="3835073"/>
            <a:ext cx="13747016" cy="10786162"/>
          </a:xfrm>
        </p:spPr>
        <p:txBody>
          <a:bodyPr anchor="b">
            <a:normAutofit/>
          </a:bodyPr>
          <a:lstStyle>
            <a:lvl1pPr algn="l"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599" y="3835075"/>
            <a:ext cx="25252374" cy="223623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7620" y="15386359"/>
            <a:ext cx="13755055" cy="10791269"/>
          </a:xfrm>
        </p:spPr>
        <p:txBody>
          <a:bodyPr/>
          <a:lstStyle>
            <a:lvl1pPr marL="0" indent="0" algn="l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82776" y="15386357"/>
            <a:ext cx="137318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09630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405027" y="2314418"/>
            <a:ext cx="17113039" cy="24715685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065" y="5421663"/>
            <a:ext cx="23235778" cy="8786803"/>
          </a:xfrm>
        </p:spPr>
        <p:txBody>
          <a:bodyPr anchor="b">
            <a:normAutofit/>
          </a:bodyPr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22436" y="5388204"/>
            <a:ext cx="11722918" cy="1855837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1382" y="15100761"/>
            <a:ext cx="23202497" cy="9617962"/>
          </a:xfrm>
        </p:spPr>
        <p:txBody>
          <a:bodyPr>
            <a:normAutofit/>
          </a:bodyPr>
          <a:lstStyle>
            <a:lvl1pPr marL="0" indent="0" algn="l">
              <a:buNone/>
              <a:defRPr sz="756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79007" y="26255311"/>
            <a:ext cx="23214874" cy="1536590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79004" y="1529474"/>
            <a:ext cx="23272217" cy="15404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79007" y="15089304"/>
            <a:ext cx="23214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79539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693487"/>
            <a:ext cx="51206400" cy="1970851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29407104"/>
            <a:ext cx="51206400" cy="3566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634" y="3861694"/>
            <a:ext cx="40333755" cy="503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634" y="9675516"/>
            <a:ext cx="40333755" cy="165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727382" y="1585778"/>
            <a:ext cx="14703003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632" y="1580676"/>
            <a:ext cx="24943111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6254" y="3835071"/>
            <a:ext cx="3406280" cy="24171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7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9416382"/>
            <a:ext cx="51206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841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34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120000"/>
        </a:lnSpc>
        <a:spcBef>
          <a:spcPts val="4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5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7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8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0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0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0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0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120000"/>
        </a:lnSpc>
        <a:spcBef>
          <a:spcPts val="2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0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334278" y="5198633"/>
            <a:ext cx="15281700" cy="321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2800"/>
              <a:buNone/>
            </a:pP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This is team “TERRIFIC” from Institute of Aeronautical Engineering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college.Team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 members are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Bhimesh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(head ),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Praneetha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Madhuri.We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  are working on the social causes in our locality and  we are very excited to participate in this program.</a:t>
            </a:r>
            <a:endParaRPr sz="3600" dirty="0">
              <a:solidFill>
                <a:srgbClr val="2C3F7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body" idx="2"/>
          </p:nvPr>
        </p:nvSpPr>
        <p:spPr>
          <a:xfrm>
            <a:off x="0" y="4258239"/>
            <a:ext cx="1583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4200"/>
              <a:buNone/>
            </a:pPr>
            <a:r>
              <a:rPr lang="en-US" sz="6000" dirty="0">
                <a:latin typeface="PT Serif"/>
                <a:ea typeface="PT Serif"/>
                <a:cs typeface="PT Serif"/>
                <a:sym typeface="PT Serif"/>
              </a:rPr>
              <a:t>Introduction</a:t>
            </a:r>
            <a:endParaRPr sz="6000"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3"/>
          </p:nvPr>
        </p:nvSpPr>
        <p:spPr>
          <a:xfrm>
            <a:off x="1341975" y="24814575"/>
            <a:ext cx="15281700" cy="340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2800"/>
              <a:buNone/>
            </a:pP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We referred many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datsets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 from the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googl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e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 and also different sites for relevant information and to solve the issues we faced in this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work.We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 used python programming  language for visualizing  the </a:t>
            </a:r>
            <a:r>
              <a:rPr lang="en-US" sz="3600" dirty="0" err="1" smtClean="0">
                <a:latin typeface="PT Serif"/>
                <a:ea typeface="PT Serif"/>
                <a:cs typeface="PT Serif"/>
                <a:sym typeface="PT Serif"/>
              </a:rPr>
              <a:t>data.It</a:t>
            </a:r>
            <a:r>
              <a:rPr lang="en-US" sz="3600" dirty="0" smtClean="0">
                <a:latin typeface="PT Serif"/>
                <a:ea typeface="PT Serif"/>
                <a:cs typeface="PT Serif"/>
                <a:sym typeface="PT Serif"/>
              </a:rPr>
              <a:t> became very helpful by using the python.</a:t>
            </a:r>
            <a:endParaRPr sz="3600"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4"/>
          </p:nvPr>
        </p:nvSpPr>
        <p:spPr>
          <a:xfrm>
            <a:off x="911983" y="23490106"/>
            <a:ext cx="1583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4200"/>
              <a:buNone/>
            </a:pPr>
            <a:r>
              <a:rPr lang="en-US" sz="6000" dirty="0" smtClean="0">
                <a:latin typeface="PT Serif"/>
                <a:ea typeface="PT Serif"/>
                <a:cs typeface="PT Serif"/>
                <a:sym typeface="PT Serif"/>
              </a:rPr>
              <a:t>METHODLOGY</a:t>
            </a:r>
            <a:endParaRPr sz="6000"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6"/>
          </p:nvPr>
        </p:nvSpPr>
        <p:spPr>
          <a:xfrm>
            <a:off x="17934250" y="17105725"/>
            <a:ext cx="15205500" cy="9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25" tIns="261225" rIns="261225" bIns="261225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rgbClr val="4B376B"/>
              </a:buClr>
              <a:buSzPts val="4000"/>
              <a:buFont typeface="Arial"/>
              <a:buNone/>
            </a:pPr>
            <a:endParaRPr sz="3600">
              <a:solidFill>
                <a:srgbClr val="2C3F7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rgbClr val="4B376B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2C3F7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3600">
              <a:solidFill>
                <a:srgbClr val="2C3F7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7"/>
          </p:nvPr>
        </p:nvSpPr>
        <p:spPr>
          <a:xfrm>
            <a:off x="16901389" y="2951019"/>
            <a:ext cx="15842700" cy="245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4200"/>
              <a:buNone/>
            </a:pPr>
            <a:r>
              <a:rPr lang="en-US" sz="6000" b="1" dirty="0">
                <a:latin typeface="PT Serif"/>
                <a:ea typeface="PT Serif"/>
                <a:cs typeface="PT Serif"/>
                <a:sym typeface="PT Serif"/>
              </a:rPr>
              <a:t>Results</a:t>
            </a:r>
            <a:endParaRPr sz="6000" b="1"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8"/>
          </p:nvPr>
        </p:nvSpPr>
        <p:spPr>
          <a:xfrm>
            <a:off x="33422194" y="17210866"/>
            <a:ext cx="1583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104475" rIns="104475" bIns="104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4200"/>
              <a:buNone/>
            </a:pPr>
            <a:r>
              <a:rPr lang="en-US" sz="6000" dirty="0">
                <a:latin typeface="PT Serif"/>
                <a:ea typeface="PT Serif"/>
                <a:cs typeface="PT Serif"/>
                <a:sym typeface="PT Serif"/>
              </a:rPr>
              <a:t>Conclusions</a:t>
            </a:r>
            <a:endParaRPr sz="6000"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5"/>
          </p:nvPr>
        </p:nvSpPr>
        <p:spPr>
          <a:xfrm>
            <a:off x="7008527" y="522514"/>
            <a:ext cx="37739700" cy="238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16600" b="1" dirty="0" smtClean="0">
                <a:latin typeface="PT Serif"/>
                <a:ea typeface="PT Serif"/>
                <a:cs typeface="PT Serif"/>
                <a:sym typeface="PT Serif"/>
              </a:rPr>
              <a:t>CLEAN WATER AND SANITATION</a:t>
            </a:r>
            <a:endParaRPr sz="16600" b="1" dirty="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26" name="Picture 2" descr="Clean water and sanitation | Sustainable Development Goals | Eco-Business |  Asia Pacific">
            <a:extLst>
              <a:ext uri="{FF2B5EF4-FFF2-40B4-BE49-F238E27FC236}">
                <a16:creationId xmlns:a16="http://schemas.microsoft.com/office/drawing/2014/main" xmlns="" id="{0EA83325-2EF8-4A3D-94F0-88A57493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3183" y="15177901"/>
            <a:ext cx="1114425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567056" y="8686799"/>
            <a:ext cx="5985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PT Serif" charset="0"/>
              </a:rPr>
              <a:t>PROMPT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PT Serif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7237" y="10183090"/>
            <a:ext cx="13591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To Perform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visualizations on the following attributes from the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belowmentioned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dataset; toilet types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i.e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Public, Community, She. Vehicle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typesi.e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tractor, autos, tricycles, rickshaws, pushcarts. Worker types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regular,outsources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. Hospital types private, government, urban health centers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and garbage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generation and or lifted per day.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9" name="Picture 28" descr="toi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491" y="5029199"/>
            <a:ext cx="14879782" cy="4655128"/>
          </a:xfrm>
          <a:prstGeom prst="rect">
            <a:avLst/>
          </a:prstGeom>
        </p:spPr>
      </p:pic>
      <p:pic>
        <p:nvPicPr>
          <p:cNvPr id="30" name="Picture 29" descr="w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9237" y="10183091"/>
            <a:ext cx="15461672" cy="5652655"/>
          </a:xfrm>
          <a:prstGeom prst="rect">
            <a:avLst/>
          </a:prstGeom>
        </p:spPr>
      </p:pic>
      <p:pic>
        <p:nvPicPr>
          <p:cNvPr id="31" name="Picture 30" descr="d to d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672" y="16292944"/>
            <a:ext cx="15378546" cy="5444837"/>
          </a:xfrm>
          <a:prstGeom prst="rect">
            <a:avLst/>
          </a:prstGeom>
        </p:spPr>
      </p:pic>
      <p:pic>
        <p:nvPicPr>
          <p:cNvPr id="32" name="Picture 31" descr="gar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64546" y="22194982"/>
            <a:ext cx="15794181" cy="5943600"/>
          </a:xfrm>
          <a:prstGeom prst="rect">
            <a:avLst/>
          </a:prstGeom>
        </p:spPr>
      </p:pic>
      <p:pic>
        <p:nvPicPr>
          <p:cNvPr id="33" name="Picture 32" descr="hos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08110" y="5278583"/>
            <a:ext cx="14796655" cy="71489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3999055" y="13006179"/>
            <a:ext cx="146719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We found that there are many districts without the basic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needs.The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number of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prvate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hospitals is more than the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governments.And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there is less garbage lifting in the state which leads to the bad smell and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diseases.We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had the less public  toilets which is very basic </a:t>
            </a:r>
            <a:r>
              <a:rPr lang="en-US" sz="4400" dirty="0" err="1" smtClean="0">
                <a:solidFill>
                  <a:schemeClr val="accent5">
                    <a:lumMod val="75000"/>
                  </a:schemeClr>
                </a:solidFill>
              </a:rPr>
              <a:t>need.We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found these in problems our analysis.</a:t>
            </a:r>
          </a:p>
          <a:p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373127" y="18911455"/>
            <a:ext cx="1359130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In our state there is lack of basic needs in every place we should fond the best ways to solve these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issues.Mainly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public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toilets,toilet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is the basic need for every human being so we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provie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the minimum toilets in all the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departments.There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are less workers in some places so government should try to give those jobs to the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unemloyees.Garbage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cleaning will play a major role in our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helath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cleaniness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so it should be cleaned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regularly.There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are more private hospitals in the state poor people cannot </a:t>
            </a:r>
            <a:r>
              <a:rPr lang="en-US" sz="4800" dirty="0" err="1" smtClean="0">
                <a:solidFill>
                  <a:schemeClr val="accent5">
                    <a:lumMod val="75000"/>
                  </a:schemeClr>
                </a:solidFill>
              </a:rPr>
              <a:t>efford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to those hospitals and government should construct new hospitals for poor people.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298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PT Serif</vt:lpstr>
      <vt:lpstr>Calibri</vt:lpstr>
      <vt:lpstr>Gill Sans MT</vt:lpstr>
      <vt:lpstr>Times New Roman</vt:lpstr>
      <vt:lpstr>Trebuchet MS</vt:lpstr>
      <vt:lpstr>Gallery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Bhimesh Devarla</cp:lastModifiedBy>
  <cp:revision>11</cp:revision>
  <dcterms:modified xsi:type="dcterms:W3CDTF">2021-10-01T15:03:39Z</dcterms:modified>
</cp:coreProperties>
</file>