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6"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0066FF"/>
    <a:srgbClr val="FF0066"/>
    <a:srgbClr val="FF9900"/>
    <a:srgbClr val="F8ED08"/>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410385A-EEFD-497A-B587-65AAE5A334C9}"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27975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10385A-EEFD-497A-B587-65AAE5A334C9}"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18910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10385A-EEFD-497A-B587-65AAE5A334C9}"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291069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10385A-EEFD-497A-B587-65AAE5A334C9}"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3444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10385A-EEFD-497A-B587-65AAE5A334C9}"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189994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410385A-EEFD-497A-B587-65AAE5A334C9}"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274767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410385A-EEFD-497A-B587-65AAE5A334C9}" type="datetimeFigureOut">
              <a:rPr lang="en-IN" smtClean="0"/>
              <a:t>01-10-2021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380817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410385A-EEFD-497A-B587-65AAE5A334C9}"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202078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0385A-EEFD-497A-B587-65AAE5A334C9}" type="datetimeFigureOut">
              <a:rPr lang="en-IN" smtClean="0"/>
              <a:t>01-10-2021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45518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0385A-EEFD-497A-B587-65AAE5A334C9}"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268224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0385A-EEFD-497A-B587-65AAE5A334C9}"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355DB-C957-4269-8FFB-BBEF9764AE9F}" type="slidenum">
              <a:rPr lang="en-IN" smtClean="0"/>
              <a:t>‹#›</a:t>
            </a:fld>
            <a:endParaRPr lang="en-IN"/>
          </a:p>
        </p:txBody>
      </p:sp>
    </p:spTree>
    <p:extLst>
      <p:ext uri="{BB962C8B-B14F-4D97-AF65-F5344CB8AC3E}">
        <p14:creationId xmlns:p14="http://schemas.microsoft.com/office/powerpoint/2010/main" val="189273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0385A-EEFD-497A-B587-65AAE5A334C9}" type="datetimeFigureOut">
              <a:rPr lang="en-IN" smtClean="0"/>
              <a:t>01-10-2021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355DB-C957-4269-8FFB-BBEF9764AE9F}" type="slidenum">
              <a:rPr lang="en-IN" smtClean="0"/>
              <a:t>‹#›</a:t>
            </a:fld>
            <a:endParaRPr lang="en-IN"/>
          </a:p>
        </p:txBody>
      </p:sp>
    </p:spTree>
    <p:extLst>
      <p:ext uri="{BB962C8B-B14F-4D97-AF65-F5344CB8AC3E}">
        <p14:creationId xmlns:p14="http://schemas.microsoft.com/office/powerpoint/2010/main" val="398756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656184"/>
          </a:xfrm>
        </p:spPr>
        <p:txBody>
          <a:bodyPr>
            <a:normAutofit fontScale="90000"/>
          </a:bodyPr>
          <a:lstStyle/>
          <a:p>
            <a:pPr fontAlgn="ctr"/>
            <a:r>
              <a:rPr lang="en-IN" sz="3600" b="1" dirty="0">
                <a:solidFill>
                  <a:srgbClr val="FF0000"/>
                </a:solidFill>
                <a:latin typeface="Copperplate Gothic Light" pitchFamily="34" charset="0"/>
              </a:rPr>
              <a:t>Challenge </a:t>
            </a:r>
            <a:r>
              <a:rPr lang="en-IN" sz="3600" b="1" dirty="0" smtClean="0">
                <a:solidFill>
                  <a:srgbClr val="FF0000"/>
                </a:solidFill>
                <a:latin typeface="Copperplate Gothic Light" pitchFamily="34" charset="0"/>
              </a:rPr>
              <a:t>  Title</a:t>
            </a:r>
            <a:r>
              <a:rPr lang="en-IN" sz="3600" dirty="0" smtClean="0">
                <a:solidFill>
                  <a:srgbClr val="FF0000"/>
                </a:solidFill>
                <a:latin typeface="Copperplate Gothic Light" pitchFamily="34" charset="0"/>
              </a:rPr>
              <a:t> : </a:t>
            </a:r>
            <a:r>
              <a:rPr lang="en-IN" sz="3600" dirty="0" smtClean="0">
                <a:latin typeface="Copperplate Gothic Light" pitchFamily="34" charset="0"/>
              </a:rPr>
              <a:t/>
            </a:r>
            <a:br>
              <a:rPr lang="en-IN" sz="3600" dirty="0" smtClean="0">
                <a:latin typeface="Copperplate Gothic Light" pitchFamily="34" charset="0"/>
              </a:rPr>
            </a:br>
            <a:r>
              <a:rPr lang="en-US" sz="3600" b="1" dirty="0" smtClean="0">
                <a:solidFill>
                  <a:srgbClr val="000066"/>
                </a:solidFill>
                <a:latin typeface="Goudy Old Style" pitchFamily="18" charset="0"/>
              </a:rPr>
              <a:t>Data </a:t>
            </a:r>
            <a:r>
              <a:rPr lang="en-US" sz="3600" b="1" dirty="0">
                <a:solidFill>
                  <a:srgbClr val="000066"/>
                </a:solidFill>
                <a:latin typeface="Goudy Old Style" pitchFamily="18" charset="0"/>
              </a:rPr>
              <a:t>for Social Good – </a:t>
            </a:r>
            <a:r>
              <a:rPr lang="en-US" sz="3600" b="1" dirty="0" err="1">
                <a:solidFill>
                  <a:srgbClr val="000066"/>
                </a:solidFill>
                <a:latin typeface="Goudy Old Style" pitchFamily="18" charset="0"/>
              </a:rPr>
              <a:t>Hackathon</a:t>
            </a:r>
            <a:r>
              <a:rPr lang="en-IN" dirty="0"/>
              <a:t/>
            </a:r>
            <a:br>
              <a:rPr lang="en-IN" dirty="0"/>
            </a:b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69596409"/>
              </p:ext>
            </p:extLst>
          </p:nvPr>
        </p:nvGraphicFramePr>
        <p:xfrm>
          <a:off x="323529" y="2060848"/>
          <a:ext cx="8363271" cy="4032448"/>
        </p:xfrm>
        <a:graphic>
          <a:graphicData uri="http://schemas.openxmlformats.org/drawingml/2006/table">
            <a:tbl>
              <a:tblPr/>
              <a:tblGrid>
                <a:gridCol w="2787757"/>
                <a:gridCol w="2787757"/>
                <a:gridCol w="2787757"/>
              </a:tblGrid>
              <a:tr h="801954">
                <a:tc>
                  <a:txBody>
                    <a:bodyPr/>
                    <a:lstStyle/>
                    <a:p>
                      <a:r>
                        <a:rPr lang="en-IN" sz="2000" b="1" dirty="0">
                          <a:solidFill>
                            <a:schemeClr val="tx1"/>
                          </a:solidFill>
                          <a:effectLst/>
                          <a:latin typeface="Copperplate Gothic Light" pitchFamily="34" charset="0"/>
                        </a:rPr>
                        <a:t>Project ID</a:t>
                      </a:r>
                    </a:p>
                  </a:txBody>
                  <a:tcPr anchor="ctr">
                    <a:lnL>
                      <a:noFill/>
                    </a:lnL>
                    <a:lnR>
                      <a:noFill/>
                    </a:lnR>
                    <a:lnT>
                      <a:noFill/>
                    </a:lnT>
                    <a:lnB>
                      <a:noFill/>
                    </a:lnB>
                    <a:solidFill>
                      <a:srgbClr val="FFFFFF"/>
                    </a:solidFill>
                  </a:tcPr>
                </a:tc>
                <a:tc>
                  <a:txBody>
                    <a:bodyPr/>
                    <a:lstStyle/>
                    <a:p>
                      <a:r>
                        <a:rPr lang="en-IN" b="0">
                          <a:solidFill>
                            <a:srgbClr val="35475C"/>
                          </a:solidFill>
                          <a:effectLst/>
                          <a:latin typeface="Open Sans"/>
                        </a:rPr>
                        <a:t>:</a:t>
                      </a:r>
                    </a:p>
                  </a:txBody>
                  <a:tcPr anchor="ctr">
                    <a:lnL>
                      <a:noFill/>
                    </a:lnL>
                    <a:lnR>
                      <a:noFill/>
                    </a:lnR>
                    <a:lnT>
                      <a:noFill/>
                    </a:lnT>
                    <a:lnB>
                      <a:noFill/>
                    </a:lnB>
                    <a:solidFill>
                      <a:srgbClr val="FFFFFF"/>
                    </a:solidFill>
                  </a:tcPr>
                </a:tc>
                <a:tc>
                  <a:txBody>
                    <a:bodyPr/>
                    <a:lstStyle/>
                    <a:p>
                      <a:r>
                        <a:rPr lang="en-IN" b="0" dirty="0">
                          <a:solidFill>
                            <a:srgbClr val="0066FF"/>
                          </a:solidFill>
                          <a:effectLst/>
                          <a:latin typeface="Lucida Bright" pitchFamily="18" charset="0"/>
                        </a:rPr>
                        <a:t>SPS_PRO_2614</a:t>
                      </a:r>
                    </a:p>
                  </a:txBody>
                  <a:tcPr anchor="ctr">
                    <a:lnL>
                      <a:noFill/>
                    </a:lnL>
                    <a:lnR>
                      <a:noFill/>
                    </a:lnR>
                    <a:lnT>
                      <a:noFill/>
                    </a:lnT>
                    <a:lnB>
                      <a:noFill/>
                    </a:lnB>
                    <a:solidFill>
                      <a:srgbClr val="FFFFFF"/>
                    </a:solidFill>
                  </a:tcPr>
                </a:tc>
              </a:tr>
              <a:tr h="1295465">
                <a:tc>
                  <a:txBody>
                    <a:bodyPr/>
                    <a:lstStyle/>
                    <a:p>
                      <a:r>
                        <a:rPr lang="en-IN" sz="2000" b="1" dirty="0">
                          <a:solidFill>
                            <a:schemeClr val="tx1"/>
                          </a:solidFill>
                          <a:effectLst/>
                          <a:latin typeface="Copperplate Gothic Light" pitchFamily="34" charset="0"/>
                        </a:rPr>
                        <a:t>Project Title</a:t>
                      </a:r>
                    </a:p>
                  </a:txBody>
                  <a:tcPr anchor="ctr">
                    <a:lnL>
                      <a:noFill/>
                    </a:lnL>
                    <a:lnR>
                      <a:noFill/>
                    </a:lnR>
                    <a:lnT>
                      <a:noFill/>
                    </a:lnT>
                    <a:lnB>
                      <a:noFill/>
                    </a:lnB>
                    <a:solidFill>
                      <a:srgbClr val="FFFFFF"/>
                    </a:solidFill>
                  </a:tcPr>
                </a:tc>
                <a:tc>
                  <a:txBody>
                    <a:bodyPr/>
                    <a:lstStyle/>
                    <a:p>
                      <a:r>
                        <a:rPr lang="en-IN" b="0" dirty="0">
                          <a:solidFill>
                            <a:srgbClr val="35475C"/>
                          </a:solidFill>
                          <a:effectLst/>
                          <a:latin typeface="Open Sans"/>
                        </a:rPr>
                        <a:t>:</a:t>
                      </a:r>
                    </a:p>
                  </a:txBody>
                  <a:tcPr anchor="ctr">
                    <a:lnL>
                      <a:noFill/>
                    </a:lnL>
                    <a:lnR>
                      <a:noFill/>
                    </a:lnR>
                    <a:lnT>
                      <a:noFill/>
                    </a:lnT>
                    <a:lnB>
                      <a:noFill/>
                    </a:lnB>
                    <a:solidFill>
                      <a:srgbClr val="FFFFFF"/>
                    </a:solidFill>
                  </a:tcPr>
                </a:tc>
                <a:tc>
                  <a:txBody>
                    <a:bodyPr/>
                    <a:lstStyle/>
                    <a:p>
                      <a:r>
                        <a:rPr lang="en-US" b="0" dirty="0">
                          <a:solidFill>
                            <a:srgbClr val="0066FF"/>
                          </a:solidFill>
                          <a:effectLst/>
                          <a:latin typeface="Lucida Bright" pitchFamily="18" charset="0"/>
                        </a:rPr>
                        <a:t>SDG 6 Clean water and </a:t>
                      </a:r>
                      <a:r>
                        <a:rPr lang="en-US" b="0" dirty="0" smtClean="0">
                          <a:solidFill>
                            <a:srgbClr val="0066FF"/>
                          </a:solidFill>
                          <a:effectLst/>
                          <a:latin typeface="Lucida Bright" pitchFamily="18" charset="0"/>
                        </a:rPr>
                        <a:t>Sanitation</a:t>
                      </a:r>
                      <a:endParaRPr lang="en-US" b="0" dirty="0">
                        <a:solidFill>
                          <a:srgbClr val="0066FF"/>
                        </a:solidFill>
                        <a:effectLst/>
                        <a:latin typeface="Lucida Bright" pitchFamily="18" charset="0"/>
                      </a:endParaRPr>
                    </a:p>
                  </a:txBody>
                  <a:tcPr anchor="ctr">
                    <a:lnL>
                      <a:noFill/>
                    </a:lnL>
                    <a:lnR>
                      <a:noFill/>
                    </a:lnR>
                    <a:lnT>
                      <a:noFill/>
                    </a:lnT>
                    <a:lnB>
                      <a:noFill/>
                    </a:lnB>
                    <a:solidFill>
                      <a:srgbClr val="FFFFFF"/>
                    </a:solidFill>
                  </a:tcPr>
                </a:tc>
              </a:tr>
              <a:tr h="801954">
                <a:tc>
                  <a:txBody>
                    <a:bodyPr/>
                    <a:lstStyle/>
                    <a:p>
                      <a:r>
                        <a:rPr lang="en-IN" sz="2000" b="1" dirty="0">
                          <a:solidFill>
                            <a:schemeClr val="tx1"/>
                          </a:solidFill>
                          <a:effectLst/>
                          <a:latin typeface="Copperplate Gothic Light" pitchFamily="34" charset="0"/>
                        </a:rPr>
                        <a:t>Duration</a:t>
                      </a:r>
                    </a:p>
                  </a:txBody>
                  <a:tcPr anchor="ctr">
                    <a:lnL>
                      <a:noFill/>
                    </a:lnL>
                    <a:lnR>
                      <a:noFill/>
                    </a:lnR>
                    <a:lnT>
                      <a:noFill/>
                    </a:lnT>
                    <a:lnB>
                      <a:noFill/>
                    </a:lnB>
                    <a:solidFill>
                      <a:srgbClr val="FFFFFF"/>
                    </a:solidFill>
                  </a:tcPr>
                </a:tc>
                <a:tc>
                  <a:txBody>
                    <a:bodyPr/>
                    <a:lstStyle/>
                    <a:p>
                      <a:r>
                        <a:rPr lang="en-IN" b="0" dirty="0">
                          <a:solidFill>
                            <a:srgbClr val="35475C"/>
                          </a:solidFill>
                          <a:effectLst/>
                          <a:latin typeface="Open Sans"/>
                        </a:rPr>
                        <a:t>:</a:t>
                      </a:r>
                    </a:p>
                  </a:txBody>
                  <a:tcPr anchor="ctr">
                    <a:lnL>
                      <a:noFill/>
                    </a:lnL>
                    <a:lnR>
                      <a:noFill/>
                    </a:lnR>
                    <a:lnT>
                      <a:noFill/>
                    </a:lnT>
                    <a:lnB>
                      <a:noFill/>
                    </a:lnB>
                    <a:solidFill>
                      <a:srgbClr val="FFFFFF"/>
                    </a:solidFill>
                  </a:tcPr>
                </a:tc>
                <a:tc>
                  <a:txBody>
                    <a:bodyPr/>
                    <a:lstStyle/>
                    <a:p>
                      <a:r>
                        <a:rPr lang="en-IN" b="0" dirty="0">
                          <a:solidFill>
                            <a:srgbClr val="0066FF"/>
                          </a:solidFill>
                          <a:effectLst/>
                          <a:latin typeface="Lucida Bright" pitchFamily="18" charset="0"/>
                        </a:rPr>
                        <a:t>Days</a:t>
                      </a:r>
                    </a:p>
                  </a:txBody>
                  <a:tcPr anchor="ctr">
                    <a:lnL>
                      <a:noFill/>
                    </a:lnL>
                    <a:lnR>
                      <a:noFill/>
                    </a:lnR>
                    <a:lnT>
                      <a:noFill/>
                    </a:lnT>
                    <a:lnB>
                      <a:noFill/>
                    </a:lnB>
                    <a:solidFill>
                      <a:srgbClr val="FFFFFF"/>
                    </a:solidFill>
                  </a:tcPr>
                </a:tc>
              </a:tr>
              <a:tr h="1133075">
                <a:tc>
                  <a:txBody>
                    <a:bodyPr/>
                    <a:lstStyle/>
                    <a:p>
                      <a:pPr fontAlgn="ctr"/>
                      <a:r>
                        <a:rPr lang="en-IN" sz="2000" b="1" dirty="0" smtClean="0">
                          <a:solidFill>
                            <a:schemeClr val="tx1"/>
                          </a:solidFill>
                          <a:effectLst/>
                          <a:latin typeface="Copperplate Gothic Light" pitchFamily="34" charset="0"/>
                        </a:rPr>
                        <a:t>Team   </a:t>
                      </a:r>
                      <a:r>
                        <a:rPr lang="en-IN" sz="2000" b="1" baseline="0" dirty="0" smtClean="0">
                          <a:solidFill>
                            <a:schemeClr val="tx1"/>
                          </a:solidFill>
                          <a:effectLst/>
                          <a:latin typeface="Copperplate Gothic Light" pitchFamily="34" charset="0"/>
                        </a:rPr>
                        <a:t>                     </a:t>
                      </a:r>
                      <a:endParaRPr lang="en-IN" sz="2000" b="1" dirty="0">
                        <a:solidFill>
                          <a:schemeClr val="tx1"/>
                        </a:solidFill>
                        <a:effectLst/>
                        <a:latin typeface="Copperplate Gothic Light" pitchFamily="34" charset="0"/>
                      </a:endParaRPr>
                    </a:p>
                  </a:txBody>
                  <a:tcPr anchor="ctr">
                    <a:lnL>
                      <a:noFill/>
                    </a:lnL>
                    <a:lnR>
                      <a:noFill/>
                    </a:lnR>
                    <a:lnT>
                      <a:noFill/>
                    </a:lnT>
                    <a:lnB>
                      <a:noFill/>
                    </a:lnB>
                    <a:solidFill>
                      <a:srgbClr val="FFFFFF"/>
                    </a:solidFill>
                  </a:tcPr>
                </a:tc>
                <a:tc>
                  <a:txBody>
                    <a:bodyPr/>
                    <a:lstStyle/>
                    <a:p>
                      <a:r>
                        <a:rPr lang="en-IN" b="0" dirty="0" smtClean="0">
                          <a:solidFill>
                            <a:srgbClr val="35475C"/>
                          </a:solidFill>
                          <a:effectLst/>
                          <a:latin typeface="Open Sans"/>
                        </a:rPr>
                        <a:t>:</a:t>
                      </a:r>
                      <a:endParaRPr lang="en-IN" b="0" dirty="0">
                        <a:solidFill>
                          <a:srgbClr val="35475C"/>
                        </a:solidFill>
                        <a:effectLst/>
                        <a:latin typeface="Open Sans"/>
                      </a:endParaRPr>
                    </a:p>
                  </a:txBody>
                  <a:tcPr anchor="ctr">
                    <a:lnL>
                      <a:noFill/>
                    </a:lnL>
                    <a:lnR>
                      <a:noFill/>
                    </a:lnR>
                    <a:lnT>
                      <a:noFill/>
                    </a:lnT>
                    <a:lnB>
                      <a:noFill/>
                    </a:lnB>
                    <a:solidFill>
                      <a:srgbClr val="FFFFFF"/>
                    </a:solidFill>
                  </a:tcPr>
                </a:tc>
                <a:tc>
                  <a:txBody>
                    <a:bodyPr/>
                    <a:lstStyle/>
                    <a:p>
                      <a:endParaRPr lang="en-IN" dirty="0" smtClean="0">
                        <a:solidFill>
                          <a:srgbClr val="0066FF"/>
                        </a:solidFill>
                        <a:latin typeface="Lucida Bright" pitchFamily="18" charset="0"/>
                      </a:endParaRPr>
                    </a:p>
                    <a:p>
                      <a:r>
                        <a:rPr lang="en-IN" dirty="0" err="1" smtClean="0">
                          <a:solidFill>
                            <a:srgbClr val="0066FF"/>
                          </a:solidFill>
                          <a:latin typeface="Lucida Bright" pitchFamily="18" charset="0"/>
                        </a:rPr>
                        <a:t>Sunrisers</a:t>
                      </a:r>
                      <a:endParaRPr lang="en-IN" dirty="0" smtClean="0">
                        <a:solidFill>
                          <a:srgbClr val="0066FF"/>
                        </a:solidFill>
                        <a:latin typeface="Lucida Bright" pitchFamily="18" charset="0"/>
                      </a:endParaRPr>
                    </a:p>
                    <a:p>
                      <a:endParaRPr lang="en-IN" dirty="0">
                        <a:solidFill>
                          <a:srgbClr val="0066FF"/>
                        </a:solidFill>
                        <a:latin typeface="Lucida Bright" pitchFamily="18" charset="0"/>
                      </a:endParaRPr>
                    </a:p>
                  </a:txBody>
                  <a:tcPr>
                    <a:lnL>
                      <a:noFill/>
                    </a:lnL>
                    <a:lnT>
                      <a:noFill/>
                    </a:lnT>
                  </a:tcPr>
                </a:tc>
              </a:tr>
            </a:tbl>
          </a:graphicData>
        </a:graphic>
      </p:graphicFrame>
    </p:spTree>
    <p:extLst>
      <p:ext uri="{BB962C8B-B14F-4D97-AF65-F5344CB8AC3E}">
        <p14:creationId xmlns:p14="http://schemas.microsoft.com/office/powerpoint/2010/main" val="21666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336" y="476671"/>
            <a:ext cx="7848872" cy="1569660"/>
          </a:xfrm>
          <a:prstGeom prst="rect">
            <a:avLst/>
          </a:prstGeom>
          <a:solidFill>
            <a:schemeClr val="accent4">
              <a:lumMod val="20000"/>
              <a:lumOff val="80000"/>
            </a:schemeClr>
          </a:solidFill>
          <a:ln w="28575">
            <a:solidFill>
              <a:schemeClr val="tx1"/>
            </a:solidFill>
            <a:prstDash val="lgDash"/>
          </a:ln>
          <a:effectLst>
            <a:innerShdw blurRad="63500" dist="50800" dir="10800000">
              <a:prstClr val="black">
                <a:alpha val="50000"/>
              </a:prstClr>
            </a:innerShdw>
            <a:reflection blurRad="6350" stA="50000" endA="300" endPos="90000" dir="5400000" sy="-100000" algn="bl" rotWithShape="0"/>
            <a:softEdge rad="12700"/>
          </a:effectLst>
          <a:scene3d>
            <a:camera prst="obliqueTopRight"/>
            <a:lightRig rig="threePt" dir="t"/>
          </a:scene3d>
          <a:sp3d>
            <a:bevelT w="139700" prst="cross"/>
          </a:sp3d>
        </p:spPr>
        <p:txBody>
          <a:bodyPr wrap="square" rtlCol="0">
            <a:spAutoFit/>
          </a:bodyPr>
          <a:lstStyle/>
          <a:p>
            <a:pPr algn="ctr"/>
            <a:r>
              <a:rPr lang="en-IN" sz="3200" dirty="0" smtClean="0">
                <a:solidFill>
                  <a:schemeClr val="accent6">
                    <a:lumMod val="75000"/>
                  </a:schemeClr>
                </a:solidFill>
                <a:latin typeface="Bahnschrift SemiBold" pitchFamily="34" charset="0"/>
              </a:rPr>
              <a:t>Visualizations </a:t>
            </a:r>
            <a:r>
              <a:rPr lang="en-IN" sz="3200" dirty="0">
                <a:solidFill>
                  <a:schemeClr val="accent6">
                    <a:lumMod val="75000"/>
                  </a:schemeClr>
                </a:solidFill>
                <a:latin typeface="Bahnschrift SemiBold" pitchFamily="34" charset="0"/>
              </a:rPr>
              <a:t>on </a:t>
            </a:r>
            <a:r>
              <a:rPr lang="en-IN" sz="3200" dirty="0" smtClean="0">
                <a:solidFill>
                  <a:schemeClr val="accent6">
                    <a:lumMod val="75000"/>
                  </a:schemeClr>
                </a:solidFill>
                <a:latin typeface="Bahnschrift SemiBold" pitchFamily="34" charset="0"/>
              </a:rPr>
              <a:t>Clean Water and Sanitation in </a:t>
            </a:r>
            <a:r>
              <a:rPr lang="en-IN" sz="3200" dirty="0">
                <a:solidFill>
                  <a:schemeClr val="accent6">
                    <a:lumMod val="75000"/>
                  </a:schemeClr>
                </a:solidFill>
                <a:latin typeface="Bahnschrift SemiBold" pitchFamily="34" charset="0"/>
              </a:rPr>
              <a:t>Urban Local Bodies, </a:t>
            </a:r>
            <a:r>
              <a:rPr lang="en-IN" sz="3200" dirty="0" err="1" smtClean="0">
                <a:solidFill>
                  <a:schemeClr val="accent6">
                    <a:lumMod val="75000"/>
                  </a:schemeClr>
                </a:solidFill>
                <a:latin typeface="Bahnschrift SemiBold" pitchFamily="34" charset="0"/>
              </a:rPr>
              <a:t>Telangana</a:t>
            </a:r>
            <a:endParaRPr lang="en-IN" sz="3200" dirty="0">
              <a:solidFill>
                <a:schemeClr val="accent6">
                  <a:lumMod val="75000"/>
                </a:schemeClr>
              </a:solidFill>
              <a:latin typeface="Bahnschrift SemiBold" pitchFamily="34" charset="0"/>
            </a:endParaRPr>
          </a:p>
        </p:txBody>
      </p:sp>
      <p:sp>
        <p:nvSpPr>
          <p:cNvPr id="4" name="TextBox 3"/>
          <p:cNvSpPr txBox="1"/>
          <p:nvPr/>
        </p:nvSpPr>
        <p:spPr>
          <a:xfrm>
            <a:off x="641328" y="3577424"/>
            <a:ext cx="7992888" cy="1384995"/>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2000" dirty="0" smtClean="0">
                <a:latin typeface="Baskerville Old Face" pitchFamily="18" charset="0"/>
              </a:rPr>
              <a:t>Presented by </a:t>
            </a:r>
            <a:r>
              <a:rPr lang="en-IN" sz="2400" b="1" dirty="0" smtClean="0">
                <a:solidFill>
                  <a:schemeClr val="accent2"/>
                </a:solidFill>
                <a:latin typeface="Baskerville Old Face" pitchFamily="18" charset="0"/>
              </a:rPr>
              <a:t>Rahul </a:t>
            </a:r>
            <a:r>
              <a:rPr lang="en-IN" sz="2400" b="1" dirty="0" err="1" smtClean="0">
                <a:solidFill>
                  <a:schemeClr val="accent2"/>
                </a:solidFill>
                <a:latin typeface="Baskerville Old Face" pitchFamily="18" charset="0"/>
              </a:rPr>
              <a:t>Sai</a:t>
            </a:r>
            <a:r>
              <a:rPr lang="en-IN" sz="2400" b="1" dirty="0" smtClean="0">
                <a:solidFill>
                  <a:schemeClr val="accent2"/>
                </a:solidFill>
                <a:latin typeface="Baskerville Old Face" pitchFamily="18" charset="0"/>
              </a:rPr>
              <a:t>  J </a:t>
            </a:r>
            <a:r>
              <a:rPr lang="en-IN" sz="2000" dirty="0" smtClean="0">
                <a:latin typeface="Baskerville Old Face" pitchFamily="18" charset="0"/>
              </a:rPr>
              <a:t>and  </a:t>
            </a:r>
            <a:r>
              <a:rPr lang="en-IN" sz="2400" b="1" dirty="0" err="1" smtClean="0">
                <a:solidFill>
                  <a:schemeClr val="accent2"/>
                </a:solidFill>
                <a:latin typeface="Baskerville Old Face" pitchFamily="18" charset="0"/>
              </a:rPr>
              <a:t>Sumanath</a:t>
            </a:r>
            <a:r>
              <a:rPr lang="en-IN" sz="2400" b="1" dirty="0" smtClean="0">
                <a:solidFill>
                  <a:schemeClr val="accent2"/>
                </a:solidFill>
                <a:latin typeface="Baskerville Old Face" pitchFamily="18" charset="0"/>
              </a:rPr>
              <a:t> </a:t>
            </a:r>
            <a:r>
              <a:rPr lang="en-IN" sz="2400" b="1" dirty="0" err="1" smtClean="0">
                <a:solidFill>
                  <a:schemeClr val="accent2"/>
                </a:solidFill>
                <a:latin typeface="Baskerville Old Face" pitchFamily="18" charset="0"/>
              </a:rPr>
              <a:t>Beku</a:t>
            </a:r>
            <a:r>
              <a:rPr lang="en-IN" sz="2400" b="1" dirty="0" smtClean="0">
                <a:solidFill>
                  <a:schemeClr val="accent2"/>
                </a:solidFill>
                <a:latin typeface="Baskerville Old Face" pitchFamily="18" charset="0"/>
              </a:rPr>
              <a:t> </a:t>
            </a:r>
          </a:p>
          <a:p>
            <a:pPr algn="ctr"/>
            <a:endParaRPr lang="en-IN" sz="2000" b="1" dirty="0" smtClean="0"/>
          </a:p>
          <a:p>
            <a:pPr algn="ctr"/>
            <a:r>
              <a:rPr lang="en-IN" sz="2000" b="1" dirty="0" smtClean="0">
                <a:solidFill>
                  <a:srgbClr val="009900"/>
                </a:solidFill>
                <a:latin typeface="Copperplate Gothic Light" pitchFamily="34" charset="0"/>
              </a:rPr>
              <a:t>B V </a:t>
            </a:r>
            <a:r>
              <a:rPr lang="en-IN" sz="2000" b="1" dirty="0" err="1" smtClean="0">
                <a:solidFill>
                  <a:srgbClr val="009900"/>
                </a:solidFill>
                <a:latin typeface="Copperplate Gothic Light" pitchFamily="34" charset="0"/>
              </a:rPr>
              <a:t>Raju</a:t>
            </a:r>
            <a:r>
              <a:rPr lang="en-IN" sz="2000" b="1" dirty="0" smtClean="0">
                <a:solidFill>
                  <a:srgbClr val="009900"/>
                </a:solidFill>
                <a:latin typeface="Copperplate Gothic Light" pitchFamily="34" charset="0"/>
              </a:rPr>
              <a:t> Institute Of Technology , </a:t>
            </a:r>
            <a:r>
              <a:rPr lang="en-IN" sz="2000" b="1" dirty="0" err="1" smtClean="0">
                <a:solidFill>
                  <a:srgbClr val="009900"/>
                </a:solidFill>
                <a:latin typeface="Copperplate Gothic Light" pitchFamily="34" charset="0"/>
              </a:rPr>
              <a:t>Narsapur</a:t>
            </a:r>
            <a:endParaRPr lang="en-IN" sz="2000" b="1" dirty="0">
              <a:solidFill>
                <a:srgbClr val="009900"/>
              </a:solidFill>
              <a:latin typeface="Copperplate Gothic Light" pitchFamily="34" charset="0"/>
            </a:endParaRPr>
          </a:p>
          <a:p>
            <a:pPr algn="ctr"/>
            <a:r>
              <a:rPr lang="en-IN" sz="2000" dirty="0" err="1" smtClean="0">
                <a:latin typeface="Copperplate Gothic Light" pitchFamily="34" charset="0"/>
              </a:rPr>
              <a:t>Medak</a:t>
            </a:r>
            <a:r>
              <a:rPr lang="en-IN" sz="2000" dirty="0" smtClean="0">
                <a:latin typeface="Copperplate Gothic Light" pitchFamily="34" charset="0"/>
              </a:rPr>
              <a:t> , </a:t>
            </a:r>
            <a:r>
              <a:rPr lang="en-IN" sz="2000" dirty="0" err="1" smtClean="0">
                <a:latin typeface="Copperplate Gothic Light" pitchFamily="34" charset="0"/>
              </a:rPr>
              <a:t>Telangana</a:t>
            </a:r>
            <a:endParaRPr lang="en-IN" sz="2000" dirty="0">
              <a:latin typeface="Copperplate Gothic Light" pitchFamily="34" charset="0"/>
            </a:endParaRPr>
          </a:p>
        </p:txBody>
      </p:sp>
    </p:spTree>
    <p:extLst>
      <p:ext uri="{BB962C8B-B14F-4D97-AF65-F5344CB8AC3E}">
        <p14:creationId xmlns:p14="http://schemas.microsoft.com/office/powerpoint/2010/main" val="186206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470025"/>
          </a:xfrm>
        </p:spPr>
        <p:style>
          <a:lnRef idx="1">
            <a:schemeClr val="accent1"/>
          </a:lnRef>
          <a:fillRef idx="2">
            <a:schemeClr val="accent1"/>
          </a:fillRef>
          <a:effectRef idx="1">
            <a:schemeClr val="accent1"/>
          </a:effectRef>
          <a:fontRef idx="minor">
            <a:schemeClr val="dk1"/>
          </a:fontRef>
        </p:style>
        <p:txBody>
          <a:bodyPr/>
          <a:lstStyle/>
          <a:p>
            <a:r>
              <a:rPr lang="en-IN" dirty="0" smtClean="0">
                <a:solidFill>
                  <a:srgbClr val="FF0000"/>
                </a:solidFill>
              </a:rPr>
              <a:t>Challenge Name:</a:t>
            </a:r>
            <a:r>
              <a:rPr lang="en-IN" dirty="0" smtClean="0"/>
              <a:t/>
            </a:r>
            <a:br>
              <a:rPr lang="en-IN" dirty="0" smtClean="0"/>
            </a:br>
            <a:r>
              <a:rPr lang="en-IN" dirty="0" smtClean="0"/>
              <a:t> </a:t>
            </a:r>
            <a:r>
              <a:rPr lang="en-IN" u="sng" dirty="0" smtClean="0">
                <a:solidFill>
                  <a:srgbClr val="0066FF"/>
                </a:solidFill>
              </a:rPr>
              <a:t>Clean Water and Sanitation </a:t>
            </a:r>
            <a:endParaRPr lang="en-IN" u="sng" dirty="0">
              <a:solidFill>
                <a:srgbClr val="0066FF"/>
              </a:solidFill>
            </a:endParaRPr>
          </a:p>
        </p:txBody>
      </p:sp>
      <p:sp>
        <p:nvSpPr>
          <p:cNvPr id="3" name="Subtitle 2"/>
          <p:cNvSpPr>
            <a:spLocks noGrp="1"/>
          </p:cNvSpPr>
          <p:nvPr>
            <p:ph type="subTitle" idx="1"/>
          </p:nvPr>
        </p:nvSpPr>
        <p:spPr>
          <a:xfrm>
            <a:off x="467544" y="2348880"/>
            <a:ext cx="8496944" cy="3960440"/>
          </a:xfrm>
        </p:spPr>
        <p:style>
          <a:lnRef idx="1">
            <a:schemeClr val="accent3"/>
          </a:lnRef>
          <a:fillRef idx="2">
            <a:schemeClr val="accent3"/>
          </a:fillRef>
          <a:effectRef idx="1">
            <a:schemeClr val="accent3"/>
          </a:effectRef>
          <a:fontRef idx="minor">
            <a:schemeClr val="dk1"/>
          </a:fontRef>
        </p:style>
        <p:txBody>
          <a:bodyPr/>
          <a:lstStyle/>
          <a:p>
            <a:r>
              <a:rPr lang="en-US" dirty="0" smtClean="0">
                <a:solidFill>
                  <a:srgbClr val="FFC000"/>
                </a:solidFill>
              </a:rPr>
              <a:t> </a:t>
            </a:r>
            <a:r>
              <a:rPr lang="en-US" b="1" dirty="0" smtClean="0">
                <a:solidFill>
                  <a:srgbClr val="FF9900"/>
                </a:solidFill>
                <a:latin typeface="Copperplate Gothic Light" pitchFamily="34" charset="0"/>
              </a:rPr>
              <a:t>The </a:t>
            </a:r>
            <a:r>
              <a:rPr lang="en-US" b="1" dirty="0">
                <a:solidFill>
                  <a:srgbClr val="FF9900"/>
                </a:solidFill>
                <a:latin typeface="Copperplate Gothic Light" pitchFamily="34" charset="0"/>
              </a:rPr>
              <a:t>s</a:t>
            </a:r>
            <a:r>
              <a:rPr lang="en-US" b="1" dirty="0" smtClean="0">
                <a:solidFill>
                  <a:srgbClr val="FF9900"/>
                </a:solidFill>
                <a:latin typeface="Copperplate Gothic Light" pitchFamily="34" charset="0"/>
              </a:rPr>
              <a:t>tate of </a:t>
            </a:r>
            <a:r>
              <a:rPr lang="en-US" b="1" u="sng" dirty="0" err="1" smtClean="0">
                <a:solidFill>
                  <a:srgbClr val="FF0066"/>
                </a:solidFill>
                <a:latin typeface="Copperplate Gothic Light" pitchFamily="34" charset="0"/>
              </a:rPr>
              <a:t>Telangana</a:t>
            </a:r>
            <a:r>
              <a:rPr lang="en-US" b="1" dirty="0" smtClean="0">
                <a:solidFill>
                  <a:srgbClr val="FF9900"/>
                </a:solidFill>
                <a:latin typeface="Copperplate Gothic Light" pitchFamily="34" charset="0"/>
              </a:rPr>
              <a:t> , with </a:t>
            </a:r>
            <a:r>
              <a:rPr lang="en-US" b="1" dirty="0">
                <a:solidFill>
                  <a:srgbClr val="FF9900"/>
                </a:solidFill>
                <a:latin typeface="Copperplate Gothic Light" pitchFamily="34" charset="0"/>
              </a:rPr>
              <a:t>over 43,273 miles in </a:t>
            </a:r>
            <a:r>
              <a:rPr lang="en-US" b="1" dirty="0" smtClean="0">
                <a:solidFill>
                  <a:srgbClr val="FF9900"/>
                </a:solidFill>
                <a:latin typeface="Copperplate Gothic Light" pitchFamily="34" charset="0"/>
              </a:rPr>
              <a:t>area,  </a:t>
            </a:r>
            <a:r>
              <a:rPr lang="en-US" b="1" dirty="0">
                <a:solidFill>
                  <a:srgbClr val="FF9900"/>
                </a:solidFill>
                <a:latin typeface="Copperplate Gothic Light" pitchFamily="34" charset="0"/>
              </a:rPr>
              <a:t>and </a:t>
            </a:r>
            <a:r>
              <a:rPr lang="en-US" b="1" dirty="0" smtClean="0">
                <a:solidFill>
                  <a:srgbClr val="FF9900"/>
                </a:solidFill>
                <a:latin typeface="Copperplate Gothic Light" pitchFamily="34" charset="0"/>
              </a:rPr>
              <a:t>population </a:t>
            </a:r>
            <a:r>
              <a:rPr lang="en-US" b="1" dirty="0">
                <a:solidFill>
                  <a:srgbClr val="FF9900"/>
                </a:solidFill>
                <a:latin typeface="Copperplate Gothic Light" pitchFamily="34" charset="0"/>
              </a:rPr>
              <a:t>size of 35.19 </a:t>
            </a:r>
            <a:r>
              <a:rPr lang="en-US" b="1" dirty="0" smtClean="0">
                <a:solidFill>
                  <a:srgbClr val="FF9900"/>
                </a:solidFill>
                <a:latin typeface="Copperplate Gothic Light" pitchFamily="34" charset="0"/>
              </a:rPr>
              <a:t>million, </a:t>
            </a:r>
          </a:p>
          <a:p>
            <a:r>
              <a:rPr lang="en-US" b="1" dirty="0" smtClean="0">
                <a:solidFill>
                  <a:srgbClr val="FF9900"/>
                </a:solidFill>
                <a:latin typeface="Copperplate Gothic Light" pitchFamily="34" charset="0"/>
              </a:rPr>
              <a:t>there </a:t>
            </a:r>
            <a:r>
              <a:rPr lang="en-US" b="1" dirty="0">
                <a:solidFill>
                  <a:srgbClr val="FF9900"/>
                </a:solidFill>
                <a:latin typeface="Copperplate Gothic Light" pitchFamily="34" charset="0"/>
              </a:rPr>
              <a:t>is a need to ensure that human development is not impacting the natural ecosystem of the state.</a:t>
            </a:r>
            <a:r>
              <a:rPr lang="en-US" dirty="0" smtClean="0">
                <a:solidFill>
                  <a:srgbClr val="FFC000"/>
                </a:solidFill>
              </a:rPr>
              <a:t/>
            </a:r>
            <a:br>
              <a:rPr lang="en-US" dirty="0" smtClean="0">
                <a:solidFill>
                  <a:srgbClr val="FFC000"/>
                </a:solidFill>
              </a:rPr>
            </a:br>
            <a:endParaRPr lang="en-IN" dirty="0">
              <a:solidFill>
                <a:srgbClr val="FFC000"/>
              </a:solidFill>
            </a:endParaRPr>
          </a:p>
        </p:txBody>
      </p:sp>
    </p:spTree>
    <p:extLst>
      <p:ext uri="{BB962C8B-B14F-4D97-AF65-F5344CB8AC3E}">
        <p14:creationId xmlns:p14="http://schemas.microsoft.com/office/powerpoint/2010/main" val="351335192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p:cTn id="12" dur="1000" fill="hold"/>
                                        <p:tgtEl>
                                          <p:spTgt spid="3">
                                            <p:bg/>
                                          </p:spTgt>
                                        </p:tgtEl>
                                        <p:attrNameLst>
                                          <p:attrName>ppt_w</p:attrName>
                                        </p:attrNameLst>
                                      </p:cBhvr>
                                      <p:tavLst>
                                        <p:tav tm="0">
                                          <p:val>
                                            <p:fltVal val="0"/>
                                          </p:val>
                                        </p:tav>
                                        <p:tav tm="100000">
                                          <p:val>
                                            <p:strVal val="#ppt_w"/>
                                          </p:val>
                                        </p:tav>
                                      </p:tavLst>
                                    </p:anim>
                                    <p:anim calcmode="lin" valueType="num">
                                      <p:cBhvr>
                                        <p:cTn id="13" dur="1000" fill="hold"/>
                                        <p:tgtEl>
                                          <p:spTgt spid="3">
                                            <p:bg/>
                                          </p:spTgt>
                                        </p:tgtEl>
                                        <p:attrNameLst>
                                          <p:attrName>ppt_h</p:attrName>
                                        </p:attrNameLst>
                                      </p:cBhvr>
                                      <p:tavLst>
                                        <p:tav tm="0">
                                          <p:val>
                                            <p:fltVal val="0"/>
                                          </p:val>
                                        </p:tav>
                                        <p:tav tm="100000">
                                          <p:val>
                                            <p:strVal val="#ppt_h"/>
                                          </p:val>
                                        </p:tav>
                                      </p:tavLst>
                                    </p:anim>
                                    <p:anim calcmode="lin" valueType="num">
                                      <p:cBhvr>
                                        <p:cTn id="14" dur="1000" fill="hold"/>
                                        <p:tgtEl>
                                          <p:spTgt spid="3">
                                            <p:bg/>
                                          </p:spTgt>
                                        </p:tgtEl>
                                        <p:attrNameLst>
                                          <p:attrName>style.rotation</p:attrName>
                                        </p:attrNameLst>
                                      </p:cBhvr>
                                      <p:tavLst>
                                        <p:tav tm="0">
                                          <p:val>
                                            <p:fltVal val="90"/>
                                          </p:val>
                                        </p:tav>
                                        <p:tav tm="100000">
                                          <p:val>
                                            <p:fltVal val="0"/>
                                          </p:val>
                                        </p:tav>
                                      </p:tavLst>
                                    </p:anim>
                                    <p:animEffect transition="in" filter="fade">
                                      <p:cBhvr>
                                        <p:cTn id="15" dur="1000"/>
                                        <p:tgtEl>
                                          <p:spTgt spid="3">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92088"/>
          </a:xfrm>
        </p:spPr>
        <p:txBody>
          <a:bodyPr>
            <a:normAutofit fontScale="90000"/>
          </a:bodyPr>
          <a:lstStyle/>
          <a:p>
            <a:pPr algn="l"/>
            <a:r>
              <a:rPr lang="en-IN" dirty="0" smtClean="0">
                <a:solidFill>
                  <a:srgbClr val="008000"/>
                </a:solidFill>
              </a:rPr>
              <a:t/>
            </a:r>
            <a:br>
              <a:rPr lang="en-IN" dirty="0" smtClean="0">
                <a:solidFill>
                  <a:srgbClr val="008000"/>
                </a:solidFill>
              </a:rPr>
            </a:br>
            <a:r>
              <a:rPr lang="en-IN" dirty="0">
                <a:solidFill>
                  <a:srgbClr val="008000"/>
                </a:solidFill>
              </a:rPr>
              <a:t/>
            </a:r>
            <a:br>
              <a:rPr lang="en-IN" dirty="0">
                <a:solidFill>
                  <a:srgbClr val="008000"/>
                </a:solidFill>
              </a:rPr>
            </a:br>
            <a:r>
              <a:rPr lang="en-IN" dirty="0" smtClean="0">
                <a:solidFill>
                  <a:srgbClr val="008000"/>
                </a:solidFill>
              </a:rPr>
              <a:t/>
            </a:r>
            <a:br>
              <a:rPr lang="en-IN" dirty="0" smtClean="0">
                <a:solidFill>
                  <a:srgbClr val="008000"/>
                </a:solidFill>
              </a:rPr>
            </a:br>
            <a:r>
              <a:rPr lang="en-IN" dirty="0" smtClean="0">
                <a:solidFill>
                  <a:srgbClr val="008000"/>
                </a:solidFill>
              </a:rPr>
              <a:t>Visualizations on following attributes:</a:t>
            </a:r>
            <a:br>
              <a:rPr lang="en-IN" dirty="0" smtClean="0">
                <a:solidFill>
                  <a:srgbClr val="008000"/>
                </a:solidFill>
              </a:rPr>
            </a:br>
            <a:r>
              <a:rPr lang="en-IN" dirty="0" smtClean="0">
                <a:solidFill>
                  <a:srgbClr val="008000"/>
                </a:solidFill>
              </a:rPr>
              <a:t/>
            </a:r>
            <a:br>
              <a:rPr lang="en-IN" dirty="0" smtClean="0">
                <a:solidFill>
                  <a:srgbClr val="008000"/>
                </a:solidFill>
              </a:rPr>
            </a:br>
            <a:r>
              <a:rPr lang="en-IN" dirty="0" smtClean="0">
                <a:solidFill>
                  <a:srgbClr val="008000"/>
                </a:solidFill>
              </a:rPr>
              <a:t/>
            </a:r>
            <a:br>
              <a:rPr lang="en-IN" dirty="0" smtClean="0">
                <a:solidFill>
                  <a:srgbClr val="008000"/>
                </a:solidFill>
              </a:rPr>
            </a:br>
            <a:endParaRPr lang="en-IN" dirty="0"/>
          </a:p>
        </p:txBody>
      </p:sp>
      <p:sp>
        <p:nvSpPr>
          <p:cNvPr id="3" name="Content Placeholder 2"/>
          <p:cNvSpPr>
            <a:spLocks noGrp="1"/>
          </p:cNvSpPr>
          <p:nvPr>
            <p:ph idx="1"/>
          </p:nvPr>
        </p:nvSpPr>
        <p:spPr>
          <a:xfrm>
            <a:off x="467544" y="1340768"/>
            <a:ext cx="8219256" cy="4536504"/>
          </a:xfrm>
        </p:spPr>
        <p:txBody>
          <a:bodyPr>
            <a:normAutofit fontScale="77500" lnSpcReduction="20000"/>
          </a:bodyPr>
          <a:lstStyle/>
          <a:p>
            <a:pPr marL="514350" indent="-514350">
              <a:buFont typeface="+mj-lt"/>
              <a:buAutoNum type="alphaUcPeriod"/>
            </a:pPr>
            <a:r>
              <a:rPr lang="en-IN" sz="3900" dirty="0" smtClean="0">
                <a:latin typeface="Lucida Bright" pitchFamily="18" charset="0"/>
              </a:rPr>
              <a:t>Toilet types </a:t>
            </a:r>
            <a:br>
              <a:rPr lang="en-IN" sz="3900" dirty="0" smtClean="0">
                <a:latin typeface="Lucida Bright" pitchFamily="18" charset="0"/>
              </a:rPr>
            </a:br>
            <a:endParaRPr lang="en-IN" sz="3900" dirty="0" smtClean="0">
              <a:latin typeface="Lucida Bright" pitchFamily="18" charset="0"/>
            </a:endParaRPr>
          </a:p>
          <a:p>
            <a:pPr marL="514350" indent="-514350">
              <a:buFont typeface="+mj-lt"/>
              <a:buAutoNum type="alphaUcPeriod"/>
            </a:pPr>
            <a:r>
              <a:rPr lang="en-IN" sz="3900" dirty="0" smtClean="0">
                <a:latin typeface="Lucida Bright" pitchFamily="18" charset="0"/>
              </a:rPr>
              <a:t>Vehicle types </a:t>
            </a:r>
            <a:br>
              <a:rPr lang="en-IN" sz="3900" dirty="0" smtClean="0">
                <a:latin typeface="Lucida Bright" pitchFamily="18" charset="0"/>
              </a:rPr>
            </a:br>
            <a:endParaRPr lang="en-IN" sz="3900" dirty="0" smtClean="0">
              <a:latin typeface="Lucida Bright" pitchFamily="18" charset="0"/>
            </a:endParaRPr>
          </a:p>
          <a:p>
            <a:pPr marL="514350" indent="-514350">
              <a:buFont typeface="+mj-lt"/>
              <a:buAutoNum type="alphaUcPeriod"/>
            </a:pPr>
            <a:r>
              <a:rPr lang="en-IN" sz="3900" dirty="0" smtClean="0">
                <a:latin typeface="Lucida Bright" pitchFamily="18" charset="0"/>
              </a:rPr>
              <a:t>Worker types </a:t>
            </a:r>
            <a:br>
              <a:rPr lang="en-IN" sz="3900" dirty="0" smtClean="0">
                <a:latin typeface="Lucida Bright" pitchFamily="18" charset="0"/>
              </a:rPr>
            </a:br>
            <a:endParaRPr lang="en-IN" sz="3900" dirty="0" smtClean="0">
              <a:latin typeface="Lucida Bright" pitchFamily="18" charset="0"/>
            </a:endParaRPr>
          </a:p>
          <a:p>
            <a:pPr marL="514350" indent="-514350">
              <a:buFont typeface="+mj-lt"/>
              <a:buAutoNum type="alphaUcPeriod"/>
            </a:pPr>
            <a:r>
              <a:rPr lang="en-IN" sz="3900" dirty="0" smtClean="0">
                <a:latin typeface="Lucida Bright" pitchFamily="18" charset="0"/>
              </a:rPr>
              <a:t>Hospital types </a:t>
            </a:r>
            <a:br>
              <a:rPr lang="en-IN" sz="3900" dirty="0" smtClean="0">
                <a:latin typeface="Lucida Bright" pitchFamily="18" charset="0"/>
              </a:rPr>
            </a:br>
            <a:endParaRPr lang="en-IN" sz="3900" dirty="0" smtClean="0">
              <a:latin typeface="Lucida Bright" pitchFamily="18" charset="0"/>
            </a:endParaRPr>
          </a:p>
          <a:p>
            <a:pPr marL="514350" indent="-514350">
              <a:buFont typeface="+mj-lt"/>
              <a:buAutoNum type="alphaUcPeriod"/>
            </a:pPr>
            <a:r>
              <a:rPr lang="en-IN" sz="3900" dirty="0" smtClean="0">
                <a:latin typeface="Lucida Bright" pitchFamily="18" charset="0"/>
              </a:rPr>
              <a:t>Garbage Generation and Lifted per day.</a:t>
            </a:r>
            <a:r>
              <a:rPr lang="en-IN" dirty="0" smtClean="0"/>
              <a:t/>
            </a:r>
            <a:br>
              <a:rPr lang="en-IN" dirty="0" smtClean="0"/>
            </a:br>
            <a:endParaRPr lang="en-IN" dirty="0"/>
          </a:p>
        </p:txBody>
      </p:sp>
    </p:spTree>
    <p:extLst>
      <p:ext uri="{BB962C8B-B14F-4D97-AF65-F5344CB8AC3E}">
        <p14:creationId xmlns:p14="http://schemas.microsoft.com/office/powerpoint/2010/main" val="36322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4056"/>
          </a:xfrm>
        </p:spPr>
        <p:txBody>
          <a:bodyPr>
            <a:normAutofit/>
          </a:bodyPr>
          <a:lstStyle/>
          <a:p>
            <a:r>
              <a:rPr lang="en-IN" sz="2000" dirty="0" smtClean="0">
                <a:solidFill>
                  <a:srgbClr val="FF0000"/>
                </a:solidFill>
                <a:latin typeface="Engravers MT" pitchFamily="18" charset="0"/>
              </a:rPr>
              <a:t>(A)</a:t>
            </a:r>
            <a:r>
              <a:rPr lang="en-IN" sz="2000" b="1" dirty="0" smtClean="0">
                <a:solidFill>
                  <a:srgbClr val="FF0000"/>
                </a:solidFill>
                <a:latin typeface="Engravers MT" pitchFamily="18" charset="0"/>
              </a:rPr>
              <a:t> </a:t>
            </a:r>
            <a:r>
              <a:rPr lang="en-IN" sz="2000" b="1" u="sng" dirty="0" smtClean="0">
                <a:solidFill>
                  <a:srgbClr val="FF0000"/>
                </a:solidFill>
                <a:latin typeface="Castellar" pitchFamily="18" charset="0"/>
              </a:rPr>
              <a:t>Toilet Types</a:t>
            </a:r>
            <a:endParaRPr lang="en-IN" sz="2000" b="1" u="sng" dirty="0">
              <a:solidFill>
                <a:srgbClr val="FF0000"/>
              </a:solidFill>
              <a:latin typeface="Castellar" pitchFamily="18" charset="0"/>
            </a:endParaRPr>
          </a:p>
        </p:txBody>
      </p:sp>
      <p:sp>
        <p:nvSpPr>
          <p:cNvPr id="3" name="Content Placeholder 2"/>
          <p:cNvSpPr>
            <a:spLocks noGrp="1"/>
          </p:cNvSpPr>
          <p:nvPr>
            <p:ph idx="1"/>
          </p:nvPr>
        </p:nvSpPr>
        <p:spPr>
          <a:xfrm>
            <a:off x="107504" y="469148"/>
            <a:ext cx="8928992" cy="2455796"/>
          </a:xfrm>
        </p:spPr>
        <p:txBody>
          <a:bodyPr>
            <a:normAutofit lnSpcReduction="10000"/>
          </a:bodyPr>
          <a:lstStyle/>
          <a:p>
            <a:r>
              <a:rPr lang="en-IN" sz="1600" dirty="0" smtClean="0">
                <a:latin typeface="Tw Cen MT" pitchFamily="34" charset="0"/>
              </a:rPr>
              <a:t>The visualization we have done depicts types of Toilets present in 72 selected ULBs (Urban Local Bodies) across the </a:t>
            </a:r>
            <a:r>
              <a:rPr lang="en-IN" sz="1600" dirty="0" smtClean="0">
                <a:solidFill>
                  <a:srgbClr val="FF0066"/>
                </a:solidFill>
                <a:latin typeface="Tw Cen MT" pitchFamily="34" charset="0"/>
              </a:rPr>
              <a:t>State Of </a:t>
            </a:r>
            <a:r>
              <a:rPr lang="en-IN" sz="1600" dirty="0" err="1" smtClean="0">
                <a:solidFill>
                  <a:srgbClr val="FF0066"/>
                </a:solidFill>
                <a:latin typeface="Tw Cen MT" pitchFamily="34" charset="0"/>
              </a:rPr>
              <a:t>Telangana</a:t>
            </a:r>
            <a:r>
              <a:rPr lang="en-IN" sz="1600" dirty="0" smtClean="0">
                <a:solidFill>
                  <a:srgbClr val="FF0066"/>
                </a:solidFill>
                <a:latin typeface="Tw Cen MT" pitchFamily="34" charset="0"/>
              </a:rPr>
              <a:t>.</a:t>
            </a:r>
          </a:p>
          <a:p>
            <a:r>
              <a:rPr lang="en-US" sz="1600" dirty="0" smtClean="0">
                <a:latin typeface="Tw Cen MT" pitchFamily="34" charset="0"/>
              </a:rPr>
              <a:t>The Town of </a:t>
            </a:r>
            <a:r>
              <a:rPr lang="en-US" sz="1600" dirty="0">
                <a:solidFill>
                  <a:srgbClr val="00B050"/>
                </a:solidFill>
                <a:latin typeface="Tw Cen MT" pitchFamily="34" charset="0"/>
              </a:rPr>
              <a:t>﻿﻿</a:t>
            </a:r>
            <a:r>
              <a:rPr lang="en-US" sz="1600" dirty="0" err="1">
                <a:solidFill>
                  <a:srgbClr val="FF0066"/>
                </a:solidFill>
                <a:latin typeface="Tw Cen MT" pitchFamily="34" charset="0"/>
              </a:rPr>
              <a:t>Kalwakurthy</a:t>
            </a:r>
            <a:r>
              <a:rPr lang="en-US" sz="1600" dirty="0">
                <a:solidFill>
                  <a:srgbClr val="00B050"/>
                </a:solidFill>
                <a:latin typeface="Tw Cen MT" pitchFamily="34" charset="0"/>
              </a:rPr>
              <a:t> </a:t>
            </a:r>
            <a:r>
              <a:rPr lang="en-US" sz="1600" dirty="0">
                <a:latin typeface="Tw Cen MT" pitchFamily="34" charset="0"/>
              </a:rPr>
              <a:t>accounted for 35.00% of Community </a:t>
            </a:r>
            <a:r>
              <a:rPr lang="en-US" sz="1600" dirty="0" smtClean="0">
                <a:latin typeface="Tw Cen MT" pitchFamily="34" charset="0"/>
              </a:rPr>
              <a:t>Toilets with 7 Community Toilets.</a:t>
            </a:r>
            <a:r>
              <a:rPr lang="en-US" sz="1600" dirty="0">
                <a:latin typeface="Tw Cen MT" pitchFamily="34" charset="0"/>
              </a:rPr>
              <a:t>﻿﻿ ﻿﻿ </a:t>
            </a:r>
            <a:r>
              <a:rPr lang="en-US" sz="1600" dirty="0">
                <a:solidFill>
                  <a:srgbClr val="00B050"/>
                </a:solidFill>
                <a:latin typeface="Tw Cen MT" pitchFamily="34" charset="0"/>
              </a:rPr>
              <a:t>﻿</a:t>
            </a:r>
            <a:r>
              <a:rPr lang="en-US" sz="1600" dirty="0" err="1" smtClean="0">
                <a:solidFill>
                  <a:srgbClr val="FF0066"/>
                </a:solidFill>
                <a:latin typeface="Tw Cen MT" pitchFamily="34" charset="0"/>
              </a:rPr>
              <a:t>Nizamabad</a:t>
            </a:r>
            <a:r>
              <a:rPr lang="en-US" sz="1600" dirty="0" smtClean="0">
                <a:solidFill>
                  <a:srgbClr val="00B050"/>
                </a:solidFill>
                <a:latin typeface="Tw Cen MT" pitchFamily="34" charset="0"/>
              </a:rPr>
              <a:t> </a:t>
            </a:r>
            <a:r>
              <a:rPr lang="en-US" sz="1600" dirty="0" smtClean="0">
                <a:latin typeface="Tw Cen MT" pitchFamily="34" charset="0"/>
              </a:rPr>
              <a:t>has only Public Toilets which accounts to 16 and it is also the only town in the data set with most number of Public Toilets.</a:t>
            </a:r>
          </a:p>
          <a:p>
            <a:r>
              <a:rPr lang="en-US" sz="1600" dirty="0" smtClean="0">
                <a:latin typeface="Tw Cen MT" pitchFamily="34" charset="0"/>
              </a:rPr>
              <a:t>There are only a few of ULBs with </a:t>
            </a:r>
            <a:r>
              <a:rPr lang="en-US" sz="1600" u="sng" dirty="0" smtClean="0">
                <a:solidFill>
                  <a:srgbClr val="7030A0"/>
                </a:solidFill>
                <a:latin typeface="Tw Cen MT" pitchFamily="34" charset="0"/>
              </a:rPr>
              <a:t>She Toilets</a:t>
            </a:r>
            <a:r>
              <a:rPr lang="en-US" sz="1600" dirty="0" smtClean="0">
                <a:solidFill>
                  <a:srgbClr val="7030A0"/>
                </a:solidFill>
                <a:latin typeface="Tw Cen MT" pitchFamily="34" charset="0"/>
              </a:rPr>
              <a:t> </a:t>
            </a:r>
            <a:r>
              <a:rPr lang="en-US" sz="1600" dirty="0" smtClean="0">
                <a:latin typeface="Tw Cen MT" pitchFamily="34" charset="0"/>
              </a:rPr>
              <a:t>. Among them </a:t>
            </a:r>
            <a:r>
              <a:rPr lang="en-US" sz="1600" dirty="0" err="1" smtClean="0">
                <a:solidFill>
                  <a:srgbClr val="FF0066"/>
                </a:solidFill>
                <a:latin typeface="Tw Cen MT" pitchFamily="34" charset="0"/>
              </a:rPr>
              <a:t>Boduppal</a:t>
            </a:r>
            <a:r>
              <a:rPr lang="en-US" sz="1600" dirty="0" smtClean="0">
                <a:solidFill>
                  <a:srgbClr val="FF0066"/>
                </a:solidFill>
                <a:latin typeface="Tw Cen MT" pitchFamily="34" charset="0"/>
              </a:rPr>
              <a:t>, </a:t>
            </a:r>
            <a:r>
              <a:rPr lang="en-US" sz="1600" dirty="0" err="1" smtClean="0">
                <a:solidFill>
                  <a:srgbClr val="FF0066"/>
                </a:solidFill>
                <a:latin typeface="Tw Cen MT" pitchFamily="34" charset="0"/>
              </a:rPr>
              <a:t>Bhainsa</a:t>
            </a:r>
            <a:r>
              <a:rPr lang="en-US" sz="1600" dirty="0" smtClean="0">
                <a:solidFill>
                  <a:srgbClr val="FF0066"/>
                </a:solidFill>
                <a:latin typeface="Tw Cen MT" pitchFamily="34" charset="0"/>
              </a:rPr>
              <a:t>, </a:t>
            </a:r>
            <a:r>
              <a:rPr lang="en-US" sz="1600" dirty="0" err="1" smtClean="0">
                <a:solidFill>
                  <a:srgbClr val="FF0066"/>
                </a:solidFill>
                <a:latin typeface="Tw Cen MT" pitchFamily="34" charset="0"/>
              </a:rPr>
              <a:t>Jillelguda</a:t>
            </a:r>
            <a:r>
              <a:rPr lang="en-US" sz="1600" dirty="0" smtClean="0">
                <a:solidFill>
                  <a:srgbClr val="FF0066"/>
                </a:solidFill>
                <a:latin typeface="Tw Cen MT" pitchFamily="34" charset="0"/>
              </a:rPr>
              <a:t> </a:t>
            </a:r>
            <a:r>
              <a:rPr lang="en-US" sz="1600" dirty="0" smtClean="0">
                <a:latin typeface="Tw Cen MT" pitchFamily="34" charset="0"/>
              </a:rPr>
              <a:t>have 2 She Toilets each.</a:t>
            </a:r>
          </a:p>
          <a:p>
            <a:r>
              <a:rPr lang="en-US" sz="1600" dirty="0" smtClean="0">
                <a:latin typeface="Tw Cen MT" pitchFamily="34" charset="0"/>
              </a:rPr>
              <a:t>Across </a:t>
            </a:r>
            <a:r>
              <a:rPr lang="en-US" sz="1600" dirty="0">
                <a:latin typeface="Tw Cen MT" pitchFamily="34" charset="0"/>
              </a:rPr>
              <a:t>all 72 </a:t>
            </a:r>
            <a:r>
              <a:rPr lang="en-US" sz="1600" dirty="0" smtClean="0">
                <a:latin typeface="Tw Cen MT" pitchFamily="34" charset="0"/>
              </a:rPr>
              <a:t>ULBs, </a:t>
            </a:r>
            <a:r>
              <a:rPr lang="en-US" sz="1600" dirty="0">
                <a:latin typeface="Tw Cen MT" pitchFamily="34" charset="0"/>
              </a:rPr>
              <a:t>Community Toilets ranged from 0 to 7, Public Toilets ranged from 0 to 16, and She Toilets ranged from 0 to 2.﻿﻿ </a:t>
            </a:r>
            <a:r>
              <a:rPr lang="en-US" sz="1800" dirty="0">
                <a:latin typeface="Tw Cen MT" pitchFamily="34" charset="0"/>
              </a:rPr>
              <a:t>﻿﻿</a:t>
            </a:r>
            <a:endParaRPr lang="en-US" sz="1800" dirty="0" smtClean="0">
              <a:latin typeface="Tw Cen MT" pitchFamily="34" charset="0"/>
            </a:endParaRPr>
          </a:p>
          <a:p>
            <a:endParaRPr lang="en-IN" sz="2000" dirty="0" smtClean="0"/>
          </a:p>
          <a:p>
            <a:endParaRPr lang="en-IN" dirty="0" smtClean="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708920"/>
            <a:ext cx="8928992" cy="4149080"/>
          </a:xfrm>
          <a:prstGeom prst="rect">
            <a:avLst/>
          </a:prstGeom>
        </p:spPr>
      </p:pic>
    </p:spTree>
    <p:extLst>
      <p:ext uri="{BB962C8B-B14F-4D97-AF65-F5344CB8AC3E}">
        <p14:creationId xmlns:p14="http://schemas.microsoft.com/office/powerpoint/2010/main" val="35481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heel(1)">
                                      <p:cBhvr>
                                        <p:cTn id="3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48"/>
            <a:ext cx="8229600" cy="396316"/>
          </a:xfrm>
        </p:spPr>
        <p:txBody>
          <a:bodyPr>
            <a:normAutofit/>
          </a:bodyPr>
          <a:lstStyle/>
          <a:p>
            <a:r>
              <a:rPr lang="en-IN" sz="2000" dirty="0" smtClean="0">
                <a:solidFill>
                  <a:srgbClr val="FF0000"/>
                </a:solidFill>
                <a:latin typeface="Engravers MT" pitchFamily="18" charset="0"/>
              </a:rPr>
              <a:t>(b)</a:t>
            </a:r>
            <a:r>
              <a:rPr lang="en-IN" sz="2000" b="1" dirty="0" smtClean="0">
                <a:solidFill>
                  <a:srgbClr val="FF0000"/>
                </a:solidFill>
                <a:latin typeface="Castellar" pitchFamily="18" charset="0"/>
              </a:rPr>
              <a:t> </a:t>
            </a:r>
            <a:r>
              <a:rPr lang="en-IN" sz="2000" b="1" u="sng" dirty="0" smtClean="0">
                <a:solidFill>
                  <a:srgbClr val="FF0000"/>
                </a:solidFill>
                <a:latin typeface="Castellar" pitchFamily="18" charset="0"/>
              </a:rPr>
              <a:t>Vehicle Types</a:t>
            </a:r>
            <a:endParaRPr lang="en-IN" sz="2000" b="1" u="sng" dirty="0">
              <a:solidFill>
                <a:srgbClr val="FF0000"/>
              </a:solidFill>
              <a:latin typeface="Castellar" pitchFamily="18" charset="0"/>
            </a:endParaRPr>
          </a:p>
        </p:txBody>
      </p:sp>
      <p:sp>
        <p:nvSpPr>
          <p:cNvPr id="3" name="Content Placeholder 2"/>
          <p:cNvSpPr>
            <a:spLocks noGrp="1"/>
          </p:cNvSpPr>
          <p:nvPr>
            <p:ph idx="1"/>
          </p:nvPr>
        </p:nvSpPr>
        <p:spPr>
          <a:xfrm>
            <a:off x="107504" y="332657"/>
            <a:ext cx="8928992" cy="2448272"/>
          </a:xfrm>
        </p:spPr>
        <p:txBody>
          <a:bodyPr>
            <a:normAutofit/>
          </a:bodyPr>
          <a:lstStyle/>
          <a:p>
            <a:r>
              <a:rPr lang="en-IN" sz="1600" dirty="0" smtClean="0">
                <a:latin typeface="Tw Cen MT" pitchFamily="34" charset="0"/>
              </a:rPr>
              <a:t>The visualization we have done depicts various types of Vehicles used for Garbage Collection in 72 selected ULBs (Urban Local Bodies) across the </a:t>
            </a:r>
            <a:r>
              <a:rPr lang="en-IN" sz="1600" dirty="0" smtClean="0">
                <a:solidFill>
                  <a:srgbClr val="FF0066"/>
                </a:solidFill>
                <a:latin typeface="Tw Cen MT" pitchFamily="34" charset="0"/>
              </a:rPr>
              <a:t>State Of </a:t>
            </a:r>
            <a:r>
              <a:rPr lang="en-IN" sz="1600" dirty="0" err="1" smtClean="0">
                <a:solidFill>
                  <a:srgbClr val="FF0066"/>
                </a:solidFill>
                <a:latin typeface="Tw Cen MT" pitchFamily="34" charset="0"/>
              </a:rPr>
              <a:t>Telangana</a:t>
            </a:r>
            <a:r>
              <a:rPr lang="en-IN" sz="1600" dirty="0" smtClean="0">
                <a:solidFill>
                  <a:srgbClr val="FF0066"/>
                </a:solidFill>
                <a:latin typeface="Tw Cen MT" pitchFamily="34" charset="0"/>
              </a:rPr>
              <a:t>.</a:t>
            </a:r>
          </a:p>
          <a:p>
            <a:r>
              <a:rPr lang="en-IN" sz="1600" dirty="0" smtClean="0">
                <a:latin typeface="Tw Cen MT" pitchFamily="34" charset="0"/>
              </a:rPr>
              <a:t>The town of </a:t>
            </a:r>
            <a:r>
              <a:rPr lang="en-IN" sz="1600" dirty="0" err="1" smtClean="0">
                <a:solidFill>
                  <a:srgbClr val="FF0066"/>
                </a:solidFill>
                <a:latin typeface="Tw Cen MT" pitchFamily="34" charset="0"/>
              </a:rPr>
              <a:t>Karimnagar</a:t>
            </a:r>
            <a:r>
              <a:rPr lang="en-IN" sz="1600" dirty="0" smtClean="0">
                <a:latin typeface="Tw Cen MT" pitchFamily="34" charset="0"/>
              </a:rPr>
              <a:t> has the most number of vehicles used </a:t>
            </a:r>
            <a:r>
              <a:rPr lang="en-IN" sz="1600" dirty="0" err="1" smtClean="0">
                <a:latin typeface="Tw Cen MT" pitchFamily="34" charset="0"/>
              </a:rPr>
              <a:t>i.e</a:t>
            </a:r>
            <a:r>
              <a:rPr lang="en-IN" sz="1600" dirty="0" smtClean="0">
                <a:latin typeface="Tw Cen MT" pitchFamily="34" charset="0"/>
              </a:rPr>
              <a:t> 190 followed by </a:t>
            </a:r>
            <a:r>
              <a:rPr lang="en-IN" sz="1600" dirty="0" err="1" smtClean="0">
                <a:solidFill>
                  <a:srgbClr val="FF0066"/>
                </a:solidFill>
                <a:latin typeface="Tw Cen MT" pitchFamily="34" charset="0"/>
              </a:rPr>
              <a:t>Khammam</a:t>
            </a:r>
            <a:r>
              <a:rPr lang="en-IN" sz="1600" dirty="0" smtClean="0">
                <a:latin typeface="Tw Cen MT" pitchFamily="34" charset="0"/>
              </a:rPr>
              <a:t> with 160 vehicles and </a:t>
            </a:r>
            <a:r>
              <a:rPr lang="en-IN" sz="1600" dirty="0" err="1" smtClean="0">
                <a:solidFill>
                  <a:srgbClr val="FF0066"/>
                </a:solidFill>
                <a:latin typeface="Tw Cen MT" pitchFamily="34" charset="0"/>
              </a:rPr>
              <a:t>Ramagundam</a:t>
            </a:r>
            <a:r>
              <a:rPr lang="en-IN" sz="1600" dirty="0" smtClean="0">
                <a:latin typeface="Tw Cen MT" pitchFamily="34" charset="0"/>
              </a:rPr>
              <a:t> 123 vehicles.</a:t>
            </a:r>
            <a:endParaRPr lang="en-IN" sz="1600" dirty="0" smtClean="0">
              <a:latin typeface="Tw Cen MT" pitchFamily="34" charset="0"/>
            </a:endParaRPr>
          </a:p>
          <a:p>
            <a:r>
              <a:rPr lang="en-US" sz="1600" dirty="0">
                <a:latin typeface="Tw Cen MT" pitchFamily="34" charset="0"/>
              </a:rPr>
              <a:t>﻿Across all 72 Urban Local Body, </a:t>
            </a:r>
            <a:r>
              <a:rPr lang="en-US" sz="1600" dirty="0">
                <a:solidFill>
                  <a:srgbClr val="FF0066"/>
                </a:solidFill>
                <a:latin typeface="Tw Cen MT" pitchFamily="34" charset="0"/>
              </a:rPr>
              <a:t>Autos</a:t>
            </a:r>
            <a:r>
              <a:rPr lang="en-US" sz="1600" dirty="0">
                <a:latin typeface="Tw Cen MT" pitchFamily="34" charset="0"/>
              </a:rPr>
              <a:t> ranged from 0 to 46, </a:t>
            </a:r>
            <a:r>
              <a:rPr lang="en-US" sz="1600" dirty="0">
                <a:solidFill>
                  <a:srgbClr val="FF0066"/>
                </a:solidFill>
                <a:latin typeface="Tw Cen MT" pitchFamily="34" charset="0"/>
              </a:rPr>
              <a:t>Pushcarts</a:t>
            </a:r>
            <a:r>
              <a:rPr lang="en-US" sz="1600" dirty="0">
                <a:latin typeface="Tw Cen MT" pitchFamily="34" charset="0"/>
              </a:rPr>
              <a:t> ranged from 0 to 30, and </a:t>
            </a:r>
            <a:r>
              <a:rPr lang="en-US" sz="1600" dirty="0">
                <a:solidFill>
                  <a:srgbClr val="FF0066"/>
                </a:solidFill>
                <a:latin typeface="Tw Cen MT" pitchFamily="34" charset="0"/>
              </a:rPr>
              <a:t>Tractors</a:t>
            </a:r>
            <a:r>
              <a:rPr lang="en-US" sz="1600" dirty="0">
                <a:latin typeface="Tw Cen MT" pitchFamily="34" charset="0"/>
              </a:rPr>
              <a:t> ranged from 0 to 160</a:t>
            </a:r>
            <a:r>
              <a:rPr lang="en-US" sz="1600" dirty="0" smtClean="0">
                <a:latin typeface="Tw Cen MT" pitchFamily="34" charset="0"/>
              </a:rPr>
              <a:t>. </a:t>
            </a:r>
          </a:p>
          <a:p>
            <a:r>
              <a:rPr lang="en-US" sz="1600" dirty="0" smtClean="0">
                <a:latin typeface="Tw Cen MT" pitchFamily="34" charset="0"/>
              </a:rPr>
              <a:t>From the visualization, it is evident that the most commonly used vehicle for Garbage Collection is Tricycles. So Measures must be taken to introduce other types of efficient vehicles for a better and easy collection and transportation of Garbage.</a:t>
            </a:r>
            <a:endParaRPr lang="en-IN" sz="1600" dirty="0">
              <a:latin typeface="Tw Cen MT"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 y="2772920"/>
            <a:ext cx="9144000" cy="4002255"/>
          </a:xfrm>
          <a:prstGeom prst="rect">
            <a:avLst/>
          </a:prstGeom>
        </p:spPr>
      </p:pic>
    </p:spTree>
    <p:extLst>
      <p:ext uri="{BB962C8B-B14F-4D97-AF65-F5344CB8AC3E}">
        <p14:creationId xmlns:p14="http://schemas.microsoft.com/office/powerpoint/2010/main" val="16146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081"/>
            <a:ext cx="8229600" cy="543599"/>
          </a:xfrm>
        </p:spPr>
        <p:txBody>
          <a:bodyPr>
            <a:normAutofit/>
          </a:bodyPr>
          <a:lstStyle/>
          <a:p>
            <a:r>
              <a:rPr lang="en-IN" sz="2000" dirty="0" smtClean="0">
                <a:solidFill>
                  <a:srgbClr val="FF0000"/>
                </a:solidFill>
                <a:latin typeface="Engravers MT" pitchFamily="18" charset="0"/>
              </a:rPr>
              <a:t>(C)</a:t>
            </a:r>
            <a:r>
              <a:rPr lang="en-IN" sz="2000" dirty="0" smtClean="0">
                <a:latin typeface="Castellar" pitchFamily="18" charset="0"/>
              </a:rPr>
              <a:t>. </a:t>
            </a:r>
            <a:r>
              <a:rPr lang="en-IN" sz="2000" b="1" u="sng" dirty="0" smtClean="0">
                <a:solidFill>
                  <a:srgbClr val="FF0000"/>
                </a:solidFill>
                <a:latin typeface="Castellar" pitchFamily="18" charset="0"/>
              </a:rPr>
              <a:t>Worker Types</a:t>
            </a:r>
            <a:endParaRPr lang="en-IN" sz="2000" b="1" u="sng" dirty="0">
              <a:solidFill>
                <a:srgbClr val="FF0000"/>
              </a:solidFill>
              <a:latin typeface="Castellar" pitchFamily="18" charset="0"/>
            </a:endParaRPr>
          </a:p>
        </p:txBody>
      </p:sp>
      <p:sp>
        <p:nvSpPr>
          <p:cNvPr id="3" name="Content Placeholder 2"/>
          <p:cNvSpPr>
            <a:spLocks noGrp="1"/>
          </p:cNvSpPr>
          <p:nvPr>
            <p:ph idx="1"/>
          </p:nvPr>
        </p:nvSpPr>
        <p:spPr>
          <a:xfrm>
            <a:off x="0" y="476673"/>
            <a:ext cx="9036496" cy="2304255"/>
          </a:xfrm>
        </p:spPr>
        <p:txBody>
          <a:bodyPr/>
          <a:lstStyle/>
          <a:p>
            <a:r>
              <a:rPr lang="en-IN" sz="1600" dirty="0" smtClean="0">
                <a:latin typeface="Tw Cen MT" pitchFamily="34" charset="0"/>
              </a:rPr>
              <a:t>The visualization we have done depicts 2 types of Workers </a:t>
            </a:r>
            <a:r>
              <a:rPr lang="en-IN" sz="1600" u="sng" dirty="0" smtClean="0">
                <a:solidFill>
                  <a:srgbClr val="009900"/>
                </a:solidFill>
                <a:latin typeface="Tw Cen MT" pitchFamily="34" charset="0"/>
              </a:rPr>
              <a:t>(Regular and Out Sourced)</a:t>
            </a:r>
            <a:r>
              <a:rPr lang="en-IN" sz="1600" dirty="0" smtClean="0">
                <a:solidFill>
                  <a:srgbClr val="009900"/>
                </a:solidFill>
                <a:latin typeface="Tw Cen MT" pitchFamily="34" charset="0"/>
              </a:rPr>
              <a:t> </a:t>
            </a:r>
            <a:r>
              <a:rPr lang="en-IN" sz="1600" dirty="0" smtClean="0">
                <a:latin typeface="Tw Cen MT" pitchFamily="34" charset="0"/>
              </a:rPr>
              <a:t>involved in Sanitation in 72 selected ULBs (Urban Local Bodies) across the </a:t>
            </a:r>
            <a:r>
              <a:rPr lang="en-IN" sz="1600" dirty="0" smtClean="0">
                <a:solidFill>
                  <a:srgbClr val="FF0066"/>
                </a:solidFill>
                <a:latin typeface="Tw Cen MT" pitchFamily="34" charset="0"/>
              </a:rPr>
              <a:t>State Of </a:t>
            </a:r>
            <a:r>
              <a:rPr lang="en-IN" sz="1600" dirty="0" err="1" smtClean="0">
                <a:solidFill>
                  <a:srgbClr val="FF0066"/>
                </a:solidFill>
                <a:latin typeface="Tw Cen MT" pitchFamily="34" charset="0"/>
              </a:rPr>
              <a:t>Telangana</a:t>
            </a:r>
            <a:r>
              <a:rPr lang="en-IN" sz="1600" dirty="0" smtClean="0">
                <a:solidFill>
                  <a:srgbClr val="FF0066"/>
                </a:solidFill>
                <a:latin typeface="Tw Cen MT" pitchFamily="34" charset="0"/>
              </a:rPr>
              <a:t>.</a:t>
            </a:r>
            <a:endParaRPr lang="en-IN" sz="1600" dirty="0">
              <a:solidFill>
                <a:srgbClr val="FF0066"/>
              </a:solidFill>
              <a:latin typeface="Tw Cen MT" pitchFamily="34" charset="0"/>
            </a:endParaRPr>
          </a:p>
          <a:p>
            <a:r>
              <a:rPr lang="en-US" sz="1600" dirty="0" smtClean="0">
                <a:latin typeface="Tw Cen MT" pitchFamily="34" charset="0"/>
              </a:rPr>
              <a:t>Out </a:t>
            </a:r>
            <a:r>
              <a:rPr lang="en-US" sz="1600" dirty="0">
                <a:latin typeface="Tw Cen MT" pitchFamily="34" charset="0"/>
              </a:rPr>
              <a:t>Sourced Workers and Regular Workers diverged the most </a:t>
            </a:r>
            <a:r>
              <a:rPr lang="en-US" sz="1600" dirty="0" smtClean="0">
                <a:latin typeface="Tw Cen MT" pitchFamily="34" charset="0"/>
              </a:rPr>
              <a:t>for </a:t>
            </a:r>
            <a:r>
              <a:rPr lang="en-US" sz="1600" dirty="0">
                <a:latin typeface="Tw Cen MT" pitchFamily="34" charset="0"/>
              </a:rPr>
              <a:t>the </a:t>
            </a:r>
            <a:r>
              <a:rPr lang="en-US" sz="1600" dirty="0" smtClean="0">
                <a:latin typeface="Tw Cen MT" pitchFamily="34" charset="0"/>
              </a:rPr>
              <a:t>ULB </a:t>
            </a:r>
            <a:r>
              <a:rPr lang="en-US" sz="1600" dirty="0" err="1" smtClean="0">
                <a:solidFill>
                  <a:srgbClr val="FF0066"/>
                </a:solidFill>
                <a:latin typeface="Tw Cen MT" pitchFamily="34" charset="0"/>
              </a:rPr>
              <a:t>Karimnagar</a:t>
            </a:r>
            <a:r>
              <a:rPr lang="en-US" sz="1600" dirty="0" smtClean="0">
                <a:latin typeface="Tw Cen MT" pitchFamily="34" charset="0"/>
              </a:rPr>
              <a:t> , </a:t>
            </a:r>
            <a:r>
              <a:rPr lang="en-US" sz="1600" dirty="0">
                <a:latin typeface="Tw Cen MT" pitchFamily="34" charset="0"/>
              </a:rPr>
              <a:t>when Out Sourced Workers were 729 higher than </a:t>
            </a:r>
            <a:r>
              <a:rPr lang="en-US" sz="1600" dirty="0" smtClean="0">
                <a:latin typeface="Tw Cen MT" pitchFamily="34" charset="0"/>
              </a:rPr>
              <a:t>Regular Workers.</a:t>
            </a:r>
          </a:p>
          <a:p>
            <a:r>
              <a:rPr lang="en-US" sz="1600" dirty="0" smtClean="0">
                <a:latin typeface="Tw Cen MT" pitchFamily="34" charset="0"/>
              </a:rPr>
              <a:t>The ULB </a:t>
            </a:r>
            <a:r>
              <a:rPr lang="en-US" sz="1600" dirty="0" err="1" smtClean="0">
                <a:solidFill>
                  <a:srgbClr val="FF0066"/>
                </a:solidFill>
                <a:latin typeface="Tw Cen MT" pitchFamily="34" charset="0"/>
              </a:rPr>
              <a:t>Nizamabad</a:t>
            </a:r>
            <a:r>
              <a:rPr lang="en-US" sz="1600" dirty="0" smtClean="0">
                <a:latin typeface="Tw Cen MT" pitchFamily="34" charset="0"/>
              </a:rPr>
              <a:t> had the highest number of Regular Workers with 225 followed by </a:t>
            </a:r>
            <a:r>
              <a:rPr lang="en-US" sz="1600" dirty="0" err="1" smtClean="0">
                <a:solidFill>
                  <a:srgbClr val="FF0066"/>
                </a:solidFill>
                <a:latin typeface="Tw Cen MT" pitchFamily="34" charset="0"/>
              </a:rPr>
              <a:t>Mahabubnagar</a:t>
            </a:r>
            <a:r>
              <a:rPr lang="en-US" sz="1600" dirty="0" smtClean="0">
                <a:latin typeface="Tw Cen MT" pitchFamily="34" charset="0"/>
              </a:rPr>
              <a:t> with 140.</a:t>
            </a:r>
          </a:p>
          <a:p>
            <a:r>
              <a:rPr lang="en-US" sz="1600" dirty="0" smtClean="0">
                <a:latin typeface="Tw Cen MT" pitchFamily="34" charset="0"/>
              </a:rPr>
              <a:t>It can be concluded from the visualization that there is a huge difference between the number of Regular and Out Sourced Workers. So appropriate measures should be taken to minimize the discrepancy.</a:t>
            </a:r>
          </a:p>
          <a:p>
            <a:pPr marL="0" indent="0">
              <a:buNone/>
            </a:pPr>
            <a:endParaRPr lang="en-IN" sz="1800" dirty="0" smtClean="0">
              <a:solidFill>
                <a:schemeClr val="tx1">
                  <a:lumMod val="95000"/>
                  <a:lumOff val="5000"/>
                </a:schemeClr>
              </a:solidFill>
              <a:latin typeface="Tw Cen MT" pitchFamily="34" charset="0"/>
            </a:endParaRPr>
          </a:p>
          <a:p>
            <a:endParaRPr lang="en-IN" dirty="0">
              <a:latin typeface="Tw Cen MT"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28"/>
            <a:ext cx="9144000" cy="4077072"/>
          </a:xfrm>
          <a:prstGeom prst="rect">
            <a:avLst/>
          </a:prstGeom>
        </p:spPr>
      </p:pic>
    </p:spTree>
    <p:extLst>
      <p:ext uri="{BB962C8B-B14F-4D97-AF65-F5344CB8AC3E}">
        <p14:creationId xmlns:p14="http://schemas.microsoft.com/office/powerpoint/2010/main" val="131496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476672"/>
          </a:xfrm>
        </p:spPr>
        <p:txBody>
          <a:bodyPr>
            <a:normAutofit/>
          </a:bodyPr>
          <a:lstStyle/>
          <a:p>
            <a:r>
              <a:rPr lang="en-IN" sz="2000" dirty="0" smtClean="0">
                <a:solidFill>
                  <a:srgbClr val="FF0000"/>
                </a:solidFill>
                <a:latin typeface="Engravers MT" pitchFamily="18" charset="0"/>
              </a:rPr>
              <a:t>(D)</a:t>
            </a:r>
            <a:r>
              <a:rPr lang="en-IN" sz="2000" dirty="0" smtClean="0">
                <a:solidFill>
                  <a:srgbClr val="FF0000"/>
                </a:solidFill>
              </a:rPr>
              <a:t>. </a:t>
            </a:r>
            <a:r>
              <a:rPr lang="en-IN" sz="2000" b="1" u="sng" dirty="0" smtClean="0">
                <a:solidFill>
                  <a:srgbClr val="FF0000"/>
                </a:solidFill>
                <a:latin typeface="Castellar" pitchFamily="18" charset="0"/>
              </a:rPr>
              <a:t>Hospital Types</a:t>
            </a:r>
            <a:endParaRPr lang="en-IN" sz="2000" b="1" u="sng" dirty="0">
              <a:solidFill>
                <a:srgbClr val="FF0000"/>
              </a:solidFill>
              <a:latin typeface="Castellar" pitchFamily="18" charset="0"/>
            </a:endParaRPr>
          </a:p>
        </p:txBody>
      </p:sp>
      <p:sp>
        <p:nvSpPr>
          <p:cNvPr id="3" name="Content Placeholder 2"/>
          <p:cNvSpPr>
            <a:spLocks noGrp="1"/>
          </p:cNvSpPr>
          <p:nvPr>
            <p:ph idx="1"/>
          </p:nvPr>
        </p:nvSpPr>
        <p:spPr>
          <a:xfrm>
            <a:off x="0" y="404665"/>
            <a:ext cx="9036496" cy="2304255"/>
          </a:xfrm>
        </p:spPr>
        <p:txBody>
          <a:bodyPr/>
          <a:lstStyle/>
          <a:p>
            <a:r>
              <a:rPr lang="en-IN" sz="1600" dirty="0" smtClean="0">
                <a:latin typeface="Tw Cen MT" pitchFamily="34" charset="0"/>
              </a:rPr>
              <a:t>The visualization we have done depicts various types of Hospitals in 72 selected ULBs (Urban Local Bodies) across the </a:t>
            </a:r>
            <a:r>
              <a:rPr lang="en-IN" sz="1600" dirty="0" smtClean="0">
                <a:solidFill>
                  <a:srgbClr val="FF0066"/>
                </a:solidFill>
                <a:latin typeface="Tw Cen MT" pitchFamily="34" charset="0"/>
              </a:rPr>
              <a:t>State Of </a:t>
            </a:r>
            <a:r>
              <a:rPr lang="en-IN" sz="1600" dirty="0" err="1" smtClean="0">
                <a:solidFill>
                  <a:srgbClr val="FF0066"/>
                </a:solidFill>
                <a:latin typeface="Tw Cen MT" pitchFamily="34" charset="0"/>
              </a:rPr>
              <a:t>Telangana</a:t>
            </a:r>
            <a:r>
              <a:rPr lang="en-IN" sz="1600" dirty="0" smtClean="0">
                <a:solidFill>
                  <a:srgbClr val="FF0066"/>
                </a:solidFill>
                <a:latin typeface="Tw Cen MT" pitchFamily="34" charset="0"/>
              </a:rPr>
              <a:t>.</a:t>
            </a:r>
          </a:p>
          <a:p>
            <a:r>
              <a:rPr lang="en-US" sz="1600" dirty="0"/>
              <a:t>﻿ </a:t>
            </a:r>
            <a:r>
              <a:rPr lang="en-US" sz="1600" dirty="0">
                <a:latin typeface="Tw Cen MT" pitchFamily="34" charset="0"/>
              </a:rPr>
              <a:t>﻿﻿Urban Health </a:t>
            </a:r>
            <a:r>
              <a:rPr lang="en-US" sz="1600" dirty="0" err="1">
                <a:latin typeface="Tw Cen MT" pitchFamily="34" charset="0"/>
              </a:rPr>
              <a:t>Centres</a:t>
            </a:r>
            <a:r>
              <a:rPr lang="en-US" sz="1600" dirty="0">
                <a:latin typeface="Tw Cen MT" pitchFamily="34" charset="0"/>
              </a:rPr>
              <a:t> </a:t>
            </a:r>
            <a:r>
              <a:rPr lang="en-US" sz="1600" dirty="0" smtClean="0">
                <a:latin typeface="Tw Cen MT" pitchFamily="34" charset="0"/>
              </a:rPr>
              <a:t>and </a:t>
            </a:r>
            <a:r>
              <a:rPr lang="en-US" sz="1600" dirty="0">
                <a:latin typeface="Tw Cen MT" pitchFamily="34" charset="0"/>
              </a:rPr>
              <a:t>Private Hospitals are negatively correlated with each other.﻿﻿ ﻿﻿﻿﻿</a:t>
            </a:r>
            <a:r>
              <a:rPr lang="en-US" sz="1600" dirty="0" err="1" smtClean="0">
                <a:solidFill>
                  <a:srgbClr val="FF0066"/>
                </a:solidFill>
                <a:latin typeface="Tw Cen MT" pitchFamily="34" charset="0"/>
              </a:rPr>
              <a:t>Mancherial</a:t>
            </a:r>
            <a:r>
              <a:rPr lang="en-US" sz="1600" dirty="0" smtClean="0">
                <a:latin typeface="Tw Cen MT" pitchFamily="34" charset="0"/>
              </a:rPr>
              <a:t>  </a:t>
            </a:r>
            <a:r>
              <a:rPr lang="en-US" sz="1600" dirty="0" smtClean="0">
                <a:solidFill>
                  <a:schemeClr val="tx1">
                    <a:lumMod val="95000"/>
                    <a:lumOff val="5000"/>
                  </a:schemeClr>
                </a:solidFill>
                <a:latin typeface="Tw Cen MT" pitchFamily="34" charset="0"/>
              </a:rPr>
              <a:t>has more number of Hospitals where Private being the maximum with value 123. This trend is followed by </a:t>
            </a:r>
            <a:r>
              <a:rPr lang="en-US" sz="1600" dirty="0" err="1" smtClean="0">
                <a:solidFill>
                  <a:srgbClr val="FF0066"/>
                </a:solidFill>
                <a:latin typeface="Tw Cen MT" pitchFamily="34" charset="0"/>
              </a:rPr>
              <a:t>Khammam</a:t>
            </a:r>
            <a:r>
              <a:rPr lang="en-US" sz="1600" dirty="0" smtClean="0">
                <a:solidFill>
                  <a:schemeClr val="tx1">
                    <a:lumMod val="95000"/>
                    <a:lumOff val="5000"/>
                  </a:schemeClr>
                </a:solidFill>
                <a:latin typeface="Tw Cen MT" pitchFamily="34" charset="0"/>
              </a:rPr>
              <a:t>, </a:t>
            </a:r>
            <a:r>
              <a:rPr lang="en-US" sz="1600" dirty="0" err="1" smtClean="0">
                <a:solidFill>
                  <a:srgbClr val="FF0066"/>
                </a:solidFill>
                <a:latin typeface="Tw Cen MT" pitchFamily="34" charset="0"/>
              </a:rPr>
              <a:t>Karimnagar</a:t>
            </a:r>
            <a:r>
              <a:rPr lang="en-US" sz="1600" dirty="0" smtClean="0">
                <a:solidFill>
                  <a:schemeClr val="tx1">
                    <a:lumMod val="95000"/>
                    <a:lumOff val="5000"/>
                  </a:schemeClr>
                </a:solidFill>
                <a:latin typeface="Tw Cen MT" pitchFamily="34" charset="0"/>
              </a:rPr>
              <a:t>, </a:t>
            </a:r>
            <a:r>
              <a:rPr lang="en-US" sz="1600" dirty="0" err="1" smtClean="0">
                <a:solidFill>
                  <a:srgbClr val="FF0066"/>
                </a:solidFill>
                <a:latin typeface="Tw Cen MT" pitchFamily="34" charset="0"/>
              </a:rPr>
              <a:t>Suryapet</a:t>
            </a:r>
            <a:r>
              <a:rPr lang="en-US" sz="1600" dirty="0" smtClean="0">
                <a:solidFill>
                  <a:srgbClr val="FF0066"/>
                </a:solidFill>
                <a:latin typeface="Tw Cen MT" pitchFamily="34" charset="0"/>
              </a:rPr>
              <a:t>.   </a:t>
            </a:r>
            <a:r>
              <a:rPr lang="en-US" sz="1600" dirty="0" smtClean="0">
                <a:solidFill>
                  <a:schemeClr val="tx1">
                    <a:lumMod val="95000"/>
                    <a:lumOff val="5000"/>
                  </a:schemeClr>
                </a:solidFill>
                <a:latin typeface="Tw Cen MT" pitchFamily="34" charset="0"/>
              </a:rPr>
              <a:t> </a:t>
            </a:r>
          </a:p>
          <a:p>
            <a:r>
              <a:rPr lang="en-IN" sz="1600" dirty="0" smtClean="0">
                <a:solidFill>
                  <a:schemeClr val="tx1">
                    <a:lumMod val="95000"/>
                    <a:lumOff val="5000"/>
                  </a:schemeClr>
                </a:solidFill>
                <a:latin typeface="Tw Cen MT" pitchFamily="34" charset="0"/>
              </a:rPr>
              <a:t> In almost all the ULBs, Private Hospitals have dominated in the Health sector, so more number of Government Hospitals and Urban Health Centres should be established so that  people can get Free Health Care and Services.</a:t>
            </a:r>
            <a:endParaRPr lang="en-US" sz="1600" dirty="0">
              <a:solidFill>
                <a:srgbClr val="FF0066"/>
              </a:solidFill>
              <a:latin typeface="Tw Cen MT"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2896"/>
            <a:ext cx="9144000" cy="4365104"/>
          </a:xfrm>
          <a:prstGeom prst="rect">
            <a:avLst/>
          </a:prstGeom>
        </p:spPr>
      </p:pic>
    </p:spTree>
    <p:extLst>
      <p:ext uri="{BB962C8B-B14F-4D97-AF65-F5344CB8AC3E}">
        <p14:creationId xmlns:p14="http://schemas.microsoft.com/office/powerpoint/2010/main" val="384721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904"/>
            <a:ext cx="8229600" cy="381760"/>
          </a:xfrm>
        </p:spPr>
        <p:txBody>
          <a:bodyPr>
            <a:noAutofit/>
          </a:bodyPr>
          <a:lstStyle/>
          <a:p>
            <a:r>
              <a:rPr lang="en-IN" sz="2000" dirty="0" smtClean="0">
                <a:solidFill>
                  <a:srgbClr val="FF0000"/>
                </a:solidFill>
                <a:latin typeface="Engravers MT" pitchFamily="18" charset="0"/>
              </a:rPr>
              <a:t>(E)</a:t>
            </a:r>
            <a:r>
              <a:rPr lang="en-IN" sz="2000" dirty="0" smtClean="0">
                <a:solidFill>
                  <a:srgbClr val="FF0000"/>
                </a:solidFill>
              </a:rPr>
              <a:t>. </a:t>
            </a:r>
            <a:r>
              <a:rPr lang="en-IN" sz="2000" dirty="0" smtClean="0"/>
              <a:t> </a:t>
            </a:r>
            <a:r>
              <a:rPr lang="en-IN" sz="2000" b="1" u="sng" dirty="0" smtClean="0">
                <a:solidFill>
                  <a:srgbClr val="FF0000"/>
                </a:solidFill>
                <a:latin typeface="Castellar" pitchFamily="18" charset="0"/>
              </a:rPr>
              <a:t>Garbage Generation and Lifted per day</a:t>
            </a:r>
            <a:endParaRPr lang="en-IN" sz="2000" dirty="0"/>
          </a:p>
        </p:txBody>
      </p:sp>
      <p:sp>
        <p:nvSpPr>
          <p:cNvPr id="3" name="Content Placeholder 2"/>
          <p:cNvSpPr>
            <a:spLocks noGrp="1"/>
          </p:cNvSpPr>
          <p:nvPr>
            <p:ph idx="1"/>
          </p:nvPr>
        </p:nvSpPr>
        <p:spPr>
          <a:xfrm>
            <a:off x="0" y="404665"/>
            <a:ext cx="9144000" cy="2232248"/>
          </a:xfrm>
        </p:spPr>
        <p:txBody>
          <a:bodyPr>
            <a:normAutofit/>
          </a:bodyPr>
          <a:lstStyle/>
          <a:p>
            <a:r>
              <a:rPr lang="en-IN" sz="1600" dirty="0" smtClean="0">
                <a:latin typeface="Tw Cen MT" pitchFamily="34" charset="0"/>
              </a:rPr>
              <a:t>The visualization we have done depicts Garbage Generation per day and Garbage lifted per day in 72 selected ULBs (Urban Local Bodies) across the </a:t>
            </a:r>
            <a:r>
              <a:rPr lang="en-IN" sz="1600" dirty="0" smtClean="0">
                <a:solidFill>
                  <a:srgbClr val="FF0066"/>
                </a:solidFill>
                <a:latin typeface="Tw Cen MT" pitchFamily="34" charset="0"/>
              </a:rPr>
              <a:t>State Of </a:t>
            </a:r>
            <a:r>
              <a:rPr lang="en-IN" sz="1600" dirty="0" err="1" smtClean="0">
                <a:solidFill>
                  <a:srgbClr val="FF0066"/>
                </a:solidFill>
                <a:latin typeface="Tw Cen MT" pitchFamily="34" charset="0"/>
              </a:rPr>
              <a:t>Telangana</a:t>
            </a:r>
            <a:r>
              <a:rPr lang="en-IN" sz="1600" dirty="0" smtClean="0">
                <a:solidFill>
                  <a:srgbClr val="FF0066"/>
                </a:solidFill>
                <a:latin typeface="Tw Cen MT" pitchFamily="34" charset="0"/>
              </a:rPr>
              <a:t>.  </a:t>
            </a:r>
          </a:p>
          <a:p>
            <a:r>
              <a:rPr lang="en-IN" sz="1600" dirty="0" smtClean="0">
                <a:latin typeface="Tw Cen MT" pitchFamily="34" charset="0"/>
              </a:rPr>
              <a:t>Garbage </a:t>
            </a:r>
            <a:r>
              <a:rPr lang="en-IN" sz="1600" dirty="0">
                <a:latin typeface="Tw Cen MT" pitchFamily="34" charset="0"/>
              </a:rPr>
              <a:t>generation/day (</a:t>
            </a:r>
            <a:r>
              <a:rPr lang="en-IN" sz="1600" dirty="0" err="1">
                <a:latin typeface="Tw Cen MT" pitchFamily="34" charset="0"/>
              </a:rPr>
              <a:t>Mts</a:t>
            </a:r>
            <a:r>
              <a:rPr lang="en-IN" sz="1600" dirty="0">
                <a:latin typeface="Tw Cen MT" pitchFamily="34" charset="0"/>
              </a:rPr>
              <a:t>) and </a:t>
            </a:r>
            <a:r>
              <a:rPr lang="en-IN" sz="1600" dirty="0" smtClean="0">
                <a:latin typeface="Tw Cen MT" pitchFamily="34" charset="0"/>
              </a:rPr>
              <a:t>Total </a:t>
            </a:r>
            <a:r>
              <a:rPr lang="en-IN" sz="1600" dirty="0">
                <a:latin typeface="Tw Cen MT" pitchFamily="34" charset="0"/>
              </a:rPr>
              <a:t>Garbage lifted/day (</a:t>
            </a:r>
            <a:r>
              <a:rPr lang="en-IN" sz="1600" dirty="0" err="1">
                <a:latin typeface="Tw Cen MT" pitchFamily="34" charset="0"/>
              </a:rPr>
              <a:t>Mts</a:t>
            </a:r>
            <a:r>
              <a:rPr lang="en-IN" sz="1600" dirty="0">
                <a:latin typeface="Tw Cen MT" pitchFamily="34" charset="0"/>
              </a:rPr>
              <a:t>) are positively correlated with each other.﻿﻿ ﻿﻿ </a:t>
            </a:r>
            <a:r>
              <a:rPr lang="en-IN" sz="1600" dirty="0">
                <a:solidFill>
                  <a:srgbClr val="FF0066"/>
                </a:solidFill>
                <a:latin typeface="Tw Cen MT" pitchFamily="34" charset="0"/>
              </a:rPr>
              <a:t>﻿﻿</a:t>
            </a:r>
            <a:r>
              <a:rPr lang="en-IN" sz="1600" dirty="0" err="1">
                <a:solidFill>
                  <a:srgbClr val="FF0066"/>
                </a:solidFill>
                <a:latin typeface="Tw Cen MT" pitchFamily="34" charset="0"/>
              </a:rPr>
              <a:t>Khammam</a:t>
            </a:r>
            <a:r>
              <a:rPr lang="en-IN" sz="1600" dirty="0">
                <a:solidFill>
                  <a:srgbClr val="FF0066"/>
                </a:solidFill>
                <a:latin typeface="Tw Cen MT" pitchFamily="34" charset="0"/>
              </a:rPr>
              <a:t> </a:t>
            </a:r>
            <a:r>
              <a:rPr lang="en-IN" sz="1600" dirty="0">
                <a:latin typeface="Tw Cen MT" pitchFamily="34" charset="0"/>
              </a:rPr>
              <a:t>accounted for 9.55% of Garbage generation/day (</a:t>
            </a:r>
            <a:r>
              <a:rPr lang="en-IN" sz="1600" dirty="0" err="1">
                <a:latin typeface="Tw Cen MT" pitchFamily="34" charset="0"/>
              </a:rPr>
              <a:t>Mts</a:t>
            </a:r>
            <a:r>
              <a:rPr lang="en-IN" sz="1600" dirty="0">
                <a:latin typeface="Tw Cen MT" pitchFamily="34" charset="0"/>
              </a:rPr>
              <a:t>).﻿﻿ ﻿﻿ ﻿﻿</a:t>
            </a:r>
            <a:endParaRPr lang="en-IN" sz="1600" dirty="0" smtClean="0">
              <a:latin typeface="Tw Cen MT" pitchFamily="34" charset="0"/>
            </a:endParaRPr>
          </a:p>
          <a:p>
            <a:r>
              <a:rPr lang="en-IN" sz="1600" dirty="0" smtClean="0">
                <a:latin typeface="Tw Cen MT" pitchFamily="34" charset="0"/>
              </a:rPr>
              <a:t>The Garbage lifted per Day is not as same as Garbage generation per Day for few ULBs, this means that collection of Garbage is not up to the mark for few ULBs.</a:t>
            </a:r>
          </a:p>
          <a:p>
            <a:r>
              <a:rPr lang="en-IN" sz="1600" dirty="0" smtClean="0"/>
              <a:t>So, appropriate  measures must be taken  so that no Garbage is uncollected.</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8880"/>
            <a:ext cx="9144000" cy="4509120"/>
          </a:xfrm>
          <a:prstGeom prst="rect">
            <a:avLst/>
          </a:prstGeom>
        </p:spPr>
      </p:pic>
    </p:spTree>
    <p:extLst>
      <p:ext uri="{BB962C8B-B14F-4D97-AF65-F5344CB8AC3E}">
        <p14:creationId xmlns:p14="http://schemas.microsoft.com/office/powerpoint/2010/main" val="168104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451</TotalTime>
  <Words>392</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Challenge   Title :  Data for Social Good – Hackathon </vt:lpstr>
      <vt:lpstr>PowerPoint Presentation</vt:lpstr>
      <vt:lpstr>Challenge Name:  Clean Water and Sanitation </vt:lpstr>
      <vt:lpstr>   Visualizations on following attributes:   </vt:lpstr>
      <vt:lpstr>(A) Toilet Types</vt:lpstr>
      <vt:lpstr>(b) Vehicle Types</vt:lpstr>
      <vt:lpstr>(C). Worker Types</vt:lpstr>
      <vt:lpstr>(D). Hospital Types</vt:lpstr>
      <vt:lpstr>(E).  Garbage Generation and Lifted per day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c:creator>
  <cp:lastModifiedBy>hi</cp:lastModifiedBy>
  <cp:revision>70</cp:revision>
  <dcterms:created xsi:type="dcterms:W3CDTF">2021-10-01T05:18:23Z</dcterms:created>
  <dcterms:modified xsi:type="dcterms:W3CDTF">2021-10-01T12:50:05Z</dcterms:modified>
</cp:coreProperties>
</file>